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79295-30C1-E60F-18E2-27D207FB9D1C}" v="12" dt="2026-04-29T18:17:17.909"/>
    <p1510:client id="{FD921AAD-5B0B-6E23-9458-5F7822EE3439}" v="12" dt="2026-04-28T21:03:30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isson Oliveira" userId="S::gleisson@glemo.co::0ebdb3a0-b387-4e7d-abb1-8e0764d1ecbc" providerId="AD" clId="Web-{FD921AAD-5B0B-6E23-9458-5F7822EE3439}"/>
    <pc:docChg chg="modSld">
      <pc:chgData name="Gleisson Oliveira" userId="S::gleisson@glemo.co::0ebdb3a0-b387-4e7d-abb1-8e0764d1ecbc" providerId="AD" clId="Web-{FD921AAD-5B0B-6E23-9458-5F7822EE3439}" dt="2026-04-28T21:03:30.843" v="11" actId="20577"/>
      <pc:docMkLst>
        <pc:docMk/>
      </pc:docMkLst>
      <pc:sldChg chg="addSp delSp modSp">
        <pc:chgData name="Gleisson Oliveira" userId="S::gleisson@glemo.co::0ebdb3a0-b387-4e7d-abb1-8e0764d1ecbc" providerId="AD" clId="Web-{FD921AAD-5B0B-6E23-9458-5F7822EE3439}" dt="2026-04-27T22:36:17.592" v="8" actId="1076"/>
        <pc:sldMkLst>
          <pc:docMk/>
          <pc:sldMk cId="0" sldId="256"/>
        </pc:sldMkLst>
        <pc:picChg chg="add mod">
          <ac:chgData name="Gleisson Oliveira" userId="S::gleisson@glemo.co::0ebdb3a0-b387-4e7d-abb1-8e0764d1ecbc" providerId="AD" clId="Web-{FD921AAD-5B0B-6E23-9458-5F7822EE3439}" dt="2026-04-27T22:36:17.592" v="8" actId="1076"/>
          <ac:picMkLst>
            <pc:docMk/>
            <pc:sldMk cId="0" sldId="256"/>
            <ac:picMk id="11" creationId="{6C82D876-52AE-31AF-3D31-D5358751E3C6}"/>
          </ac:picMkLst>
        </pc:picChg>
      </pc:sldChg>
      <pc:sldChg chg="modSp">
        <pc:chgData name="Gleisson Oliveira" userId="S::gleisson@glemo.co::0ebdb3a0-b387-4e7d-abb1-8e0764d1ecbc" providerId="AD" clId="Web-{FD921AAD-5B0B-6E23-9458-5F7822EE3439}" dt="2026-04-28T21:03:08.983" v="9" actId="20577"/>
        <pc:sldMkLst>
          <pc:docMk/>
          <pc:sldMk cId="0" sldId="263"/>
        </pc:sldMkLst>
        <pc:spChg chg="mod">
          <ac:chgData name="Gleisson Oliveira" userId="S::gleisson@glemo.co::0ebdb3a0-b387-4e7d-abb1-8e0764d1ecbc" providerId="AD" clId="Web-{FD921AAD-5B0B-6E23-9458-5F7822EE3439}" dt="2026-04-28T21:03:08.983" v="9" actId="20577"/>
          <ac:spMkLst>
            <pc:docMk/>
            <pc:sldMk cId="0" sldId="263"/>
            <ac:spMk id="19" creationId="{00000000-0000-0000-0000-000000000000}"/>
          </ac:spMkLst>
        </pc:spChg>
      </pc:sldChg>
      <pc:sldChg chg="modSp">
        <pc:chgData name="Gleisson Oliveira" userId="S::gleisson@glemo.co::0ebdb3a0-b387-4e7d-abb1-8e0764d1ecbc" providerId="AD" clId="Web-{FD921AAD-5B0B-6E23-9458-5F7822EE3439}" dt="2026-04-28T21:03:30.843" v="11" actId="20577"/>
        <pc:sldMkLst>
          <pc:docMk/>
          <pc:sldMk cId="0" sldId="268"/>
        </pc:sldMkLst>
        <pc:spChg chg="mod">
          <ac:chgData name="Gleisson Oliveira" userId="S::gleisson@glemo.co::0ebdb3a0-b387-4e7d-abb1-8e0764d1ecbc" providerId="AD" clId="Web-{FD921AAD-5B0B-6E23-9458-5F7822EE3439}" dt="2026-04-28T21:03:30.843" v="11" actId="20577"/>
          <ac:spMkLst>
            <pc:docMk/>
            <pc:sldMk cId="0" sldId="268"/>
            <ac:spMk id="24" creationId="{00000000-0000-0000-0000-000000000000}"/>
          </ac:spMkLst>
        </pc:spChg>
      </pc:sldChg>
    </pc:docChg>
  </pc:docChgLst>
  <pc:docChgLst>
    <pc:chgData name="Gleisson Oliveira" userId="S::gleisson@glemo.co::0ebdb3a0-b387-4e7d-abb1-8e0764d1ecbc" providerId="AD" clId="Web-{71779295-30C1-E60F-18E2-27D207FB9D1C}"/>
    <pc:docChg chg="modSld">
      <pc:chgData name="Gleisson Oliveira" userId="S::gleisson@glemo.co::0ebdb3a0-b387-4e7d-abb1-8e0764d1ecbc" providerId="AD" clId="Web-{71779295-30C1-E60F-18E2-27D207FB9D1C}" dt="2026-04-29T18:16:41.081" v="9" actId="20577"/>
      <pc:docMkLst>
        <pc:docMk/>
      </pc:docMkLst>
      <pc:sldChg chg="modSp">
        <pc:chgData name="Gleisson Oliveira" userId="S::gleisson@glemo.co::0ebdb3a0-b387-4e7d-abb1-8e0764d1ecbc" providerId="AD" clId="Web-{71779295-30C1-E60F-18E2-27D207FB9D1C}" dt="2026-04-29T18:15:50.751" v="8" actId="20577"/>
        <pc:sldMkLst>
          <pc:docMk/>
          <pc:sldMk cId="0" sldId="256"/>
        </pc:sldMkLst>
        <pc:spChg chg="mod">
          <ac:chgData name="Gleisson Oliveira" userId="S::gleisson@glemo.co::0ebdb3a0-b387-4e7d-abb1-8e0764d1ecbc" providerId="AD" clId="Web-{71779295-30C1-E60F-18E2-27D207FB9D1C}" dt="2026-04-29T18:15:50.751" v="8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">
        <pc:chgData name="Gleisson Oliveira" userId="S::gleisson@glemo.co::0ebdb3a0-b387-4e7d-abb1-8e0764d1ecbc" providerId="AD" clId="Web-{71779295-30C1-E60F-18E2-27D207FB9D1C}" dt="2026-04-29T18:16:41.081" v="9" actId="20577"/>
        <pc:sldMkLst>
          <pc:docMk/>
          <pc:sldMk cId="0" sldId="258"/>
        </pc:sldMkLst>
        <pc:spChg chg="mod">
          <ac:chgData name="Gleisson Oliveira" userId="S::gleisson@glemo.co::0ebdb3a0-b387-4e7d-abb1-8e0764d1ecbc" providerId="AD" clId="Web-{71779295-30C1-E60F-18E2-27D207FB9D1C}" dt="2026-04-29T18:16:41.081" v="9" actId="20577"/>
          <ac:spMkLst>
            <pc:docMk/>
            <pc:sldMk cId="0" sldId="258"/>
            <ac:spMk id="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3EBCD-B34A-4415-BDD4-3CF0EE293D99}" type="datetimeFigureOut">
              <a:t>29/04/2026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C572F-7C0C-4026-9936-2CCE2A6C81B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58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0" y="-1828800"/>
            <a:ext cx="5486400" cy="5486400"/>
          </a:xfrm>
          <a:prstGeom prst="ellipse">
            <a:avLst/>
          </a:prstGeom>
          <a:solidFill>
            <a:srgbClr val="CADCFC">
              <a:alpha val="12000"/>
            </a:srgbClr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30 </a:t>
            </a:r>
            <a:r>
              <a:rPr lang="en-US" sz="22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anos</a:t>
            </a:r>
            <a:r>
              <a:rPr lang="en-US" sz="22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construindo</a:t>
            </a:r>
            <a:r>
              <a:rPr lang="en-US" sz="22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o mercado </a:t>
            </a:r>
            <a:r>
              <a:rPr lang="en-US" sz="220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imobiliario</a:t>
            </a:r>
            <a:r>
              <a:rPr lang="en-US" sz="22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digital </a:t>
            </a:r>
            <a:r>
              <a:rPr lang="en-US" sz="22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brasileiro</a:t>
            </a:r>
            <a:r>
              <a:rPr lang="en-US" sz="22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.</a:t>
            </a:r>
            <a:endParaRPr lang="en-US" sz="220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27432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Agora, a consolidação.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914400" y="3520440"/>
            <a:ext cx="2286000" cy="0"/>
          </a:xfrm>
          <a:prstGeom prst="line">
            <a:avLst/>
          </a:prstGeom>
          <a:noFill/>
          <a:ln w="25400">
            <a:solidFill>
              <a:srgbClr val="D4AF3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37033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produtos validados. Uma camada operacional para o real estate global.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Fundador por trás do maior case digital de real estate do Brasil.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521208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RODADA PRE-SEED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2.000.000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 |  Cap USD 10–12M  |  Desconto 20%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0584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Abril 2026</a:t>
            </a:r>
            <a:endParaRPr lang="en-US" sz="1100" dirty="0"/>
          </a:p>
        </p:txBody>
      </p:sp>
      <p:pic>
        <p:nvPicPr>
          <p:cNvPr id="11" name="Imagem 10" descr="Logotipo, nome da empresa  O conteúdo gerado por IA pode estar incorreto.">
            <a:extLst>
              <a:ext uri="{FF2B5EF4-FFF2-40B4-BE49-F238E27FC236}">
                <a16:creationId xmlns:a16="http://schemas.microsoft.com/office/drawing/2014/main" id="{6C82D876-52AE-31AF-3D31-D5358751E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99" y="520777"/>
            <a:ext cx="3858555" cy="20876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TESE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produtos validados,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fundador, uma plataforma.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Glemo não é uma aposta em um mercado futuro — é a consolidação de três produtos já em operação, cada um com tração documentada. A plataforma monetiza desde o dia um e compõe ao longo do tempo.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3383280"/>
            <a:ext cx="3593592" cy="31089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3383280"/>
            <a:ext cx="3593592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566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1 · ATIVO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580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Vendas com IA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85800" y="44348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30.000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685800" y="5074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interações/dia em produção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85800" y="544068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553212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que substitui equipes de vendas e relacionamento no setor imobiliário. Em produção na maior construtora do Brasil, com aumento documentado de 20× em capacidade e USD 400K/ano de economia para o cliente.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233672" y="3383280"/>
            <a:ext cx="3593592" cy="31089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33672" y="3383280"/>
            <a:ext cx="3593592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62272" y="3566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2 · ATIVO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462272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Cross-Border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62272" y="44348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6M+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4462272" y="5074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intermediado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462272" y="544068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62272" y="553212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de compradores qualificados conectando investidores brasileiros e internacionais a incorporadoras verificadas. Ativo em 6 países com ~100 parceiros. Corredor Brasil → EUA crescendo 33% a.a.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010144" y="3383280"/>
            <a:ext cx="3593592" cy="31089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10144" y="3383280"/>
            <a:ext cx="3593592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8744" y="3566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3 · ESTRUTURADO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238744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Camada de Liquidez RWA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238744" y="44348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2T+</a:t>
            </a:r>
            <a:endParaRPr lang="en-US" sz="3200" dirty="0"/>
          </a:p>
        </p:txBody>
      </p:sp>
      <p:sp>
        <p:nvSpPr>
          <p:cNvPr id="30" name="Text 28"/>
          <p:cNvSpPr/>
          <p:nvPr/>
        </p:nvSpPr>
        <p:spPr>
          <a:xfrm>
            <a:off x="8238744" y="5074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hipoteca brasileira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8238744" y="544068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238744" y="553212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Tokenização de contratos privados de financiamento em parceria com um banco digital brasileiro líder (50M+ clientes). Operação fora do perímetro de valores mobiliários — validada por assessoria jurídica especializada.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FOUNDER-MARKET FIT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este fundador, por que agora,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três frentes.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Operar três linhas de produto simultaneamente é raro. Para Gleisson Herit, é o modelo operacional — refinado ao longo de 30 anos e 1.000+ projetos digitais.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3291840"/>
            <a:ext cx="2697480" cy="155448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34290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anos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Atuando em projetos digitais desde 1996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319272" y="3291840"/>
            <a:ext cx="2697480" cy="155448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02152" y="34290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1.000+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502152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atendidas em múltiplos setores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81344" y="3291840"/>
            <a:ext cx="2697480" cy="155448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64224" y="34290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364224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Arquiteto</a:t>
            </a:r>
            <a:r>
              <a:rPr lang="en-US" sz="11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do </a:t>
            </a:r>
            <a:r>
              <a:rPr lang="en-US" sz="11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maior</a:t>
            </a:r>
            <a:r>
              <a:rPr lang="en-US" sz="11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case digital de real estate do </a:t>
            </a:r>
            <a:r>
              <a:rPr lang="en-US" sz="11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Brasil</a:t>
            </a:r>
            <a:r>
              <a:rPr lang="en-US" sz="11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, MRV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043416" y="3291840"/>
            <a:ext cx="2697480" cy="155448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26296" y="34290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1M+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226296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Investido pessoalmente na Glemo desde 2021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5074920"/>
            <a:ext cx="11247120" cy="13258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521208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TRÊS FRENTES É A VANTAGEM, NÃO O RISCO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40" y="553212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produtos compartilham infraestrutura, parceiros e dados. Insights de IA do agente de vendas alimentam a qualificação da corretagem. O fluxo da corretagem gera contratos que alimentam a camada RWA. Cada nova vertical compõe as outras — é uma plataforma, não um portfólio de apostas.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MERCADO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mercado do mundo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ainda é majoritariamente offline.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34747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152400" dist="38100" dir="5400000" algn="bl" rotWithShape="0">
              <a:srgbClr val="0F1B3D">
                <a:alpha val="6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" y="2377440"/>
            <a:ext cx="3474720" cy="73152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290T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22960" y="393192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 global de real estate — a maior classe de ativos do mundo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389120" y="2377440"/>
            <a:ext cx="34747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152400" dist="38100" dir="5400000" algn="bl" rotWithShape="0">
              <a:srgbClr val="0F1B3D">
                <a:alpha val="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89120" y="2377440"/>
            <a:ext cx="3474720" cy="73152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700B+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4572000" y="393192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Transações cross-border anuais, ainda majoritariamente offline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38160" y="2377440"/>
            <a:ext cx="34747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152400" dist="38100" dir="5400000" algn="bl" rotWithShape="0">
              <a:srgbClr val="0F1B3D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138160" y="2377440"/>
            <a:ext cx="347472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~90%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8321040" y="393192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transações globais de real estate seguem não-digitais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é o maior mercado do planeta — e o menos digital.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·  O PROBLEMA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cross-border é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lento, fragmentado e analógico.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5943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Múltiplos intermediários inflam tempo, custo e risco operacional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Processos manuais e fragmentados, sem fluxo unificado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Transparência limitada para compradores, parceiros e reguladores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do setor têm dificuldade em adotar IA e operar cross-border em escala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Carteiras de financiamento ficam ilíquidas nos balanços dos bancos por 20–30 anos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040880" y="2286000"/>
            <a:ext cx="4663440" cy="1143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2286000"/>
            <a:ext cx="91440" cy="1143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69480" y="242316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14%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9281160" y="24231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empresas de real estate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adotaram IA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040880" y="3611880"/>
            <a:ext cx="4663440" cy="1143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40880" y="3611880"/>
            <a:ext cx="91440" cy="1143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69480" y="374904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61%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9281160" y="37490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ainda operam em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legados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040880" y="4937760"/>
            <a:ext cx="4663440" cy="1143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40880" y="4937760"/>
            <a:ext cx="91440" cy="1143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269480" y="507492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56B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9281160" y="507492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Transações cross-border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EUA (2024/25)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·  POR QUE AGORA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forças macro convergindo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mesmo tempo.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109728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2860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737360" y="228600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Saída de capital do Brasil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737360" y="260604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da carga tributária, desvalorização cambial e instabilidade política impulsionam demanda recorde por real estate internacional. Corredor Brasil → EUA crescendo ~33% a.a.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3246120"/>
            <a:ext cx="109728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33756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737360" y="333756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Inflexão dos agentes de IA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737360" y="365760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de real estate precisam de ferramentas de IA para competir, mas não têm canal de distribuição. O mercado está pronto — e um agente vertical já em produção mostra como é a escala.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109728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38912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737360" y="438912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RWA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737360" y="47091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 privados de financiamento agora podem ser tokenizados sob direito contratual — fora do perímetro de valores mobiliários. Validado por assessoria jurídica especializada: uma janela defensável que a maioria dos players ainda não viu.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" y="5349240"/>
            <a:ext cx="109728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4406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1737360" y="544068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Parceiro bancário pronto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737360" y="576072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banco digital brasileiro líder, com 50M+ clientes, juntou-se à plataforma como parceiro de tecnologia e estruturação — transformando um roadmap em produto em funcionamento.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·  PRODUTO 1 — ATIVO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Vendas com IA: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 equipes inteiras de relacionamento.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vertical para vendas e relacionamento no setor imobiliário — qualificação de leads, follow-up e conversão com qualidade equivalente à humana, 24/7.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291840"/>
            <a:ext cx="11247120" cy="2286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347472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 EM PRODUÇÃO — IMPLANTADO NA MAIOR CONSTRUTORA DO BRASIL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30.000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777240" y="4663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interações / dia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77240" y="4983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produção ativa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48056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400K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4480560" y="4663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 anual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480560" y="4983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documentada para o cliente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18388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20×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8183880" y="4663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de capacidade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83880" y="4983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equipe humana anterior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5760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OPORTUNIDADE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603504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operação típica de vendas imobiliárias no Brasil custa USD 150–300K/ano em pessoal. O agente de IA entrega 80%+ da função a 10–20% do custo — payback de 1–3 meses para o cliente. Replicado para 100 clientes médios = USD 3–5M de ARR potencial, além dos USD 200K já em operação.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·  PRODUTO 2 — ATIVO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cross-border: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corredor Brasil → EUA.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Glemo conecta compradores brasileiros qualificados com incorporadoras verificadas nos EUA, EAU e outros mercados — sobre um motor de qualificação de leads guiado por BI, com economics de conversão comprovados.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291840"/>
            <a:ext cx="26974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329184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474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6M+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40080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cumulativo intermediado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319272" y="3291840"/>
            <a:ext cx="26974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19272" y="329184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02152" y="3474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~100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502152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Parceiros ativos (BR / EUA / EAU)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81344" y="3291840"/>
            <a:ext cx="26974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1344" y="329184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64224" y="3474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F1B3D"/>
                </a:solidFill>
                <a:latin typeface="Calibri"/>
                <a:ea typeface="Calibri"/>
                <a:cs typeface="Calibri"/>
              </a:rPr>
              <a:t>4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364224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Países com operação ativa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043416" y="3291840"/>
            <a:ext cx="26974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43416" y="329184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26296" y="3474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+33%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226296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a.a., corredor BR → EUA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5120640"/>
            <a:ext cx="11247120" cy="10515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5120640"/>
            <a:ext cx="91440" cy="105156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" y="521208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PARCERIA ÂNCORA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77240" y="548640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Parceria com a maior construtora do Brasil — ~8.000 unidades/ano de estoque acessíveis pela Glemo. Potencial de receita em ramp completo: até USD 8M/ano apenas desta parceria.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57200" y="6263640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USD 6M+ refere-se a GMV intermediado pela Glemo, não receita líquida da empresa.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·  PRODUTO 3 — ESTRUTURADO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Liquidez RWA para contratos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privados de financiamento.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Glemo traz liquidez para uma carteira de hipotecas brasileira de USD 2T+ que hoje fica ilíquida nos balanços dos bancos — via tokenização de contratos privados de financiamento sob direito contratual, fora do perímetro de valores mobiliários.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383280"/>
            <a:ext cx="11247120" cy="91440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3383280"/>
            <a:ext cx="73152" cy="9144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VANTAGEM REGULATÓRIA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77240" y="3749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contratos privados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297680" y="3547872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sob direito contratual, não sob direito de valores mobiliários. Validado por assessoria jurídica especializada. A maioria das plataformas RWA não pode afirmar o mesmo.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389120"/>
            <a:ext cx="11247120" cy="91440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4389120"/>
            <a:ext cx="73152" cy="9144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4805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INFRAESTRUTURA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77240" y="47548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banco-âncora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297680" y="4553712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Glemo opera o mercado e a marca. O banco parceiro fornece tecnologia, segurança e infraestrutura blockchain. Risco de CAPEX drasticamente reduzido.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5394960"/>
            <a:ext cx="11247120" cy="91440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5394960"/>
            <a:ext cx="73152" cy="9144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" y="54864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772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multi-bancos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297680" y="5559552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de bancos adicionais (Brasil, Dubai, EUA) com modelo de fee por transação. Receita escala de forma multiplicativa conforme novos bancos plugam.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263640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i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do piloto estimado em Q1 2027  ·  Modelo de receita: fee por transação sobre contratos tokenizados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·  PARCERIAS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Parceiros âncora estabelecidos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cada vertical.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109728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286000"/>
            <a:ext cx="2103120" cy="118872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4231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CONSTRUTORA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77240" y="27432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construtora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Brasil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926080" y="242316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Vendas com IA em produção (30K interações/dia). Parceria âncora de corretagem: ~8.000 unidades/ano de estoque acessíveis. Identidade revelada em due diligence avançada sob NDA.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3657600"/>
            <a:ext cx="109728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3657600"/>
            <a:ext cx="2103120" cy="118872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7947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77240" y="4114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digital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brasileiro líder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926080" y="379476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50M+ clientes no Brasil, 2M+ nos EUA. Parceiro de tecnologia e infraestrutura da plataforma RWA. A Glemo opera o mercado; o banco opera a stack tecnológica. Identidade revelada em due diligence avançada.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" y="5029200"/>
            <a:ext cx="109728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5029200"/>
            <a:ext cx="2103120" cy="118872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51663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77240" y="54864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Parceiros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mundo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926080" y="516636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80+ parceiros de incorporação e corretagem no Brasil, 20+ parceiros ativos em destinos-chave nos EUA, 2 parceiros estratégicos nos EAU — com expansão para Canadá, Austrália e outros mercados do GCC em andamento.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6263640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Identidades dos parceiros são reveladas sob NDA em due diligence avançada — padrão para parcerias de grau institucional.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·  MODELO DE RECEITA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motores de receita,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plataforma que compõe.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produto monetiza de forma independente. Juntos, compartilham fluxo de leads, rede de parceiros e dados — aumentando o ARR por parceiro ao longo do tempo.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108960"/>
            <a:ext cx="26974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3246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Assinatura SaaS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16052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42519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PRECIFICAÇÃO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40080" y="4480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10–30K / cliente / ano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493776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Licença recorrente do Agente de Vendas com IA. Unit economics validados (payback de 1–3 meses).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19272" y="3108960"/>
            <a:ext cx="26974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02152" y="3246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502152" y="35661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Comissões por transação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502152" y="416052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02152" y="42519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PRECIFICAÇÃO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502152" y="4480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2–3% / negócio fechado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02152" y="493776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cross-border em transações de compradores qualificados. MRV como âncora + expansão de corredor.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181344" y="3108960"/>
            <a:ext cx="26974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64224" y="3246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364224" y="35661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recorrente + share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364224" y="416052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64224" y="42519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PRECIFICAÇÃO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364224" y="4480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 por app + split com dev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364224" y="493776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complementares no marketplace — construídos ao redor do Agente de IA flagship.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9043416" y="3108960"/>
            <a:ext cx="26974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226296" y="3246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(Q1 2027)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226296" y="35661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 por transação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9226296" y="4160520"/>
            <a:ext cx="109728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226296" y="42519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PRECIFICAÇÃO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9226296" y="4480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 sobre volume tokenizado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9226296" y="493776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 em cada operação de contrato tokenizado. Estrutura multi-bancos em fan-out.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·  UNIT ECONOMICS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USD 700K de investimento em vendas se converte em receita.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ancorado em volume. Camada RWA aditiva no ano 1 pós-lançamento (Q1 2027). A quarta coluna mostra o efeito composto de reativação de leads no Y2.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1298448"/>
            <a:ext cx="2807208" cy="384048"/>
          </a:xfrm>
          <a:prstGeom prst="rect">
            <a:avLst/>
          </a:prstGeom>
          <a:solidFill>
            <a:srgbClr val="08122A"/>
          </a:solidFill>
          <a:ln w="12700">
            <a:solidFill>
              <a:srgbClr val="0812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344168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CONSERVADOR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1755648"/>
            <a:ext cx="2807208" cy="45720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1783080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ALOCAÇÃO DE ORÇAMENTO (24M)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457200" y="1965960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Mídia: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640K</a:t>
            </a: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CAC 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60K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65760" y="2258568"/>
            <a:ext cx="2807208" cy="155448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65760" y="2258568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35000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 ·  100 U/MÊS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" y="2551176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Transações fechadas/ano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2167128" y="255117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1K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57200" y="2734056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7432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médio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2167128" y="27432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70K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57200" y="2926080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35224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intermediado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167128" y="293522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84,0M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57200" y="3118104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312724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2,5% de comissão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2167128" y="312724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57200" y="3310128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319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Funil implícito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2167128" y="33192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400KL → 1200C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411480" y="3401568"/>
            <a:ext cx="2715768" cy="3657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4632" y="3438144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CORRETAGEM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484632" y="3593592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 3,3×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484632" y="3438144"/>
            <a:ext cx="2569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2,1M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365760" y="3867912"/>
            <a:ext cx="2807208" cy="713232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5760" y="3867912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3959352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 ·  12→24 CLIENTES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57200" y="416052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48K/ano · LTV/CAC 46×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457200" y="4325112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1,2M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457200" y="443484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Y2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365760" y="4636008"/>
            <a:ext cx="2807208" cy="10515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65760" y="4636008"/>
            <a:ext cx="2807208" cy="36576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7200" y="472744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 ·  Y1 PÓS-LANÇAMENTO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57200" y="4928616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× contratos/mês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2167128" y="492861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× 10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457200" y="5102352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 contratos/ano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2167128" y="510235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720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457200" y="5276088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GMV médio USD 100K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2167128" y="527608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72,0M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457200" y="5431536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FEE 0,5%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457200" y="5431536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360K/ano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65760" y="5724144"/>
            <a:ext cx="2807208" cy="457200"/>
          </a:xfrm>
          <a:prstGeom prst="rect">
            <a:avLst/>
          </a:prstGeom>
          <a:solidFill>
            <a:srgbClr val="5A6378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57200" y="576072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TOTAL Y2</a:t>
            </a:r>
            <a:endParaRPr lang="en-US" sz="750" dirty="0"/>
          </a:p>
        </p:txBody>
      </p:sp>
      <p:sp>
        <p:nvSpPr>
          <p:cNvPr id="54" name="Text 52"/>
          <p:cNvSpPr/>
          <p:nvPr/>
        </p:nvSpPr>
        <p:spPr>
          <a:xfrm>
            <a:off x="457200" y="5907024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3,6M</a:t>
            </a:r>
            <a:endParaRPr lang="en-US" sz="1700" dirty="0"/>
          </a:p>
        </p:txBody>
      </p:sp>
      <p:sp>
        <p:nvSpPr>
          <p:cNvPr id="55" name="Shape 53"/>
          <p:cNvSpPr/>
          <p:nvPr/>
        </p:nvSpPr>
        <p:spPr>
          <a:xfrm>
            <a:off x="3227832" y="1298448"/>
            <a:ext cx="2807208" cy="38404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319272" y="1344168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3227832" y="1755648"/>
            <a:ext cx="2807208" cy="45720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319272" y="1783080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ALOCAÇÃO DE ORÇAMENTO (24M)</a:t>
            </a:r>
            <a:endParaRPr lang="en-US" sz="750" dirty="0"/>
          </a:p>
        </p:txBody>
      </p:sp>
      <p:sp>
        <p:nvSpPr>
          <p:cNvPr id="59" name="Text 57"/>
          <p:cNvSpPr/>
          <p:nvPr/>
        </p:nvSpPr>
        <p:spPr>
          <a:xfrm>
            <a:off x="3319272" y="1965960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Mídia: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600K</a:t>
            </a: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CAC 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100K</a:t>
            </a: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3227832" y="2258568"/>
            <a:ext cx="2807208" cy="155448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27832" y="2258568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319272" y="235000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 ·  160 U/MÊS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3319272" y="2551176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Transações fechadas/ano</a:t>
            </a:r>
            <a:endParaRPr lang="en-US" sz="850" dirty="0"/>
          </a:p>
        </p:txBody>
      </p:sp>
      <p:sp>
        <p:nvSpPr>
          <p:cNvPr id="64" name="Text 62"/>
          <p:cNvSpPr/>
          <p:nvPr/>
        </p:nvSpPr>
        <p:spPr>
          <a:xfrm>
            <a:off x="5029200" y="255117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2K</a:t>
            </a:r>
            <a:endParaRPr lang="en-US" sz="850" dirty="0"/>
          </a:p>
        </p:txBody>
      </p:sp>
      <p:sp>
        <p:nvSpPr>
          <p:cNvPr id="65" name="Shape 63"/>
          <p:cNvSpPr/>
          <p:nvPr/>
        </p:nvSpPr>
        <p:spPr>
          <a:xfrm>
            <a:off x="3319272" y="2734056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3319272" y="27432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médio</a:t>
            </a:r>
            <a:endParaRPr lang="en-US" sz="850" dirty="0"/>
          </a:p>
        </p:txBody>
      </p:sp>
      <p:sp>
        <p:nvSpPr>
          <p:cNvPr id="67" name="Text 65"/>
          <p:cNvSpPr/>
          <p:nvPr/>
        </p:nvSpPr>
        <p:spPr>
          <a:xfrm>
            <a:off x="5029200" y="27432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80K</a:t>
            </a:r>
            <a:endParaRPr lang="en-US" sz="850" dirty="0"/>
          </a:p>
        </p:txBody>
      </p:sp>
      <p:sp>
        <p:nvSpPr>
          <p:cNvPr id="68" name="Shape 66"/>
          <p:cNvSpPr/>
          <p:nvPr/>
        </p:nvSpPr>
        <p:spPr>
          <a:xfrm>
            <a:off x="3319272" y="2926080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3319272" y="2935224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intermediado</a:t>
            </a:r>
            <a:endParaRPr lang="en-US" sz="850" dirty="0"/>
          </a:p>
        </p:txBody>
      </p:sp>
      <p:sp>
        <p:nvSpPr>
          <p:cNvPr id="70" name="Text 68"/>
          <p:cNvSpPr/>
          <p:nvPr/>
        </p:nvSpPr>
        <p:spPr>
          <a:xfrm>
            <a:off x="5029200" y="293522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153,6M</a:t>
            </a:r>
            <a:endParaRPr lang="en-US" sz="850" dirty="0"/>
          </a:p>
        </p:txBody>
      </p:sp>
      <p:sp>
        <p:nvSpPr>
          <p:cNvPr id="71" name="Shape 69"/>
          <p:cNvSpPr/>
          <p:nvPr/>
        </p:nvSpPr>
        <p:spPr>
          <a:xfrm>
            <a:off x="3319272" y="3118104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3319272" y="312724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2,5% de comissão</a:t>
            </a:r>
            <a:endParaRPr lang="en-US" sz="850" dirty="0"/>
          </a:p>
        </p:txBody>
      </p:sp>
      <p:sp>
        <p:nvSpPr>
          <p:cNvPr id="73" name="Text 71"/>
          <p:cNvSpPr/>
          <p:nvPr/>
        </p:nvSpPr>
        <p:spPr>
          <a:xfrm>
            <a:off x="5029200" y="312724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  <p:sp>
        <p:nvSpPr>
          <p:cNvPr id="74" name="Shape 72"/>
          <p:cNvSpPr/>
          <p:nvPr/>
        </p:nvSpPr>
        <p:spPr>
          <a:xfrm>
            <a:off x="3319272" y="3310128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3319272" y="3319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Funil implícito</a:t>
            </a:r>
            <a:endParaRPr lang="en-US" sz="850" dirty="0"/>
          </a:p>
        </p:txBody>
      </p:sp>
      <p:sp>
        <p:nvSpPr>
          <p:cNvPr id="76" name="Text 74"/>
          <p:cNvSpPr/>
          <p:nvPr/>
        </p:nvSpPr>
        <p:spPr>
          <a:xfrm>
            <a:off x="5029200" y="33192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400KL → 1920C</a:t>
            </a: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3273552" y="3401568"/>
            <a:ext cx="2715768" cy="3657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3346704" y="3438144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CORRETAGEM</a:t>
            </a:r>
            <a:endParaRPr lang="en-US" sz="700" dirty="0"/>
          </a:p>
        </p:txBody>
      </p:sp>
      <p:sp>
        <p:nvSpPr>
          <p:cNvPr id="79" name="Text 77"/>
          <p:cNvSpPr/>
          <p:nvPr/>
        </p:nvSpPr>
        <p:spPr>
          <a:xfrm>
            <a:off x="3346704" y="3593592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 6,4×</a:t>
            </a:r>
            <a:endParaRPr lang="en-US" sz="750" dirty="0"/>
          </a:p>
        </p:txBody>
      </p:sp>
      <p:sp>
        <p:nvSpPr>
          <p:cNvPr id="80" name="Text 78"/>
          <p:cNvSpPr/>
          <p:nvPr/>
        </p:nvSpPr>
        <p:spPr>
          <a:xfrm>
            <a:off x="3346704" y="3438144"/>
            <a:ext cx="2569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3,8M</a:t>
            </a:r>
            <a:endParaRPr lang="en-US" sz="1400" dirty="0"/>
          </a:p>
        </p:txBody>
      </p:sp>
      <p:sp>
        <p:nvSpPr>
          <p:cNvPr id="81" name="Shape 79"/>
          <p:cNvSpPr/>
          <p:nvPr/>
        </p:nvSpPr>
        <p:spPr>
          <a:xfrm>
            <a:off x="3227832" y="3867912"/>
            <a:ext cx="2807208" cy="713232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227832" y="3867912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3319272" y="3959352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 ·  20→40 CLIENTES</a:t>
            </a:r>
            <a:endParaRPr lang="en-US" sz="800" dirty="0"/>
          </a:p>
        </p:txBody>
      </p:sp>
      <p:sp>
        <p:nvSpPr>
          <p:cNvPr id="84" name="Text 82"/>
          <p:cNvSpPr/>
          <p:nvPr/>
        </p:nvSpPr>
        <p:spPr>
          <a:xfrm>
            <a:off x="3319272" y="416052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48K/ano · LTV/CAC 46×</a:t>
            </a:r>
            <a:endParaRPr lang="en-US" sz="850" dirty="0"/>
          </a:p>
        </p:txBody>
      </p:sp>
      <p:sp>
        <p:nvSpPr>
          <p:cNvPr id="85" name="Text 83"/>
          <p:cNvSpPr/>
          <p:nvPr/>
        </p:nvSpPr>
        <p:spPr>
          <a:xfrm>
            <a:off x="3319272" y="4325112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1,9M</a:t>
            </a:r>
            <a:endParaRPr lang="en-US" sz="1800" dirty="0"/>
          </a:p>
        </p:txBody>
      </p:sp>
      <p:sp>
        <p:nvSpPr>
          <p:cNvPr id="86" name="Text 84"/>
          <p:cNvSpPr/>
          <p:nvPr/>
        </p:nvSpPr>
        <p:spPr>
          <a:xfrm>
            <a:off x="3319272" y="443484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Y2</a:t>
            </a:r>
            <a:endParaRPr lang="en-US" sz="800" dirty="0"/>
          </a:p>
        </p:txBody>
      </p:sp>
      <p:sp>
        <p:nvSpPr>
          <p:cNvPr id="87" name="Shape 85"/>
          <p:cNvSpPr/>
          <p:nvPr/>
        </p:nvSpPr>
        <p:spPr>
          <a:xfrm>
            <a:off x="3227832" y="4636008"/>
            <a:ext cx="2807208" cy="10515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3227832" y="4636008"/>
            <a:ext cx="2807208" cy="36576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3319272" y="472744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 ·  Y1 PÓS-LANÇAMENTO</a:t>
            </a:r>
            <a:endParaRPr lang="en-US" sz="800" dirty="0"/>
          </a:p>
        </p:txBody>
      </p:sp>
      <p:sp>
        <p:nvSpPr>
          <p:cNvPr id="90" name="Text 88"/>
          <p:cNvSpPr/>
          <p:nvPr/>
        </p:nvSpPr>
        <p:spPr>
          <a:xfrm>
            <a:off x="3319272" y="4928616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× contratos/mês</a:t>
            </a:r>
            <a:endParaRPr lang="en-US" sz="850" dirty="0"/>
          </a:p>
        </p:txBody>
      </p:sp>
      <p:sp>
        <p:nvSpPr>
          <p:cNvPr id="91" name="Text 89"/>
          <p:cNvSpPr/>
          <p:nvPr/>
        </p:nvSpPr>
        <p:spPr>
          <a:xfrm>
            <a:off x="5029200" y="492861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× 15</a:t>
            </a:r>
            <a:endParaRPr lang="en-US" sz="850" dirty="0"/>
          </a:p>
        </p:txBody>
      </p:sp>
      <p:sp>
        <p:nvSpPr>
          <p:cNvPr id="92" name="Text 90"/>
          <p:cNvSpPr/>
          <p:nvPr/>
        </p:nvSpPr>
        <p:spPr>
          <a:xfrm>
            <a:off x="3319272" y="5102352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 contratos/ano</a:t>
            </a:r>
            <a:endParaRPr lang="en-US" sz="850" dirty="0"/>
          </a:p>
        </p:txBody>
      </p:sp>
      <p:sp>
        <p:nvSpPr>
          <p:cNvPr id="93" name="Text 91"/>
          <p:cNvSpPr/>
          <p:nvPr/>
        </p:nvSpPr>
        <p:spPr>
          <a:xfrm>
            <a:off x="5029200" y="510235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2K</a:t>
            </a:r>
            <a:endParaRPr lang="en-US" sz="850" dirty="0"/>
          </a:p>
        </p:txBody>
      </p:sp>
      <p:sp>
        <p:nvSpPr>
          <p:cNvPr id="94" name="Text 92"/>
          <p:cNvSpPr/>
          <p:nvPr/>
        </p:nvSpPr>
        <p:spPr>
          <a:xfrm>
            <a:off x="3319272" y="5276088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GMV médio USD 100K</a:t>
            </a:r>
            <a:endParaRPr lang="en-US" sz="850" dirty="0"/>
          </a:p>
        </p:txBody>
      </p:sp>
      <p:sp>
        <p:nvSpPr>
          <p:cNvPr id="95" name="Text 93"/>
          <p:cNvSpPr/>
          <p:nvPr/>
        </p:nvSpPr>
        <p:spPr>
          <a:xfrm>
            <a:off x="5029200" y="527608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216,0M</a:t>
            </a:r>
            <a:endParaRPr lang="en-US" sz="850" dirty="0"/>
          </a:p>
        </p:txBody>
      </p:sp>
      <p:sp>
        <p:nvSpPr>
          <p:cNvPr id="96" name="Text 94"/>
          <p:cNvSpPr/>
          <p:nvPr/>
        </p:nvSpPr>
        <p:spPr>
          <a:xfrm>
            <a:off x="3319272" y="5431536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FEE 0,5%</a:t>
            </a:r>
            <a:endParaRPr lang="en-US" sz="700" dirty="0"/>
          </a:p>
        </p:txBody>
      </p:sp>
      <p:sp>
        <p:nvSpPr>
          <p:cNvPr id="97" name="Text 95"/>
          <p:cNvSpPr/>
          <p:nvPr/>
        </p:nvSpPr>
        <p:spPr>
          <a:xfrm>
            <a:off x="3319272" y="5431536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1,1M/ano</a:t>
            </a:r>
            <a:endParaRPr lang="en-US" sz="1100" dirty="0"/>
          </a:p>
        </p:txBody>
      </p:sp>
      <p:sp>
        <p:nvSpPr>
          <p:cNvPr id="98" name="Shape 96"/>
          <p:cNvSpPr/>
          <p:nvPr/>
        </p:nvSpPr>
        <p:spPr>
          <a:xfrm>
            <a:off x="3227832" y="5724144"/>
            <a:ext cx="2807208" cy="4572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3319272" y="576072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TOTAL Y2</a:t>
            </a:r>
            <a:endParaRPr lang="en-US" sz="750" dirty="0"/>
          </a:p>
        </p:txBody>
      </p:sp>
      <p:sp>
        <p:nvSpPr>
          <p:cNvPr id="100" name="Text 98"/>
          <p:cNvSpPr/>
          <p:nvPr/>
        </p:nvSpPr>
        <p:spPr>
          <a:xfrm>
            <a:off x="3319272" y="5907024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6,8M</a:t>
            </a:r>
            <a:endParaRPr lang="en-US" sz="1700" dirty="0"/>
          </a:p>
        </p:txBody>
      </p:sp>
      <p:sp>
        <p:nvSpPr>
          <p:cNvPr id="101" name="Shape 99"/>
          <p:cNvSpPr/>
          <p:nvPr/>
        </p:nvSpPr>
        <p:spPr>
          <a:xfrm>
            <a:off x="6089904" y="1298448"/>
            <a:ext cx="2807208" cy="384048"/>
          </a:xfrm>
          <a:prstGeom prst="rect">
            <a:avLst/>
          </a:prstGeom>
          <a:solidFill>
            <a:srgbClr val="2D7A3D"/>
          </a:solidFill>
          <a:ln w="12700">
            <a:solidFill>
              <a:srgbClr val="2D7A3D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6181344" y="1344168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AGRESSIVO</a:t>
            </a:r>
            <a:endParaRPr lang="en-US" sz="1100" dirty="0"/>
          </a:p>
        </p:txBody>
      </p:sp>
      <p:sp>
        <p:nvSpPr>
          <p:cNvPr id="103" name="Shape 101"/>
          <p:cNvSpPr/>
          <p:nvPr/>
        </p:nvSpPr>
        <p:spPr>
          <a:xfrm>
            <a:off x="6089904" y="1755648"/>
            <a:ext cx="2807208" cy="45720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6181344" y="1783080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ALOCAÇÃO DE ORÇAMENTO (24M)</a:t>
            </a:r>
            <a:endParaRPr lang="en-US" sz="750" dirty="0"/>
          </a:p>
        </p:txBody>
      </p:sp>
      <p:sp>
        <p:nvSpPr>
          <p:cNvPr id="105" name="Text 103"/>
          <p:cNvSpPr/>
          <p:nvPr/>
        </p:nvSpPr>
        <p:spPr>
          <a:xfrm>
            <a:off x="6181344" y="1965960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Mídia: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575K</a:t>
            </a: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CAC IA: </a:t>
            </a: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125K</a:t>
            </a:r>
            <a:endParaRPr lang="en-US" sz="850" dirty="0"/>
          </a:p>
        </p:txBody>
      </p:sp>
      <p:sp>
        <p:nvSpPr>
          <p:cNvPr id="106" name="Shape 104"/>
          <p:cNvSpPr/>
          <p:nvPr/>
        </p:nvSpPr>
        <p:spPr>
          <a:xfrm>
            <a:off x="6089904" y="2258568"/>
            <a:ext cx="2807208" cy="1554480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6089904" y="2258568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6181344" y="235000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 ·  220 U/MÊS</a:t>
            </a:r>
            <a:endParaRPr lang="en-US" sz="800" dirty="0"/>
          </a:p>
        </p:txBody>
      </p:sp>
      <p:sp>
        <p:nvSpPr>
          <p:cNvPr id="109" name="Text 107"/>
          <p:cNvSpPr/>
          <p:nvPr/>
        </p:nvSpPr>
        <p:spPr>
          <a:xfrm>
            <a:off x="6181344" y="2551176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Transações fechadas/ano</a:t>
            </a:r>
            <a:endParaRPr lang="en-US" sz="850" dirty="0"/>
          </a:p>
        </p:txBody>
      </p:sp>
      <p:sp>
        <p:nvSpPr>
          <p:cNvPr id="110" name="Text 108"/>
          <p:cNvSpPr/>
          <p:nvPr/>
        </p:nvSpPr>
        <p:spPr>
          <a:xfrm>
            <a:off x="7891272" y="255117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3K</a:t>
            </a:r>
            <a:endParaRPr lang="en-US" sz="850" dirty="0"/>
          </a:p>
        </p:txBody>
      </p:sp>
      <p:sp>
        <p:nvSpPr>
          <p:cNvPr id="111" name="Shape 109"/>
          <p:cNvSpPr/>
          <p:nvPr/>
        </p:nvSpPr>
        <p:spPr>
          <a:xfrm>
            <a:off x="6181344" y="2734056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6181344" y="27432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médio</a:t>
            </a:r>
            <a:endParaRPr lang="en-US" sz="850" dirty="0"/>
          </a:p>
        </p:txBody>
      </p:sp>
      <p:sp>
        <p:nvSpPr>
          <p:cNvPr id="113" name="Text 111"/>
          <p:cNvSpPr/>
          <p:nvPr/>
        </p:nvSpPr>
        <p:spPr>
          <a:xfrm>
            <a:off x="7891272" y="27432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120K</a:t>
            </a:r>
            <a:endParaRPr lang="en-US" sz="850" dirty="0"/>
          </a:p>
        </p:txBody>
      </p:sp>
      <p:sp>
        <p:nvSpPr>
          <p:cNvPr id="114" name="Shape 112"/>
          <p:cNvSpPr/>
          <p:nvPr/>
        </p:nvSpPr>
        <p:spPr>
          <a:xfrm>
            <a:off x="6181344" y="2926080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6181344" y="2935224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intermediado</a:t>
            </a:r>
            <a:endParaRPr lang="en-US" sz="850" dirty="0"/>
          </a:p>
        </p:txBody>
      </p:sp>
      <p:sp>
        <p:nvSpPr>
          <p:cNvPr id="116" name="Text 114"/>
          <p:cNvSpPr/>
          <p:nvPr/>
        </p:nvSpPr>
        <p:spPr>
          <a:xfrm>
            <a:off x="7891272" y="293522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316,8M</a:t>
            </a:r>
            <a:endParaRPr lang="en-US" sz="850" dirty="0"/>
          </a:p>
        </p:txBody>
      </p:sp>
      <p:sp>
        <p:nvSpPr>
          <p:cNvPr id="117" name="Shape 115"/>
          <p:cNvSpPr/>
          <p:nvPr/>
        </p:nvSpPr>
        <p:spPr>
          <a:xfrm>
            <a:off x="6181344" y="3118104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6181344" y="312724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2,5% de comissão</a:t>
            </a:r>
            <a:endParaRPr lang="en-US" sz="850" dirty="0"/>
          </a:p>
        </p:txBody>
      </p:sp>
      <p:sp>
        <p:nvSpPr>
          <p:cNvPr id="119" name="Text 117"/>
          <p:cNvSpPr/>
          <p:nvPr/>
        </p:nvSpPr>
        <p:spPr>
          <a:xfrm>
            <a:off x="7891272" y="312724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  <p:sp>
        <p:nvSpPr>
          <p:cNvPr id="120" name="Shape 118"/>
          <p:cNvSpPr/>
          <p:nvPr/>
        </p:nvSpPr>
        <p:spPr>
          <a:xfrm>
            <a:off x="6181344" y="3310128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6181344" y="3319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Funil implícito</a:t>
            </a:r>
            <a:endParaRPr lang="en-US" sz="850" dirty="0"/>
          </a:p>
        </p:txBody>
      </p:sp>
      <p:sp>
        <p:nvSpPr>
          <p:cNvPr id="122" name="Text 120"/>
          <p:cNvSpPr/>
          <p:nvPr/>
        </p:nvSpPr>
        <p:spPr>
          <a:xfrm>
            <a:off x="7891272" y="33192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377KL → 2640C</a:t>
            </a:r>
            <a:endParaRPr lang="en-US" sz="850" dirty="0"/>
          </a:p>
        </p:txBody>
      </p:sp>
      <p:sp>
        <p:nvSpPr>
          <p:cNvPr id="123" name="Shape 121"/>
          <p:cNvSpPr/>
          <p:nvPr/>
        </p:nvSpPr>
        <p:spPr>
          <a:xfrm>
            <a:off x="6135624" y="3401568"/>
            <a:ext cx="2715768" cy="3657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6208776" y="3438144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CORRETAGEM</a:t>
            </a:r>
            <a:endParaRPr lang="en-US" sz="700" dirty="0"/>
          </a:p>
        </p:txBody>
      </p:sp>
      <p:sp>
        <p:nvSpPr>
          <p:cNvPr id="125" name="Text 123"/>
          <p:cNvSpPr/>
          <p:nvPr/>
        </p:nvSpPr>
        <p:spPr>
          <a:xfrm>
            <a:off x="6208776" y="3593592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 13,8×</a:t>
            </a:r>
            <a:endParaRPr lang="en-US" sz="750" dirty="0"/>
          </a:p>
        </p:txBody>
      </p:sp>
      <p:sp>
        <p:nvSpPr>
          <p:cNvPr id="126" name="Text 124"/>
          <p:cNvSpPr/>
          <p:nvPr/>
        </p:nvSpPr>
        <p:spPr>
          <a:xfrm>
            <a:off x="6208776" y="3438144"/>
            <a:ext cx="2569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7,9M</a:t>
            </a:r>
            <a:endParaRPr lang="en-US" sz="1400" dirty="0"/>
          </a:p>
        </p:txBody>
      </p:sp>
      <p:sp>
        <p:nvSpPr>
          <p:cNvPr id="127" name="Shape 125"/>
          <p:cNvSpPr/>
          <p:nvPr/>
        </p:nvSpPr>
        <p:spPr>
          <a:xfrm>
            <a:off x="6089904" y="3867912"/>
            <a:ext cx="2807208" cy="713232"/>
          </a:xfrm>
          <a:prstGeom prst="rect">
            <a:avLst/>
          </a:prstGeom>
          <a:solidFill>
            <a:srgbClr val="F7F9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6089904" y="3867912"/>
            <a:ext cx="2807208" cy="36576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6181344" y="3959352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 ·  25→55 CLIENTES</a:t>
            </a:r>
            <a:endParaRPr lang="en-US" sz="800" dirty="0"/>
          </a:p>
        </p:txBody>
      </p:sp>
      <p:sp>
        <p:nvSpPr>
          <p:cNvPr id="130" name="Text 128"/>
          <p:cNvSpPr/>
          <p:nvPr/>
        </p:nvSpPr>
        <p:spPr>
          <a:xfrm>
            <a:off x="6181344" y="416052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48K/ano · LTV/CAC 46×</a:t>
            </a:r>
            <a:endParaRPr lang="en-US" sz="850" dirty="0"/>
          </a:p>
        </p:txBody>
      </p:sp>
      <p:sp>
        <p:nvSpPr>
          <p:cNvPr id="131" name="Text 129"/>
          <p:cNvSpPr/>
          <p:nvPr/>
        </p:nvSpPr>
        <p:spPr>
          <a:xfrm>
            <a:off x="6181344" y="4325112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2,6M</a:t>
            </a:r>
            <a:endParaRPr lang="en-US" sz="1800" dirty="0"/>
          </a:p>
        </p:txBody>
      </p:sp>
      <p:sp>
        <p:nvSpPr>
          <p:cNvPr id="132" name="Text 130"/>
          <p:cNvSpPr/>
          <p:nvPr/>
        </p:nvSpPr>
        <p:spPr>
          <a:xfrm>
            <a:off x="6181344" y="443484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Y2</a:t>
            </a:r>
            <a:endParaRPr lang="en-US" sz="800" dirty="0"/>
          </a:p>
        </p:txBody>
      </p:sp>
      <p:sp>
        <p:nvSpPr>
          <p:cNvPr id="133" name="Shape 131"/>
          <p:cNvSpPr/>
          <p:nvPr/>
        </p:nvSpPr>
        <p:spPr>
          <a:xfrm>
            <a:off x="6089904" y="4636008"/>
            <a:ext cx="2807208" cy="10515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6089904" y="4636008"/>
            <a:ext cx="2807208" cy="36576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35" name="Text 133"/>
          <p:cNvSpPr/>
          <p:nvPr/>
        </p:nvSpPr>
        <p:spPr>
          <a:xfrm>
            <a:off x="6181344" y="472744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 ·  Y1 PÓS-LANÇAMENTO</a:t>
            </a:r>
            <a:endParaRPr lang="en-US" sz="800" dirty="0"/>
          </a:p>
        </p:txBody>
      </p:sp>
      <p:sp>
        <p:nvSpPr>
          <p:cNvPr id="136" name="Text 134"/>
          <p:cNvSpPr/>
          <p:nvPr/>
        </p:nvSpPr>
        <p:spPr>
          <a:xfrm>
            <a:off x="6181344" y="4928616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× contratos/mês</a:t>
            </a:r>
            <a:endParaRPr lang="en-US" sz="850" dirty="0"/>
          </a:p>
        </p:txBody>
      </p:sp>
      <p:sp>
        <p:nvSpPr>
          <p:cNvPr id="137" name="Text 135"/>
          <p:cNvSpPr/>
          <p:nvPr/>
        </p:nvSpPr>
        <p:spPr>
          <a:xfrm>
            <a:off x="7891272" y="492861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× 20</a:t>
            </a:r>
            <a:endParaRPr lang="en-US" sz="850" dirty="0"/>
          </a:p>
        </p:txBody>
      </p:sp>
      <p:sp>
        <p:nvSpPr>
          <p:cNvPr id="138" name="Text 136"/>
          <p:cNvSpPr/>
          <p:nvPr/>
        </p:nvSpPr>
        <p:spPr>
          <a:xfrm>
            <a:off x="6181344" y="5102352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 contratos/ano</a:t>
            </a:r>
            <a:endParaRPr lang="en-US" sz="850" dirty="0"/>
          </a:p>
        </p:txBody>
      </p:sp>
      <p:sp>
        <p:nvSpPr>
          <p:cNvPr id="139" name="Text 137"/>
          <p:cNvSpPr/>
          <p:nvPr/>
        </p:nvSpPr>
        <p:spPr>
          <a:xfrm>
            <a:off x="7891272" y="510235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7K</a:t>
            </a:r>
            <a:endParaRPr lang="en-US" sz="850" dirty="0"/>
          </a:p>
        </p:txBody>
      </p:sp>
      <p:sp>
        <p:nvSpPr>
          <p:cNvPr id="140" name="Text 138"/>
          <p:cNvSpPr/>
          <p:nvPr/>
        </p:nvSpPr>
        <p:spPr>
          <a:xfrm>
            <a:off x="6181344" y="5276088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GMV médio USD 100K</a:t>
            </a:r>
            <a:endParaRPr lang="en-US" sz="850" dirty="0"/>
          </a:p>
        </p:txBody>
      </p:sp>
      <p:sp>
        <p:nvSpPr>
          <p:cNvPr id="141" name="Text 139"/>
          <p:cNvSpPr/>
          <p:nvPr/>
        </p:nvSpPr>
        <p:spPr>
          <a:xfrm>
            <a:off x="7891272" y="527608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720,0M</a:t>
            </a:r>
            <a:endParaRPr lang="en-US" sz="850" dirty="0"/>
          </a:p>
        </p:txBody>
      </p:sp>
      <p:sp>
        <p:nvSpPr>
          <p:cNvPr id="142" name="Text 140"/>
          <p:cNvSpPr/>
          <p:nvPr/>
        </p:nvSpPr>
        <p:spPr>
          <a:xfrm>
            <a:off x="6181344" y="5431536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FEE 0,5%</a:t>
            </a:r>
            <a:endParaRPr lang="en-US" sz="700" dirty="0"/>
          </a:p>
        </p:txBody>
      </p:sp>
      <p:sp>
        <p:nvSpPr>
          <p:cNvPr id="143" name="Text 141"/>
          <p:cNvSpPr/>
          <p:nvPr/>
        </p:nvSpPr>
        <p:spPr>
          <a:xfrm>
            <a:off x="6181344" y="5431536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3,6M/ano</a:t>
            </a:r>
            <a:endParaRPr lang="en-US" sz="1100" dirty="0"/>
          </a:p>
        </p:txBody>
      </p:sp>
      <p:sp>
        <p:nvSpPr>
          <p:cNvPr id="144" name="Shape 142"/>
          <p:cNvSpPr/>
          <p:nvPr/>
        </p:nvSpPr>
        <p:spPr>
          <a:xfrm>
            <a:off x="6089904" y="5724144"/>
            <a:ext cx="2807208" cy="457200"/>
          </a:xfrm>
          <a:prstGeom prst="rect">
            <a:avLst/>
          </a:prstGeom>
          <a:solidFill>
            <a:srgbClr val="2D7A3D"/>
          </a:solidFill>
          <a:ln w="12700">
            <a:solidFill>
              <a:srgbClr val="2D7A3D"/>
            </a:solidFill>
            <a:prstDash val="solid"/>
          </a:ln>
        </p:spPr>
      </p:sp>
      <p:sp>
        <p:nvSpPr>
          <p:cNvPr id="145" name="Text 143"/>
          <p:cNvSpPr/>
          <p:nvPr/>
        </p:nvSpPr>
        <p:spPr>
          <a:xfrm>
            <a:off x="6181344" y="576072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TOTAL Y2</a:t>
            </a:r>
            <a:endParaRPr lang="en-US" sz="750" dirty="0"/>
          </a:p>
        </p:txBody>
      </p:sp>
      <p:sp>
        <p:nvSpPr>
          <p:cNvPr id="146" name="Text 144"/>
          <p:cNvSpPr/>
          <p:nvPr/>
        </p:nvSpPr>
        <p:spPr>
          <a:xfrm>
            <a:off x="6181344" y="5907024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14,2M</a:t>
            </a:r>
            <a:endParaRPr lang="en-US" sz="1700" dirty="0"/>
          </a:p>
        </p:txBody>
      </p:sp>
      <p:sp>
        <p:nvSpPr>
          <p:cNvPr id="147" name="Shape 145"/>
          <p:cNvSpPr/>
          <p:nvPr/>
        </p:nvSpPr>
        <p:spPr>
          <a:xfrm>
            <a:off x="8951976" y="1298448"/>
            <a:ext cx="2807208" cy="384048"/>
          </a:xfrm>
          <a:prstGeom prst="rect">
            <a:avLst/>
          </a:prstGeom>
          <a:solidFill>
            <a:srgbClr val="6B46A8"/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48" name="Text 146"/>
          <p:cNvSpPr/>
          <p:nvPr/>
        </p:nvSpPr>
        <p:spPr>
          <a:xfrm>
            <a:off x="9043416" y="1325880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+ REATIVAÇÃO</a:t>
            </a:r>
            <a:endParaRPr lang="en-US" sz="1000" dirty="0"/>
          </a:p>
        </p:txBody>
      </p:sp>
      <p:sp>
        <p:nvSpPr>
          <p:cNvPr id="149" name="Text 147"/>
          <p:cNvSpPr/>
          <p:nvPr/>
        </p:nvSpPr>
        <p:spPr>
          <a:xfrm>
            <a:off x="9043416" y="1499616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composto no Y2</a:t>
            </a:r>
            <a:endParaRPr lang="en-US" sz="800" dirty="0"/>
          </a:p>
        </p:txBody>
      </p:sp>
      <p:sp>
        <p:nvSpPr>
          <p:cNvPr id="150" name="Shape 148"/>
          <p:cNvSpPr/>
          <p:nvPr/>
        </p:nvSpPr>
        <p:spPr>
          <a:xfrm>
            <a:off x="8951976" y="1755648"/>
            <a:ext cx="2807208" cy="457200"/>
          </a:xfrm>
          <a:prstGeom prst="rect">
            <a:avLst/>
          </a:prstGeom>
          <a:solidFill>
            <a:srgbClr val="6B46A8">
              <a:alpha val="10000"/>
            </a:srgbClr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9043416" y="1783080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 ADICIONAL</a:t>
            </a:r>
            <a:endParaRPr lang="en-US" sz="750" dirty="0"/>
          </a:p>
        </p:txBody>
      </p:sp>
      <p:sp>
        <p:nvSpPr>
          <p:cNvPr id="152" name="Text 150"/>
          <p:cNvSpPr/>
          <p:nvPr/>
        </p:nvSpPr>
        <p:spPr>
          <a:xfrm>
            <a:off x="9043416" y="1956816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0  ·  Reativa pipeline existente</a:t>
            </a:r>
            <a:endParaRPr lang="en-US" sz="900" dirty="0"/>
          </a:p>
        </p:txBody>
      </p:sp>
      <p:sp>
        <p:nvSpPr>
          <p:cNvPr id="153" name="Shape 151"/>
          <p:cNvSpPr/>
          <p:nvPr/>
        </p:nvSpPr>
        <p:spPr>
          <a:xfrm>
            <a:off x="8951976" y="2258568"/>
            <a:ext cx="2807208" cy="1554480"/>
          </a:xfrm>
          <a:prstGeom prst="rect">
            <a:avLst/>
          </a:prstGeom>
          <a:solidFill>
            <a:srgbClr val="6B46A8">
              <a:alpha val="8000"/>
            </a:srgbClr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8951976" y="2258568"/>
            <a:ext cx="2807208" cy="36576"/>
          </a:xfrm>
          <a:prstGeom prst="rect">
            <a:avLst/>
          </a:prstGeom>
          <a:solidFill>
            <a:srgbClr val="6B46A8"/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55" name="Text 153"/>
          <p:cNvSpPr/>
          <p:nvPr/>
        </p:nvSpPr>
        <p:spPr>
          <a:xfrm>
            <a:off x="9043416" y="235000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FUNIL DE REATIVAÇÃO  ·  Y2</a:t>
            </a:r>
            <a:endParaRPr lang="en-US" sz="800" dirty="0"/>
          </a:p>
        </p:txBody>
      </p:sp>
      <p:sp>
        <p:nvSpPr>
          <p:cNvPr id="156" name="Text 154"/>
          <p:cNvSpPr/>
          <p:nvPr/>
        </p:nvSpPr>
        <p:spPr>
          <a:xfrm>
            <a:off x="9043416" y="2551176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Reuniões Y1 não-fechadas</a:t>
            </a:r>
            <a:endParaRPr lang="en-US" sz="850" dirty="0"/>
          </a:p>
        </p:txBody>
      </p:sp>
      <p:sp>
        <p:nvSpPr>
          <p:cNvPr id="157" name="Text 155"/>
          <p:cNvSpPr/>
          <p:nvPr/>
        </p:nvSpPr>
        <p:spPr>
          <a:xfrm>
            <a:off x="10753344" y="255117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46K</a:t>
            </a:r>
            <a:endParaRPr lang="en-US" sz="850" dirty="0"/>
          </a:p>
        </p:txBody>
      </p:sp>
      <p:sp>
        <p:nvSpPr>
          <p:cNvPr id="158" name="Shape 156"/>
          <p:cNvSpPr/>
          <p:nvPr/>
        </p:nvSpPr>
        <p:spPr>
          <a:xfrm>
            <a:off x="9043416" y="2734056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59" name="Text 157"/>
          <p:cNvSpPr/>
          <p:nvPr/>
        </p:nvSpPr>
        <p:spPr>
          <a:xfrm>
            <a:off x="9043416" y="27432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20% taxa de reativação</a:t>
            </a:r>
            <a:endParaRPr lang="en-US" sz="850" dirty="0"/>
          </a:p>
        </p:txBody>
      </p:sp>
      <p:sp>
        <p:nvSpPr>
          <p:cNvPr id="160" name="Text 158"/>
          <p:cNvSpPr/>
          <p:nvPr/>
        </p:nvSpPr>
        <p:spPr>
          <a:xfrm>
            <a:off x="10753344" y="27432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9K</a:t>
            </a:r>
            <a:endParaRPr lang="en-US" sz="850" dirty="0"/>
          </a:p>
        </p:txBody>
      </p:sp>
      <p:sp>
        <p:nvSpPr>
          <p:cNvPr id="161" name="Shape 159"/>
          <p:cNvSpPr/>
          <p:nvPr/>
        </p:nvSpPr>
        <p:spPr>
          <a:xfrm>
            <a:off x="9043416" y="2926080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62" name="Text 160"/>
          <p:cNvSpPr/>
          <p:nvPr/>
        </p:nvSpPr>
        <p:spPr>
          <a:xfrm>
            <a:off x="9043416" y="2935224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8% conv. quente (2× fria)</a:t>
            </a:r>
            <a:endParaRPr lang="en-US" sz="850" dirty="0"/>
          </a:p>
        </p:txBody>
      </p:sp>
      <p:sp>
        <p:nvSpPr>
          <p:cNvPr id="163" name="Text 161"/>
          <p:cNvSpPr/>
          <p:nvPr/>
        </p:nvSpPr>
        <p:spPr>
          <a:xfrm>
            <a:off x="10753344" y="293522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737</a:t>
            </a:r>
            <a:endParaRPr lang="en-US" sz="850" dirty="0"/>
          </a:p>
        </p:txBody>
      </p:sp>
      <p:sp>
        <p:nvSpPr>
          <p:cNvPr id="164" name="Shape 162"/>
          <p:cNvSpPr/>
          <p:nvPr/>
        </p:nvSpPr>
        <p:spPr>
          <a:xfrm>
            <a:off x="9043416" y="3118104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65" name="Text 163"/>
          <p:cNvSpPr/>
          <p:nvPr/>
        </p:nvSpPr>
        <p:spPr>
          <a:xfrm>
            <a:off x="9043416" y="312724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médio × comissão</a:t>
            </a:r>
            <a:endParaRPr lang="en-US" sz="850" dirty="0"/>
          </a:p>
        </p:txBody>
      </p:sp>
      <p:sp>
        <p:nvSpPr>
          <p:cNvPr id="166" name="Text 164"/>
          <p:cNvSpPr/>
          <p:nvPr/>
        </p:nvSpPr>
        <p:spPr>
          <a:xfrm>
            <a:off x="10753344" y="312724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80K × 2,5%</a:t>
            </a:r>
            <a:endParaRPr lang="en-US" sz="850" dirty="0"/>
          </a:p>
        </p:txBody>
      </p:sp>
      <p:sp>
        <p:nvSpPr>
          <p:cNvPr id="167" name="Shape 165"/>
          <p:cNvSpPr/>
          <p:nvPr/>
        </p:nvSpPr>
        <p:spPr>
          <a:xfrm>
            <a:off x="9043416" y="3310128"/>
            <a:ext cx="2624328" cy="0"/>
          </a:xfrm>
          <a:prstGeom prst="line">
            <a:avLst/>
          </a:prstGeom>
          <a:noFill/>
          <a:ln w="6350">
            <a:solidFill>
              <a:srgbClr val="D5DCE5"/>
            </a:solidFill>
            <a:prstDash val="solid"/>
          </a:ln>
        </p:spPr>
      </p:sp>
      <p:sp>
        <p:nvSpPr>
          <p:cNvPr id="168" name="Text 166"/>
          <p:cNvSpPr/>
          <p:nvPr/>
        </p:nvSpPr>
        <p:spPr>
          <a:xfrm>
            <a:off x="9043416" y="3319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incremental</a:t>
            </a:r>
            <a:endParaRPr lang="en-US" sz="850" dirty="0"/>
          </a:p>
        </p:txBody>
      </p:sp>
      <p:sp>
        <p:nvSpPr>
          <p:cNvPr id="169" name="Text 167"/>
          <p:cNvSpPr/>
          <p:nvPr/>
        </p:nvSpPr>
        <p:spPr>
          <a:xfrm>
            <a:off x="10753344" y="33192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59,0M</a:t>
            </a:r>
            <a:endParaRPr lang="en-US" sz="850" dirty="0"/>
          </a:p>
        </p:txBody>
      </p:sp>
      <p:sp>
        <p:nvSpPr>
          <p:cNvPr id="170" name="Shape 168"/>
          <p:cNvSpPr/>
          <p:nvPr/>
        </p:nvSpPr>
        <p:spPr>
          <a:xfrm>
            <a:off x="8997696" y="3401568"/>
            <a:ext cx="2715768" cy="365760"/>
          </a:xfrm>
          <a:prstGeom prst="rect">
            <a:avLst/>
          </a:prstGeom>
          <a:solidFill>
            <a:srgbClr val="6B46A8"/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71" name="Text 169"/>
          <p:cNvSpPr/>
          <p:nvPr/>
        </p:nvSpPr>
        <p:spPr>
          <a:xfrm>
            <a:off x="9070848" y="3438144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INCREMENTAL</a:t>
            </a:r>
            <a:endParaRPr lang="en-US" sz="700" dirty="0"/>
          </a:p>
        </p:txBody>
      </p:sp>
      <p:sp>
        <p:nvSpPr>
          <p:cNvPr id="172" name="Text 170"/>
          <p:cNvSpPr/>
          <p:nvPr/>
        </p:nvSpPr>
        <p:spPr>
          <a:xfrm>
            <a:off x="9070848" y="3593592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novo investimento</a:t>
            </a:r>
            <a:endParaRPr lang="en-US" sz="750" dirty="0"/>
          </a:p>
        </p:txBody>
      </p:sp>
      <p:sp>
        <p:nvSpPr>
          <p:cNvPr id="173" name="Text 171"/>
          <p:cNvSpPr/>
          <p:nvPr/>
        </p:nvSpPr>
        <p:spPr>
          <a:xfrm>
            <a:off x="9070848" y="3438144"/>
            <a:ext cx="2569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1,5M</a:t>
            </a:r>
            <a:endParaRPr lang="en-US" sz="1400" dirty="0"/>
          </a:p>
        </p:txBody>
      </p:sp>
      <p:sp>
        <p:nvSpPr>
          <p:cNvPr id="174" name="Shape 172"/>
          <p:cNvSpPr/>
          <p:nvPr/>
        </p:nvSpPr>
        <p:spPr>
          <a:xfrm>
            <a:off x="8951976" y="3867912"/>
            <a:ext cx="2807208" cy="713232"/>
          </a:xfrm>
          <a:prstGeom prst="rect">
            <a:avLst/>
          </a:prstGeom>
          <a:solidFill>
            <a:srgbClr val="6B46A8">
              <a:alpha val="5000"/>
            </a:srgbClr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75" name="Text 173"/>
          <p:cNvSpPr/>
          <p:nvPr/>
        </p:nvSpPr>
        <p:spPr>
          <a:xfrm>
            <a:off x="9043416" y="3959352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6B4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 ·  Igual à base</a:t>
            </a:r>
            <a:endParaRPr lang="en-US" sz="800" dirty="0"/>
          </a:p>
        </p:txBody>
      </p:sp>
      <p:sp>
        <p:nvSpPr>
          <p:cNvPr id="176" name="Text 174"/>
          <p:cNvSpPr/>
          <p:nvPr/>
        </p:nvSpPr>
        <p:spPr>
          <a:xfrm>
            <a:off x="9043416" y="4160520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de reativação aplica-se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ao funil de corretagem</a:t>
            </a:r>
            <a:endParaRPr lang="en-US" sz="900" dirty="0"/>
          </a:p>
        </p:txBody>
      </p:sp>
      <p:sp>
        <p:nvSpPr>
          <p:cNvPr id="177" name="Shape 175"/>
          <p:cNvSpPr/>
          <p:nvPr/>
        </p:nvSpPr>
        <p:spPr>
          <a:xfrm>
            <a:off x="8951976" y="4636008"/>
            <a:ext cx="2807208" cy="105156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8951976" y="4636008"/>
            <a:ext cx="2807208" cy="36576"/>
          </a:xfrm>
          <a:prstGeom prst="rect">
            <a:avLst/>
          </a:prstGeom>
          <a:solidFill>
            <a:srgbClr val="6B46A8"/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79" name="Text 177"/>
          <p:cNvSpPr/>
          <p:nvPr/>
        </p:nvSpPr>
        <p:spPr>
          <a:xfrm>
            <a:off x="9043416" y="4727448"/>
            <a:ext cx="2624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 ·  Igual à base</a:t>
            </a:r>
            <a:endParaRPr lang="en-US" sz="800" dirty="0"/>
          </a:p>
        </p:txBody>
      </p:sp>
      <p:sp>
        <p:nvSpPr>
          <p:cNvPr id="180" name="Text 178"/>
          <p:cNvSpPr/>
          <p:nvPr/>
        </p:nvSpPr>
        <p:spPr>
          <a:xfrm>
            <a:off x="9043416" y="4965192"/>
            <a:ext cx="2624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bancos × 15 contratos/mês</a:t>
            </a:r>
            <a:endParaRPr lang="en-US" sz="850" dirty="0"/>
          </a:p>
        </p:txBody>
      </p:sp>
      <p:sp>
        <p:nvSpPr>
          <p:cNvPr id="181" name="Text 179"/>
          <p:cNvSpPr/>
          <p:nvPr/>
        </p:nvSpPr>
        <p:spPr>
          <a:xfrm>
            <a:off x="9043416" y="5184648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Reativação não afeta</a:t>
            </a:r>
            <a:endParaRPr lang="en-US" sz="850" dirty="0"/>
          </a:p>
          <a:p>
            <a:pPr marL="0" indent="0">
              <a:buNone/>
            </a:pPr>
            <a:r>
              <a:rPr lang="en-US" sz="8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camada RWA (receita separada)</a:t>
            </a:r>
            <a:endParaRPr lang="en-US" sz="850" dirty="0"/>
          </a:p>
        </p:txBody>
      </p:sp>
      <p:sp>
        <p:nvSpPr>
          <p:cNvPr id="182" name="Text 180"/>
          <p:cNvSpPr/>
          <p:nvPr/>
        </p:nvSpPr>
        <p:spPr>
          <a:xfrm>
            <a:off x="9043416" y="5394960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RWA</a:t>
            </a:r>
            <a:endParaRPr lang="en-US" sz="700" dirty="0"/>
          </a:p>
        </p:txBody>
      </p:sp>
      <p:sp>
        <p:nvSpPr>
          <p:cNvPr id="183" name="Text 181"/>
          <p:cNvSpPr/>
          <p:nvPr/>
        </p:nvSpPr>
        <p:spPr>
          <a:xfrm>
            <a:off x="9043416" y="5394960"/>
            <a:ext cx="2624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1,1M/ano</a:t>
            </a:r>
            <a:endParaRPr lang="en-US" sz="1100" dirty="0"/>
          </a:p>
        </p:txBody>
      </p:sp>
      <p:sp>
        <p:nvSpPr>
          <p:cNvPr id="184" name="Shape 182"/>
          <p:cNvSpPr/>
          <p:nvPr/>
        </p:nvSpPr>
        <p:spPr>
          <a:xfrm>
            <a:off x="8951976" y="5724144"/>
            <a:ext cx="2807208" cy="457200"/>
          </a:xfrm>
          <a:prstGeom prst="rect">
            <a:avLst/>
          </a:prstGeom>
          <a:solidFill>
            <a:srgbClr val="6B46A8"/>
          </a:solidFill>
          <a:ln w="12700">
            <a:solidFill>
              <a:srgbClr val="6B46A8"/>
            </a:solidFill>
            <a:prstDash val="solid"/>
          </a:ln>
        </p:spPr>
      </p:sp>
      <p:sp>
        <p:nvSpPr>
          <p:cNvPr id="185" name="Text 183"/>
          <p:cNvSpPr/>
          <p:nvPr/>
        </p:nvSpPr>
        <p:spPr>
          <a:xfrm>
            <a:off x="9043416" y="576072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Y2 + REATIVAÇÃO</a:t>
            </a:r>
            <a:endParaRPr lang="en-US" sz="750" dirty="0"/>
          </a:p>
        </p:txBody>
      </p:sp>
      <p:sp>
        <p:nvSpPr>
          <p:cNvPr id="186" name="Text 184"/>
          <p:cNvSpPr/>
          <p:nvPr/>
        </p:nvSpPr>
        <p:spPr>
          <a:xfrm>
            <a:off x="9043416" y="5907024"/>
            <a:ext cx="2624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8,3M</a:t>
            </a:r>
            <a:endParaRPr lang="en-US" sz="1700" dirty="0"/>
          </a:p>
        </p:txBody>
      </p:sp>
      <p:sp>
        <p:nvSpPr>
          <p:cNvPr id="187" name="Text 185"/>
          <p:cNvSpPr/>
          <p:nvPr/>
        </p:nvSpPr>
        <p:spPr>
          <a:xfrm>
            <a:off x="36576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ancorado em volume. Agente de IA USD 48K/ano × CAC USD 5K. RWA: fee de 0,5%. Reativação: 20% das reuniões Y1 não-fechadas × 2× conversão quente. Efeitos de reinvestimento de lucro não modelados.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·  RESUMO DE TRAÇÃO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anos construindo.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 é o que está ativo hoje.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5146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30K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40080" y="32004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interações/dia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19272" y="237744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02152" y="25146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6M+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02152" y="32004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intermediado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vendas de imóveis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81344" y="237744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64224" y="25146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~100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364224" y="32004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parceiros ativos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(BR / EUA / EAU)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43416" y="237744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26296" y="25146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1M+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226296" y="32004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do fundador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investido desde 2021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4297680"/>
            <a:ext cx="2697480" cy="1737360"/>
          </a:xfrm>
          <a:prstGeom prst="rect">
            <a:avLst/>
          </a:prstGeom>
          <a:solidFill>
            <a:srgbClr val="08122A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4348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0080" y="50292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de IA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produção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19272" y="4297680"/>
            <a:ext cx="2697480" cy="1737360"/>
          </a:xfrm>
          <a:prstGeom prst="rect">
            <a:avLst/>
          </a:prstGeom>
          <a:solidFill>
            <a:srgbClr val="08122A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502152" y="44348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ea typeface="Calibri"/>
                <a:cs typeface="Calibri"/>
              </a:rPr>
              <a:t>4</a:t>
            </a:r>
            <a:endParaRPr lang="en-US" sz="2200" b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502152" y="50292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países com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ativa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181344" y="4297680"/>
            <a:ext cx="2697480" cy="1737360"/>
          </a:xfrm>
          <a:prstGeom prst="rect">
            <a:avLst/>
          </a:prstGeom>
          <a:solidFill>
            <a:srgbClr val="08122A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64224" y="44348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400K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364224" y="50292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 anual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entregue ao cliente âncora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9043416" y="4297680"/>
            <a:ext cx="2697480" cy="1737360"/>
          </a:xfrm>
          <a:prstGeom prst="rect">
            <a:avLst/>
          </a:prstGeom>
          <a:solidFill>
            <a:srgbClr val="08122A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226296" y="44348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9226296" y="50292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especialistas digitais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time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57200" y="6263640"/>
            <a:ext cx="11247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USD 6M+ refere-se ao GMV cumulativo (volume transacionado) intermediado pela Glemo, não à receita líquida da empresa.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·  ARQUITETURA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Web2 + Web3 híbrido: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hoje, escala amanhã.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arquitetura da Glemo foi desenhada para reduzir o risco de adoção dos parceiros tradicionais, preservando o upside em infraestrutura tokenizada. A receita de hoje financia a operação; a expansão de amanhã é aditiva.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200400"/>
            <a:ext cx="55321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33832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WEB2 — HOJE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85800" y="3703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financiada, receita real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85800" y="4297680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Vendas com IA em produção no cliente âncora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Corretagem de imóveis cross-border em 6 países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de BI e qualificação de leads em operação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com 8 aplicações em produção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3200400"/>
            <a:ext cx="5532120" cy="310896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33832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WEB3 — Q1 2027+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0" y="3703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Liquidez, governança, efeitos de rede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00800" y="4297680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Camada RWA: contratos privados de financiamento tokenizados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banco-âncora com expansão multi-bancos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gO: governança e incentivos para desenvolvedores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fora do perímetro de valores mobiliários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·  TOKEN gO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Camada Web3 opcional para incentivos,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e efeitos de rede.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camada de token é opcional e desenhada para apoiar a coordenação do ecossistema, o crescimento de desenvolvedores e a criação de valor de longo prazo. A plataforma core opera e monetiza independentemente do token.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291840"/>
            <a:ext cx="10972800" cy="82296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3291840"/>
            <a:ext cx="73152" cy="82296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38328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do ecossistema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0" y="338328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Alinhamento entre stakeholders e direção da evolução da plataforma, incluindo o módulo RWA.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4251960"/>
            <a:ext cx="10972800" cy="82296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251960"/>
            <a:ext cx="73152" cy="82296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43434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Incentivos para desenvolvedores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72000" y="43434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Aceleração da adoção de dApps e inovação no marketplace via recompensas alinhadas.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solidFill>
            <a:srgbClr val="0F1B3D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5212080"/>
            <a:ext cx="73152" cy="82296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3035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 de valor de longo prazo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0" y="530352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Utilidade do token atrelada à atividade e engajamento no marketplace; não substitui receita.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62636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TGE estimado em Q1 2027  ·  FDV alvo USD 70M  ·  Não-core à tese de equity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·  ROADMAP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execução de 24 meses: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— 2027.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1828800" y="3931920"/>
            <a:ext cx="8503920" cy="0"/>
          </a:xfrm>
          <a:prstGeom prst="line">
            <a:avLst/>
          </a:prstGeom>
          <a:noFill/>
          <a:ln w="38100">
            <a:solidFill>
              <a:srgbClr val="D4AF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91640" y="3794760"/>
            <a:ext cx="274320" cy="274320"/>
          </a:xfrm>
          <a:prstGeom prst="ellipse">
            <a:avLst/>
          </a:prstGeom>
          <a:solidFill>
            <a:srgbClr val="D4AF3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23774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6517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o flagship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080" y="31546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de 20+ clientes do Agente de IA, expansão do corredor EUA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26280" y="3794760"/>
            <a:ext cx="274320" cy="274320"/>
          </a:xfrm>
          <a:prstGeom prst="ellipse">
            <a:avLst/>
          </a:prstGeom>
          <a:solidFill>
            <a:srgbClr val="D4AF3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74720" y="4114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74720" y="4389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474720" y="4663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de parceiros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74720" y="5166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Atingir 2.000+ parceiros ativos; expansão do marketplace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60920" y="3794760"/>
            <a:ext cx="274320" cy="274320"/>
          </a:xfrm>
          <a:prstGeom prst="ellipse">
            <a:avLst/>
          </a:prstGeom>
          <a:solidFill>
            <a:srgbClr val="D4AF3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2027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309360" y="23774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RWA + TGE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309360" y="26517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de liquidez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09360" y="31546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Piloto RWA com parceiro bancário; TGE do token gO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195560" y="3794760"/>
            <a:ext cx="274320" cy="274320"/>
          </a:xfrm>
          <a:prstGeom prst="ellipse">
            <a:avLst/>
          </a:prstGeom>
          <a:solidFill>
            <a:srgbClr val="D4AF3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0" y="4114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144000" y="4389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44000" y="4663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Multi-região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144000" y="5166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de bancos em Dubai/EUA; expansão para Canadá e Austrália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·  A RODADA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Pre-seed de USD 2M, SAFE.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de ignição com payback no ano 1.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5486400" cy="393192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24688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DA RODADA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77240" y="28346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Tamanho da rodada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880360" y="2834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2.000.000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3246120"/>
            <a:ext cx="5029200" cy="0"/>
          </a:xfrm>
          <a:prstGeom prst="line">
            <a:avLst/>
          </a:prstGeom>
          <a:noFill/>
          <a:ln w="6350">
            <a:solidFill>
              <a:srgbClr val="5A63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33375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880360" y="3337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77240" y="3749040"/>
            <a:ext cx="5029200" cy="0"/>
          </a:xfrm>
          <a:prstGeom prst="line">
            <a:avLst/>
          </a:prstGeom>
          <a:noFill/>
          <a:ln w="6350">
            <a:solidFill>
              <a:srgbClr val="5A637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840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cap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880360" y="3840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10–12M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4251960"/>
            <a:ext cx="5029200" cy="0"/>
          </a:xfrm>
          <a:prstGeom prst="line">
            <a:avLst/>
          </a:prstGeom>
          <a:noFill/>
          <a:ln w="6350">
            <a:solidFill>
              <a:srgbClr val="5A63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343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Desconto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880360" y="4343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77240" y="4754880"/>
            <a:ext cx="5029200" cy="0"/>
          </a:xfrm>
          <a:prstGeom prst="line">
            <a:avLst/>
          </a:prstGeom>
          <a:noFill/>
          <a:ln w="6350">
            <a:solidFill>
              <a:srgbClr val="5A637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48463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investor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880360" y="48463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Aberto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77240" y="5257800"/>
            <a:ext cx="5029200" cy="0"/>
          </a:xfrm>
          <a:prstGeom prst="line">
            <a:avLst/>
          </a:prstGeom>
          <a:noFill/>
          <a:ln w="6350">
            <a:solidFill>
              <a:srgbClr val="5A637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53492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dos recursos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880360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Vendas, time, infraestrutura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217920" y="2286000"/>
            <a:ext cx="5486400" cy="3931920"/>
          </a:xfrm>
          <a:prstGeom prst="rect">
            <a:avLst/>
          </a:prstGeom>
          <a:solidFill>
            <a:srgbClr val="08122A"/>
          </a:solidFill>
          <a:ln w="12700">
            <a:solidFill>
              <a:srgbClr val="5A637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46520" y="2468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ESTA RODADA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46520" y="27889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de ignição, não de sobrevivência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6446520" y="3657600"/>
            <a:ext cx="5029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produtos com tração documentada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do ano 1 cobre toda a rodada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Parceiros âncora em construtora + banco já estabelecidos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Fundador já investiu USD 1M+ desde 2021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200" b="1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deliberadamente conservador — para uma rodada de tração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·  USO DOS RECURSOS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 USD 2M são alocados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longo de 24 meses.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10972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286000"/>
            <a:ext cx="5486400" cy="640080"/>
          </a:xfrm>
          <a:prstGeom prst="rect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286000"/>
            <a:ext cx="73152" cy="640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3774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82880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383280" y="2377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0" y="23774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o time de 11+ especialistas em engenharia, IA, parcerias e Web3.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40080" y="3063240"/>
            <a:ext cx="10972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0080" y="3063240"/>
            <a:ext cx="3840480" cy="640080"/>
          </a:xfrm>
          <a:prstGeom prst="rect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3063240"/>
            <a:ext cx="73152" cy="640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1546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828800" y="31546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700K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383280" y="31546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&amp; Marketing B2B / B2C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0" y="31546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Aquisição de clientes do Agente de IA + expansão do corredor Brasil → EUA.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3840480"/>
            <a:ext cx="10972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840480"/>
            <a:ext cx="548640" cy="640080"/>
          </a:xfrm>
          <a:prstGeom prst="rect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0080" y="3840480"/>
            <a:ext cx="73152" cy="640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39319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828800" y="3931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100K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383280" y="3931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Infraestrutura &amp; Software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400800" y="3931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Confiabilidade, escalabilidade e infraestrutura de tooling de IA.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40080" y="4617720"/>
            <a:ext cx="10972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4617720"/>
            <a:ext cx="548640" cy="640080"/>
          </a:xfrm>
          <a:prstGeom prst="rect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4617720"/>
            <a:ext cx="73152" cy="640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68680" y="47091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1828800" y="4709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100K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3383280" y="4709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Digital &amp; Institucional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400800" y="47091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Presença de marca, PR e posicionamento institucional.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" y="5394960"/>
            <a:ext cx="10972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080" y="5394960"/>
            <a:ext cx="548640" cy="640080"/>
          </a:xfrm>
          <a:prstGeom prst="rect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40080" y="5394960"/>
            <a:ext cx="73152" cy="640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68680" y="5486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1828800" y="548640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100K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3383280" y="5486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&amp; Reserva de caixa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400800" y="54864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Conferências, eventos de parceria e reserva operacional.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r>
              <a:rPr lang="en-US" sz="1000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·  RETORNOS PROJETADOS — 24 MESES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Caminho para um valuation de USD 100M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payback do capital no ano 1.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8M+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40080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anualizada Y2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(base + reativação)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19272" y="228600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02152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~60%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02152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Margem EBITDA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(mix transação + SaaS)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81344" y="228600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64224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5M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364224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anual Y2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cobre a rodada 2,5×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43416" y="2286000"/>
            <a:ext cx="2697480" cy="1737360"/>
          </a:xfrm>
          <a:prstGeom prst="rect">
            <a:avLst/>
          </a:prstGeom>
          <a:solidFill>
            <a:srgbClr val="0F1B3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26296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20×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226296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 de EBITDA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aplicado à projeção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4206240"/>
            <a:ext cx="11247120" cy="17830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" y="4370832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PROJETADO DA EMPRESA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77240" y="47091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100M</a:t>
            </a:r>
            <a:endParaRPr lang="en-US" sz="6000" dirty="0"/>
          </a:p>
        </p:txBody>
      </p:sp>
      <p:sp>
        <p:nvSpPr>
          <p:cNvPr id="23" name="Text 21"/>
          <p:cNvSpPr/>
          <p:nvPr/>
        </p:nvSpPr>
        <p:spPr>
          <a:xfrm>
            <a:off x="7315200" y="484632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~10× de upside no equity</a:t>
            </a:r>
            <a:endParaRPr lang="en-US" sz="1400" dirty="0"/>
          </a:p>
          <a:p>
            <a:pPr marL="0" indent="0" algn="r">
              <a:buNone/>
            </a:pPr>
            <a:r>
              <a:rPr lang="en-US" sz="1400" b="1" dirty="0">
                <a:solidFill>
                  <a:srgbClr val="081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payback do capital em 12 meses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Cenário base com efeito de reativação de leads. Cenário agressivo implica receita Y2 de USD 14M+ e valuation de ~USD 170M. Upside relacionado ao token é tratado separadamente e não-core à tese de equity.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·  OUTLOOK DE 48 MESES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jogo longo: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bilionária.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arquitetura de três produtos da Glemo compõe receita e dados ao longo do tempo. O horizonte de 48 meses assume scale-up bem-sucedido do Agente de IA, expansão multi-bancos do RWA e crescimento cross-border contínuo.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383280"/>
            <a:ext cx="26974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338328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6118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45M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40080" y="4297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anualizada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(run-rate 48 meses)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319272" y="3383280"/>
            <a:ext cx="26974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19272" y="338328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02152" y="36118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~70%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502152" y="4297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Margem de lucro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escala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81344" y="3383280"/>
            <a:ext cx="26974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1344" y="338328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64224" y="36118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250M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364224" y="4297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FDV do token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(estimado, upside opcional)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043416" y="3383280"/>
            <a:ext cx="26974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43416" y="3383280"/>
            <a:ext cx="269748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26296" y="36118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1B+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226296" y="4297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Alvo de valuation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longo prazo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5486400"/>
            <a:ext cx="11247120" cy="73152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77240" y="5486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CONSTRUÍMOS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Liderança vertical do Agente de IA  ·  Plataforma RWA multi-bancos  ·  Corredor global de corretagem  ·  SO do real estate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430000" y="653796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10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653796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0" y="65379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·  FUNDADOR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Gleisson Herit: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anos executando em paralelo.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5943600" cy="41148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286000"/>
            <a:ext cx="59436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514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FUNDADOR &amp; CEO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83464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Gleisson Herit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685800" y="3566160"/>
            <a:ext cx="1371600" cy="0"/>
          </a:xfrm>
          <a:prstGeom prst="line">
            <a:avLst/>
          </a:prstGeom>
          <a:noFill/>
          <a:ln w="1905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3749040"/>
            <a:ext cx="55778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Especialista em projetos digitais desde 1996. 1.000+ empresas atendidas em múltiplos setores.</a:t>
            </a:r>
            <a:endParaRPr lang="en-US" sz="1200" dirty="0"/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Arquiteto do maior case digital de real estate do Brasil (MRV) — definiu como vendas digitais operam no setor habitacional brasileiro por mais de 20 anos.</a:t>
            </a:r>
            <a:endParaRPr lang="en-US" sz="1200" dirty="0"/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Histórico de liderar dezenas de projetos complexos em paralelo — o modelo operacional por trás de rodar três linhas de produto simultaneamente.</a:t>
            </a:r>
            <a:endParaRPr lang="en-US" sz="1200" dirty="0"/>
          </a:p>
          <a:p>
            <a:pPr marL="0" indent="0">
              <a:buNone/>
            </a:pPr>
            <a:r>
              <a:rPr lang="en-US" sz="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1M+ investidos pessoalmente na Glemo desde 2021 — skin in the game relevante.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583680" y="2286000"/>
            <a:ext cx="512064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12280" y="24688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ATUAL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812280" y="2788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especialistas digitais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812280" y="329184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Engenharia, marketing, parcerias, IA e Web3 — reunidos desde 2021. Entregaram 8 aplicações de IA em produção em 6 países.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583680" y="4434840"/>
            <a:ext cx="512064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12280" y="46177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LEGAL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12280" y="493776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  ·  EUA  ·  BVI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812280" y="544068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legais totalmente estabelecidas — permitindo operações cross-border em compliance e atividade futura de tokenização. Validado por assessoria jurídica especializada.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81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0" y="3657600"/>
            <a:ext cx="5486400" cy="5486400"/>
          </a:xfrm>
          <a:prstGeom prst="ellipse">
            <a:avLst/>
          </a:prstGeom>
          <a:solidFill>
            <a:srgbClr val="CADCFC">
              <a:alpha val="10000"/>
            </a:srgbClr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VAMOS CONSTRUIR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828800"/>
            <a:ext cx="100584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Esteja cedo na consolidação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camada operacional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real estate global.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914400" y="4754880"/>
            <a:ext cx="2743200" cy="0"/>
          </a:xfrm>
          <a:prstGeom prst="line">
            <a:avLst/>
          </a:prstGeom>
          <a:noFill/>
          <a:ln w="25400">
            <a:solidFill>
              <a:srgbClr val="D4AF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5029200"/>
            <a:ext cx="7315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Gleisson Herit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Fundador &amp; CEO</a:t>
            </a:r>
            <a:endParaRPr lang="en-US" sz="18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400" dirty="0">
                <a:solidFill>
                  <a:srgbClr val="F0D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gleisson@glemo.co</a:t>
            </a:r>
            <a:endParaRPr lang="en-US" sz="1800" dirty="0"/>
          </a:p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glemo.co  ·  glemo.com.br  ·  glemostore.com</a:t>
            </a:r>
            <a:endParaRPr lang="en-US" sz="1800" dirty="0"/>
          </a:p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@portalglemo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9A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Confidencial — Apenas para investidores autorizados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47120" y="6537960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22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22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Glemo — Pre-Seed Investment Deck v2</dc:title>
  <dc:subject>PptxGenJS Presentation</dc:subject>
  <dc:creator>Glemo</dc:creator>
  <cp:lastModifiedBy>Glemo</cp:lastModifiedBy>
  <cp:revision>15</cp:revision>
  <dcterms:created xsi:type="dcterms:W3CDTF">2026-04-27T13:32:40Z</dcterms:created>
  <dcterms:modified xsi:type="dcterms:W3CDTF">2026-04-29T18:17:18Z</dcterms:modified>
</cp:coreProperties>
</file>