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921AAD-5B0B-6E23-9458-5F7822EE3439}" v="12" dt="2026-04-28T21:03:30.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isson Oliveira" userId="S::gleisson@glemo.co::0ebdb3a0-b387-4e7d-abb1-8e0764d1ecbc" providerId="AD" clId="Web-{FD921AAD-5B0B-6E23-9458-5F7822EE3439}"/>
    <pc:docChg chg="modSld">
      <pc:chgData name="Gleisson Oliveira" userId="S::gleisson@glemo.co::0ebdb3a0-b387-4e7d-abb1-8e0764d1ecbc" providerId="AD" clId="Web-{FD921AAD-5B0B-6E23-9458-5F7822EE3439}" dt="2026-04-28T21:03:30.843" v="11" actId="20577"/>
      <pc:docMkLst>
        <pc:docMk/>
      </pc:docMkLst>
      <pc:sldChg chg="addSp delSp modSp">
        <pc:chgData name="Gleisson Oliveira" userId="S::gleisson@glemo.co::0ebdb3a0-b387-4e7d-abb1-8e0764d1ecbc" providerId="AD" clId="Web-{FD921AAD-5B0B-6E23-9458-5F7822EE3439}" dt="2026-04-27T22:36:17.592" v="8" actId="1076"/>
        <pc:sldMkLst>
          <pc:docMk/>
          <pc:sldMk cId="0" sldId="256"/>
        </pc:sldMkLst>
        <pc:spChg chg="del">
          <ac:chgData name="Gleisson Oliveira" userId="S::gleisson@glemo.co::0ebdb3a0-b387-4e7d-abb1-8e0764d1ecbc" providerId="AD" clId="Web-{FD921AAD-5B0B-6E23-9458-5F7822EE3439}" dt="2026-04-27T22:27:20.036" v="0"/>
          <ac:spMkLst>
            <pc:docMk/>
            <pc:sldMk cId="0" sldId="256"/>
            <ac:spMk id="4" creationId="{00000000-0000-0000-0000-000000000000}"/>
          </ac:spMkLst>
        </pc:spChg>
        <pc:picChg chg="add mod">
          <ac:chgData name="Gleisson Oliveira" userId="S::gleisson@glemo.co::0ebdb3a0-b387-4e7d-abb1-8e0764d1ecbc" providerId="AD" clId="Web-{FD921AAD-5B0B-6E23-9458-5F7822EE3439}" dt="2026-04-27T22:36:17.592" v="8" actId="1076"/>
          <ac:picMkLst>
            <pc:docMk/>
            <pc:sldMk cId="0" sldId="256"/>
            <ac:picMk id="11" creationId="{6C82D876-52AE-31AF-3D31-D5358751E3C6}"/>
          </ac:picMkLst>
        </pc:picChg>
        <pc:picChg chg="add del mod">
          <ac:chgData name="Gleisson Oliveira" userId="S::gleisson@glemo.co::0ebdb3a0-b387-4e7d-abb1-8e0764d1ecbc" providerId="AD" clId="Web-{FD921AAD-5B0B-6E23-9458-5F7822EE3439}" dt="2026-04-27T22:27:27.474" v="5"/>
          <ac:picMkLst>
            <pc:docMk/>
            <pc:sldMk cId="0" sldId="256"/>
            <ac:picMk id="12" creationId="{9EFC1CFC-B5F1-8C7A-AC5A-CF074F1AFFEF}"/>
          </ac:picMkLst>
        </pc:picChg>
      </pc:sldChg>
      <pc:sldChg chg="modSp">
        <pc:chgData name="Gleisson Oliveira" userId="S::gleisson@glemo.co::0ebdb3a0-b387-4e7d-abb1-8e0764d1ecbc" providerId="AD" clId="Web-{FD921AAD-5B0B-6E23-9458-5F7822EE3439}" dt="2026-04-28T21:03:08.983" v="9" actId="20577"/>
        <pc:sldMkLst>
          <pc:docMk/>
          <pc:sldMk cId="0" sldId="263"/>
        </pc:sldMkLst>
        <pc:spChg chg="mod">
          <ac:chgData name="Gleisson Oliveira" userId="S::gleisson@glemo.co::0ebdb3a0-b387-4e7d-abb1-8e0764d1ecbc" providerId="AD" clId="Web-{FD921AAD-5B0B-6E23-9458-5F7822EE3439}" dt="2026-04-28T21:03:08.983" v="9" actId="20577"/>
          <ac:spMkLst>
            <pc:docMk/>
            <pc:sldMk cId="0" sldId="263"/>
            <ac:spMk id="19" creationId="{00000000-0000-0000-0000-000000000000}"/>
          </ac:spMkLst>
        </pc:spChg>
      </pc:sldChg>
      <pc:sldChg chg="modSp">
        <pc:chgData name="Gleisson Oliveira" userId="S::gleisson@glemo.co::0ebdb3a0-b387-4e7d-abb1-8e0764d1ecbc" providerId="AD" clId="Web-{FD921AAD-5B0B-6E23-9458-5F7822EE3439}" dt="2026-04-28T21:03:30.843" v="11" actId="20577"/>
        <pc:sldMkLst>
          <pc:docMk/>
          <pc:sldMk cId="0" sldId="268"/>
        </pc:sldMkLst>
        <pc:spChg chg="mod">
          <ac:chgData name="Gleisson Oliveira" userId="S::gleisson@glemo.co::0ebdb3a0-b387-4e7d-abb1-8e0764d1ecbc" providerId="AD" clId="Web-{FD921AAD-5B0B-6E23-9458-5F7822EE3439}" dt="2026-04-28T21:03:30.843" v="11" actId="20577"/>
          <ac:spMkLst>
            <pc:docMk/>
            <pc:sldMk cId="0" sldId="268"/>
            <ac:spMk id="2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4093EBCD-B34A-4415-BDD4-3CF0EE293D99}" type="datetimeFigureOut">
              <a:t>28/04/2026</a:t>
            </a:fld>
            <a:endParaRPr lang="pt-BR"/>
          </a:p>
        </p:txBody>
      </p:sp>
      <p:sp>
        <p:nvSpPr>
          <p:cNvPr id="4" name="Espaço Reservado para Imagem de Slide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1CFC572F-7C0C-4026-9936-2CCE2A6C81B1}" type="slidenum">
              <a:t>‹nº›</a:t>
            </a:fld>
            <a:endParaRPr lang="pt-BR"/>
          </a:p>
        </p:txBody>
      </p:sp>
    </p:spTree>
    <p:extLst>
      <p:ext uri="{BB962C8B-B14F-4D97-AF65-F5344CB8AC3E}">
        <p14:creationId xmlns:p14="http://schemas.microsoft.com/office/powerpoint/2010/main" val="3298584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365760" cy="6858000"/>
          </a:xfrm>
          <a:prstGeom prst="rect">
            <a:avLst/>
          </a:prstGeom>
          <a:solidFill>
            <a:srgbClr val="D4AF37"/>
          </a:solidFill>
          <a:ln w="12700">
            <a:solidFill>
              <a:srgbClr val="D4AF37"/>
            </a:solidFill>
            <a:prstDash val="solid"/>
          </a:ln>
        </p:spPr>
      </p:sp>
      <p:sp>
        <p:nvSpPr>
          <p:cNvPr id="3" name="Shape 1"/>
          <p:cNvSpPr/>
          <p:nvPr/>
        </p:nvSpPr>
        <p:spPr>
          <a:xfrm>
            <a:off x="8686800" y="-1828800"/>
            <a:ext cx="5486400" cy="5486400"/>
          </a:xfrm>
          <a:prstGeom prst="ellipse">
            <a:avLst/>
          </a:prstGeom>
          <a:solidFill>
            <a:srgbClr val="CADCFC">
              <a:alpha val="12000"/>
            </a:srgbClr>
          </a:solidFill>
          <a:ln w="12700">
            <a:solidFill>
              <a:srgbClr val="CADCFC"/>
            </a:solidFill>
            <a:prstDash val="solid"/>
          </a:ln>
        </p:spPr>
      </p:sp>
      <p:sp>
        <p:nvSpPr>
          <p:cNvPr id="5" name="Text 3"/>
          <p:cNvSpPr/>
          <p:nvPr/>
        </p:nvSpPr>
        <p:spPr>
          <a:xfrm>
            <a:off x="914400" y="2286000"/>
            <a:ext cx="10058400" cy="457200"/>
          </a:xfrm>
          <a:prstGeom prst="rect">
            <a:avLst/>
          </a:prstGeom>
          <a:noFill/>
          <a:ln/>
        </p:spPr>
        <p:txBody>
          <a:bodyPr wrap="square" lIns="0" tIns="0" rIns="0" bIns="0" rtlCol="0" anchor="ctr"/>
          <a:lstStyle/>
          <a:p>
            <a:pPr marL="0" indent="0">
              <a:buNone/>
            </a:pPr>
            <a:r>
              <a:rPr lang="en-US" sz="2200" dirty="0">
                <a:solidFill>
                  <a:srgbClr val="CADCFC"/>
                </a:solidFill>
                <a:latin typeface="Calibri" pitchFamily="34" charset="0"/>
                <a:ea typeface="Calibri" pitchFamily="34" charset="-122"/>
                <a:cs typeface="Calibri" pitchFamily="34" charset="-120"/>
              </a:rPr>
              <a:t>30 years of building Brazilian real estate digitally.</a:t>
            </a:r>
            <a:endParaRPr lang="en-US" sz="2200" dirty="0"/>
          </a:p>
        </p:txBody>
      </p:sp>
      <p:sp>
        <p:nvSpPr>
          <p:cNvPr id="6" name="Text 4"/>
          <p:cNvSpPr/>
          <p:nvPr/>
        </p:nvSpPr>
        <p:spPr>
          <a:xfrm>
            <a:off x="914400" y="2743200"/>
            <a:ext cx="10058400" cy="548640"/>
          </a:xfrm>
          <a:prstGeom prst="rect">
            <a:avLst/>
          </a:prstGeom>
          <a:noFill/>
          <a:ln/>
        </p:spPr>
        <p:txBody>
          <a:bodyPr wrap="square" lIns="0" tIns="0" rIns="0" bIns="0" rtlCol="0" anchor="ctr"/>
          <a:lstStyle/>
          <a:p>
            <a:pPr marL="0" indent="0">
              <a:buNone/>
            </a:pPr>
            <a:r>
              <a:rPr lang="en-US" sz="2800" b="1" i="1" dirty="0">
                <a:solidFill>
                  <a:srgbClr val="F0D77A"/>
                </a:solidFill>
                <a:latin typeface="Calibri" pitchFamily="34" charset="0"/>
                <a:ea typeface="Calibri" pitchFamily="34" charset="-122"/>
                <a:cs typeface="Calibri" pitchFamily="34" charset="-120"/>
              </a:rPr>
              <a:t>Now, the consolidation.</a:t>
            </a:r>
            <a:endParaRPr lang="en-US" sz="2800" dirty="0"/>
          </a:p>
        </p:txBody>
      </p:sp>
      <p:sp>
        <p:nvSpPr>
          <p:cNvPr id="7" name="Shape 5"/>
          <p:cNvSpPr/>
          <p:nvPr/>
        </p:nvSpPr>
        <p:spPr>
          <a:xfrm>
            <a:off x="914400" y="3520440"/>
            <a:ext cx="2286000" cy="0"/>
          </a:xfrm>
          <a:prstGeom prst="line">
            <a:avLst/>
          </a:prstGeom>
          <a:noFill/>
          <a:ln w="25400">
            <a:solidFill>
              <a:srgbClr val="D4AF37"/>
            </a:solidFill>
            <a:prstDash val="solid"/>
          </a:ln>
        </p:spPr>
      </p:sp>
      <p:sp>
        <p:nvSpPr>
          <p:cNvPr id="8" name="Text 6"/>
          <p:cNvSpPr/>
          <p:nvPr/>
        </p:nvSpPr>
        <p:spPr>
          <a:xfrm>
            <a:off x="914400" y="3703320"/>
            <a:ext cx="9601200" cy="1005840"/>
          </a:xfrm>
          <a:prstGeom prst="rect">
            <a:avLst/>
          </a:prstGeom>
          <a:noFill/>
          <a:ln/>
        </p:spPr>
        <p:txBody>
          <a:bodyPr wrap="square" lIns="0" tIns="0" rIns="0" bIns="0" rtlCol="0" anchor="ctr"/>
          <a:lstStyle/>
          <a:p>
            <a:pPr marL="0" indent="0">
              <a:buNone/>
            </a:pPr>
            <a:r>
              <a:rPr lang="en-US" sz="1600" dirty="0">
                <a:solidFill>
                  <a:srgbClr val="CADCFC"/>
                </a:solidFill>
                <a:latin typeface="Calibri" pitchFamily="34" charset="0"/>
                <a:ea typeface="Calibri" pitchFamily="34" charset="-122"/>
                <a:cs typeface="Calibri" pitchFamily="34" charset="-120"/>
              </a:rPr>
              <a:t>Three validated products. One operating layer for global real estate.</a:t>
            </a:r>
            <a:endParaRPr lang="en-US" sz="1600" dirty="0"/>
          </a:p>
          <a:p>
            <a:pPr marL="0" indent="0">
              <a:buNone/>
            </a:pPr>
            <a:r>
              <a:rPr lang="en-US" sz="1600" dirty="0">
                <a:solidFill>
                  <a:srgbClr val="CADCFC"/>
                </a:solidFill>
                <a:latin typeface="Calibri" pitchFamily="34" charset="0"/>
                <a:ea typeface="Calibri" pitchFamily="34" charset="-122"/>
                <a:cs typeface="Calibri" pitchFamily="34" charset="-120"/>
              </a:rPr>
              <a:t>Founder behind Brazil's largest digital real estate case.</a:t>
            </a:r>
            <a:endParaRPr lang="en-US" sz="1600" dirty="0"/>
          </a:p>
        </p:txBody>
      </p:sp>
      <p:sp>
        <p:nvSpPr>
          <p:cNvPr id="9" name="Text 7"/>
          <p:cNvSpPr/>
          <p:nvPr/>
        </p:nvSpPr>
        <p:spPr>
          <a:xfrm>
            <a:off x="914400" y="5212080"/>
            <a:ext cx="7315200" cy="1188720"/>
          </a:xfrm>
          <a:prstGeom prst="rect">
            <a:avLst/>
          </a:prstGeom>
          <a:noFill/>
          <a:ln/>
        </p:spPr>
        <p:txBody>
          <a:bodyPr wrap="square" lIns="0" tIns="0" rIns="0" bIns="0" rtlCol="0" anchor="ctr"/>
          <a:lstStyle/>
          <a:p>
            <a:pPr marL="0" indent="0">
              <a:spcAft>
                <a:spcPts val="400"/>
              </a:spcAft>
              <a:buNone/>
            </a:pPr>
            <a:r>
              <a:rPr lang="en-US" sz="1100" b="1" kern="0" spc="400" dirty="0">
                <a:solidFill>
                  <a:srgbClr val="D4AF37"/>
                </a:solidFill>
                <a:latin typeface="Calibri" pitchFamily="34" charset="0"/>
                <a:ea typeface="Calibri" pitchFamily="34" charset="-122"/>
                <a:cs typeface="Calibri" pitchFamily="34" charset="-120"/>
              </a:rPr>
              <a:t>PRE-SEED ROUND</a:t>
            </a:r>
            <a:endParaRPr lang="en-US" sz="1100" dirty="0"/>
          </a:p>
          <a:p>
            <a:pPr marL="0" indent="0">
              <a:spcAft>
                <a:spcPts val="400"/>
              </a:spcAft>
              <a:buNone/>
            </a:pPr>
            <a:r>
              <a:rPr lang="en-US" sz="2200" b="1" dirty="0">
                <a:solidFill>
                  <a:srgbClr val="FFFFFF"/>
                </a:solidFill>
                <a:latin typeface="Calibri" pitchFamily="34" charset="0"/>
                <a:ea typeface="Calibri" pitchFamily="34" charset="-122"/>
                <a:cs typeface="Calibri" pitchFamily="34" charset="-120"/>
              </a:rPr>
              <a:t>USD 2,000,000</a:t>
            </a:r>
            <a:endParaRPr lang="en-US" sz="1100" dirty="0"/>
          </a:p>
          <a:p>
            <a:pPr marL="0" indent="0">
              <a:spcAft>
                <a:spcPts val="400"/>
              </a:spcAft>
              <a:buNone/>
            </a:pPr>
            <a:r>
              <a:rPr lang="en-US" sz="1200" dirty="0">
                <a:solidFill>
                  <a:srgbClr val="CADCFC"/>
                </a:solidFill>
                <a:latin typeface="Calibri" pitchFamily="34" charset="0"/>
                <a:ea typeface="Calibri" pitchFamily="34" charset="-122"/>
                <a:cs typeface="Calibri" pitchFamily="34" charset="-120"/>
              </a:rPr>
              <a:t>SAFE  |  Cap USD 10–12M  |  Discount 20%</a:t>
            </a:r>
            <a:endParaRPr lang="en-US" sz="1100" dirty="0"/>
          </a:p>
        </p:txBody>
      </p:sp>
      <p:sp>
        <p:nvSpPr>
          <p:cNvPr id="10" name="Text 8"/>
          <p:cNvSpPr/>
          <p:nvPr/>
        </p:nvSpPr>
        <p:spPr>
          <a:xfrm>
            <a:off x="10058400" y="6400800"/>
            <a:ext cx="1828800" cy="274320"/>
          </a:xfrm>
          <a:prstGeom prst="rect">
            <a:avLst/>
          </a:prstGeom>
          <a:noFill/>
          <a:ln/>
        </p:spPr>
        <p:txBody>
          <a:bodyPr wrap="square" lIns="0" tIns="0" rIns="0" bIns="0" rtlCol="0" anchor="ctr"/>
          <a:lstStyle/>
          <a:p>
            <a:pPr marL="0" indent="0" algn="r">
              <a:buNone/>
            </a:pPr>
            <a:r>
              <a:rPr lang="en-US" sz="1100" dirty="0">
                <a:solidFill>
                  <a:srgbClr val="9AA3B8"/>
                </a:solidFill>
                <a:latin typeface="Calibri" pitchFamily="34" charset="0"/>
                <a:ea typeface="Calibri" pitchFamily="34" charset="-122"/>
                <a:cs typeface="Calibri" pitchFamily="34" charset="-120"/>
              </a:rPr>
              <a:t>April 2026</a:t>
            </a:r>
            <a:endParaRPr lang="en-US" sz="1100" dirty="0"/>
          </a:p>
        </p:txBody>
      </p:sp>
      <p:pic>
        <p:nvPicPr>
          <p:cNvPr id="11" name="Imagem 10" descr="Logotipo, nome da empresa&#10;&#10;O conteúdo gerado por IA pode estar incorreto.">
            <a:extLst>
              <a:ext uri="{FF2B5EF4-FFF2-40B4-BE49-F238E27FC236}">
                <a16:creationId xmlns:a16="http://schemas.microsoft.com/office/drawing/2014/main" id="{6C82D876-52AE-31AF-3D31-D5358751E3C6}"/>
              </a:ext>
            </a:extLst>
          </p:cNvPr>
          <p:cNvPicPr>
            <a:picLocks noChangeAspect="1"/>
          </p:cNvPicPr>
          <p:nvPr/>
        </p:nvPicPr>
        <p:blipFill>
          <a:blip r:embed="rId3"/>
          <a:stretch>
            <a:fillRect/>
          </a:stretch>
        </p:blipFill>
        <p:spPr>
          <a:xfrm>
            <a:off x="365899" y="520777"/>
            <a:ext cx="3858555" cy="20876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02</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THE THESIS</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Three validated products,</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one founder, one platform.</a:t>
            </a:r>
            <a:endParaRPr lang="en-US" sz="3200" dirty="0"/>
          </a:p>
        </p:txBody>
      </p:sp>
      <p:sp>
        <p:nvSpPr>
          <p:cNvPr id="8" name="Text 6"/>
          <p:cNvSpPr/>
          <p:nvPr/>
        </p:nvSpPr>
        <p:spPr>
          <a:xfrm>
            <a:off x="457200" y="2286000"/>
            <a:ext cx="11247120" cy="914400"/>
          </a:xfrm>
          <a:prstGeom prst="rect">
            <a:avLst/>
          </a:prstGeom>
          <a:noFill/>
          <a:ln/>
        </p:spPr>
        <p:txBody>
          <a:bodyPr wrap="square" lIns="0" tIns="0" rIns="0" bIns="0" rtlCol="0" anchor="ctr"/>
          <a:lstStyle/>
          <a:p>
            <a:pPr marL="0" indent="0">
              <a:buNone/>
            </a:pPr>
            <a:r>
              <a:rPr lang="en-US" sz="1500" i="1" dirty="0">
                <a:solidFill>
                  <a:srgbClr val="5A6378"/>
                </a:solidFill>
                <a:latin typeface="Calibri" pitchFamily="34" charset="0"/>
                <a:ea typeface="Calibri" pitchFamily="34" charset="-122"/>
                <a:cs typeface="Calibri" pitchFamily="34" charset="-120"/>
              </a:rPr>
              <a:t>Glemo is not a bet on a future market — it is the consolidation of three products already operating, each with documented traction. The platform monetizes from day one and compounds over time.</a:t>
            </a:r>
            <a:endParaRPr lang="en-US" sz="1500" dirty="0"/>
          </a:p>
        </p:txBody>
      </p:sp>
      <p:sp>
        <p:nvSpPr>
          <p:cNvPr id="9" name="Shape 7"/>
          <p:cNvSpPr/>
          <p:nvPr/>
        </p:nvSpPr>
        <p:spPr>
          <a:xfrm>
            <a:off x="457200" y="3383280"/>
            <a:ext cx="3593592" cy="3108960"/>
          </a:xfrm>
          <a:prstGeom prst="rect">
            <a:avLst/>
          </a:prstGeom>
          <a:solidFill>
            <a:srgbClr val="0F1B3D"/>
          </a:solidFill>
          <a:ln w="12700">
            <a:solidFill>
              <a:srgbClr val="0F1B3D"/>
            </a:solidFill>
            <a:prstDash val="solid"/>
          </a:ln>
        </p:spPr>
      </p:sp>
      <p:sp>
        <p:nvSpPr>
          <p:cNvPr id="10" name="Shape 8"/>
          <p:cNvSpPr/>
          <p:nvPr/>
        </p:nvSpPr>
        <p:spPr>
          <a:xfrm>
            <a:off x="457200" y="3383280"/>
            <a:ext cx="3593592" cy="73152"/>
          </a:xfrm>
          <a:prstGeom prst="rect">
            <a:avLst/>
          </a:prstGeom>
          <a:solidFill>
            <a:srgbClr val="D4AF37"/>
          </a:solidFill>
          <a:ln w="12700">
            <a:solidFill>
              <a:srgbClr val="D4AF37"/>
            </a:solidFill>
            <a:prstDash val="solid"/>
          </a:ln>
        </p:spPr>
      </p:sp>
      <p:sp>
        <p:nvSpPr>
          <p:cNvPr id="11" name="Text 9"/>
          <p:cNvSpPr/>
          <p:nvPr/>
        </p:nvSpPr>
        <p:spPr>
          <a:xfrm>
            <a:off x="685800" y="356616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PRODUCT 1 · LIVE</a:t>
            </a:r>
            <a:endParaRPr lang="en-US" sz="900" dirty="0"/>
          </a:p>
        </p:txBody>
      </p:sp>
      <p:sp>
        <p:nvSpPr>
          <p:cNvPr id="12" name="Text 10"/>
          <p:cNvSpPr/>
          <p:nvPr/>
        </p:nvSpPr>
        <p:spPr>
          <a:xfrm>
            <a:off x="685800" y="3886200"/>
            <a:ext cx="3200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AI Sales Agent</a:t>
            </a:r>
            <a:endParaRPr lang="en-US" sz="1800" dirty="0"/>
          </a:p>
        </p:txBody>
      </p:sp>
      <p:sp>
        <p:nvSpPr>
          <p:cNvPr id="13" name="Text 11"/>
          <p:cNvSpPr/>
          <p:nvPr/>
        </p:nvSpPr>
        <p:spPr>
          <a:xfrm>
            <a:off x="685800" y="4434840"/>
            <a:ext cx="3200400" cy="6400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30,000</a:t>
            </a:r>
            <a:endParaRPr lang="en-US" sz="3200" dirty="0"/>
          </a:p>
        </p:txBody>
      </p:sp>
      <p:sp>
        <p:nvSpPr>
          <p:cNvPr id="14" name="Text 12"/>
          <p:cNvSpPr/>
          <p:nvPr/>
        </p:nvSpPr>
        <p:spPr>
          <a:xfrm>
            <a:off x="685800" y="5074920"/>
            <a:ext cx="3200400" cy="274320"/>
          </a:xfrm>
          <a:prstGeom prst="rect">
            <a:avLst/>
          </a:prstGeom>
          <a:noFill/>
          <a:ln/>
        </p:spPr>
        <p:txBody>
          <a:bodyPr wrap="square" lIns="0" tIns="0" rIns="0" bIns="0" rtlCol="0" anchor="ctr"/>
          <a:lstStyle/>
          <a:p>
            <a:pPr marL="0" indent="0">
              <a:buNone/>
            </a:pPr>
            <a:r>
              <a:rPr lang="en-US" sz="1000" i="1" dirty="0">
                <a:solidFill>
                  <a:srgbClr val="CADCFC"/>
                </a:solidFill>
                <a:latin typeface="Calibri" pitchFamily="34" charset="0"/>
                <a:ea typeface="Calibri" pitchFamily="34" charset="-122"/>
                <a:cs typeface="Calibri" pitchFamily="34" charset="-120"/>
              </a:rPr>
              <a:t>interactions/day in production</a:t>
            </a:r>
            <a:endParaRPr lang="en-US" sz="1000" dirty="0"/>
          </a:p>
        </p:txBody>
      </p:sp>
      <p:sp>
        <p:nvSpPr>
          <p:cNvPr id="15" name="Shape 13"/>
          <p:cNvSpPr/>
          <p:nvPr/>
        </p:nvSpPr>
        <p:spPr>
          <a:xfrm>
            <a:off x="685800" y="5440680"/>
            <a:ext cx="1097280" cy="0"/>
          </a:xfrm>
          <a:prstGeom prst="line">
            <a:avLst/>
          </a:prstGeom>
          <a:noFill/>
          <a:ln w="12700">
            <a:solidFill>
              <a:srgbClr val="D4AF37"/>
            </a:solidFill>
            <a:prstDash val="solid"/>
          </a:ln>
        </p:spPr>
      </p:sp>
      <p:sp>
        <p:nvSpPr>
          <p:cNvPr id="16" name="Text 14"/>
          <p:cNvSpPr/>
          <p:nvPr/>
        </p:nvSpPr>
        <p:spPr>
          <a:xfrm>
            <a:off x="685800" y="5532120"/>
            <a:ext cx="3200400" cy="96012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AI agent replacing real estate sales and relationship teams. Currently deployed at Brazil's largest homebuilder, delivering documented 20× capacity increase and USD 400K/year cost savings for the client.</a:t>
            </a:r>
            <a:endParaRPr lang="en-US" sz="1000" dirty="0"/>
          </a:p>
        </p:txBody>
      </p:sp>
      <p:sp>
        <p:nvSpPr>
          <p:cNvPr id="17" name="Shape 15"/>
          <p:cNvSpPr/>
          <p:nvPr/>
        </p:nvSpPr>
        <p:spPr>
          <a:xfrm>
            <a:off x="4233672" y="3383280"/>
            <a:ext cx="3593592" cy="3108960"/>
          </a:xfrm>
          <a:prstGeom prst="rect">
            <a:avLst/>
          </a:prstGeom>
          <a:solidFill>
            <a:srgbClr val="0F1B3D"/>
          </a:solidFill>
          <a:ln w="12700">
            <a:solidFill>
              <a:srgbClr val="0F1B3D"/>
            </a:solidFill>
            <a:prstDash val="solid"/>
          </a:ln>
        </p:spPr>
      </p:sp>
      <p:sp>
        <p:nvSpPr>
          <p:cNvPr id="18" name="Shape 16"/>
          <p:cNvSpPr/>
          <p:nvPr/>
        </p:nvSpPr>
        <p:spPr>
          <a:xfrm>
            <a:off x="4233672" y="3383280"/>
            <a:ext cx="3593592" cy="73152"/>
          </a:xfrm>
          <a:prstGeom prst="rect">
            <a:avLst/>
          </a:prstGeom>
          <a:solidFill>
            <a:srgbClr val="D4AF37"/>
          </a:solidFill>
          <a:ln w="12700">
            <a:solidFill>
              <a:srgbClr val="D4AF37"/>
            </a:solidFill>
            <a:prstDash val="solid"/>
          </a:ln>
        </p:spPr>
      </p:sp>
      <p:sp>
        <p:nvSpPr>
          <p:cNvPr id="19" name="Text 17"/>
          <p:cNvSpPr/>
          <p:nvPr/>
        </p:nvSpPr>
        <p:spPr>
          <a:xfrm>
            <a:off x="4462272" y="356616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PRODUCT 2 · LIVE</a:t>
            </a:r>
            <a:endParaRPr lang="en-US" sz="900" dirty="0"/>
          </a:p>
        </p:txBody>
      </p:sp>
      <p:sp>
        <p:nvSpPr>
          <p:cNvPr id="20" name="Text 18"/>
          <p:cNvSpPr/>
          <p:nvPr/>
        </p:nvSpPr>
        <p:spPr>
          <a:xfrm>
            <a:off x="4462272" y="3886200"/>
            <a:ext cx="3200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Cross-Border Brokerage</a:t>
            </a:r>
            <a:endParaRPr lang="en-US" sz="1800" dirty="0"/>
          </a:p>
        </p:txBody>
      </p:sp>
      <p:sp>
        <p:nvSpPr>
          <p:cNvPr id="21" name="Text 19"/>
          <p:cNvSpPr/>
          <p:nvPr/>
        </p:nvSpPr>
        <p:spPr>
          <a:xfrm>
            <a:off x="4462272" y="4434840"/>
            <a:ext cx="3200400" cy="6400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USD 6M+</a:t>
            </a:r>
            <a:endParaRPr lang="en-US" sz="3200" dirty="0"/>
          </a:p>
        </p:txBody>
      </p:sp>
      <p:sp>
        <p:nvSpPr>
          <p:cNvPr id="22" name="Text 20"/>
          <p:cNvSpPr/>
          <p:nvPr/>
        </p:nvSpPr>
        <p:spPr>
          <a:xfrm>
            <a:off x="4462272" y="5074920"/>
            <a:ext cx="3200400" cy="274320"/>
          </a:xfrm>
          <a:prstGeom prst="rect">
            <a:avLst/>
          </a:prstGeom>
          <a:noFill/>
          <a:ln/>
        </p:spPr>
        <p:txBody>
          <a:bodyPr wrap="square" lIns="0" tIns="0" rIns="0" bIns="0" rtlCol="0" anchor="ctr"/>
          <a:lstStyle/>
          <a:p>
            <a:pPr marL="0" indent="0">
              <a:buNone/>
            </a:pPr>
            <a:r>
              <a:rPr lang="en-US" sz="1000" i="1" dirty="0">
                <a:solidFill>
                  <a:srgbClr val="CADCFC"/>
                </a:solidFill>
                <a:latin typeface="Calibri" pitchFamily="34" charset="0"/>
                <a:ea typeface="Calibri" pitchFamily="34" charset="-122"/>
                <a:cs typeface="Calibri" pitchFamily="34" charset="-120"/>
              </a:rPr>
              <a:t>GMV intermediated</a:t>
            </a:r>
            <a:endParaRPr lang="en-US" sz="1000" dirty="0"/>
          </a:p>
        </p:txBody>
      </p:sp>
      <p:sp>
        <p:nvSpPr>
          <p:cNvPr id="23" name="Shape 21"/>
          <p:cNvSpPr/>
          <p:nvPr/>
        </p:nvSpPr>
        <p:spPr>
          <a:xfrm>
            <a:off x="4462272" y="5440680"/>
            <a:ext cx="1097280" cy="0"/>
          </a:xfrm>
          <a:prstGeom prst="line">
            <a:avLst/>
          </a:prstGeom>
          <a:noFill/>
          <a:ln w="12700">
            <a:solidFill>
              <a:srgbClr val="D4AF37"/>
            </a:solidFill>
            <a:prstDash val="solid"/>
          </a:ln>
        </p:spPr>
      </p:sp>
      <p:sp>
        <p:nvSpPr>
          <p:cNvPr id="24" name="Text 22"/>
          <p:cNvSpPr/>
          <p:nvPr/>
        </p:nvSpPr>
        <p:spPr>
          <a:xfrm>
            <a:off x="4462272" y="5532120"/>
            <a:ext cx="3200400" cy="96012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Qualified buyer flow connecting Brazilian and international investors with verified developers. Active in 6 countries with ~100 partners. Brazil → US corridor growing 33% YoY.</a:t>
            </a:r>
            <a:endParaRPr lang="en-US" sz="1000" dirty="0"/>
          </a:p>
        </p:txBody>
      </p:sp>
      <p:sp>
        <p:nvSpPr>
          <p:cNvPr id="25" name="Shape 23"/>
          <p:cNvSpPr/>
          <p:nvPr/>
        </p:nvSpPr>
        <p:spPr>
          <a:xfrm>
            <a:off x="8010144" y="3383280"/>
            <a:ext cx="3593592" cy="3108960"/>
          </a:xfrm>
          <a:prstGeom prst="rect">
            <a:avLst/>
          </a:prstGeom>
          <a:solidFill>
            <a:srgbClr val="0F1B3D"/>
          </a:solidFill>
          <a:ln w="12700">
            <a:solidFill>
              <a:srgbClr val="0F1B3D"/>
            </a:solidFill>
            <a:prstDash val="solid"/>
          </a:ln>
        </p:spPr>
      </p:sp>
      <p:sp>
        <p:nvSpPr>
          <p:cNvPr id="26" name="Shape 24"/>
          <p:cNvSpPr/>
          <p:nvPr/>
        </p:nvSpPr>
        <p:spPr>
          <a:xfrm>
            <a:off x="8010144" y="3383280"/>
            <a:ext cx="3593592" cy="73152"/>
          </a:xfrm>
          <a:prstGeom prst="rect">
            <a:avLst/>
          </a:prstGeom>
          <a:solidFill>
            <a:srgbClr val="D4AF37"/>
          </a:solidFill>
          <a:ln w="12700">
            <a:solidFill>
              <a:srgbClr val="D4AF37"/>
            </a:solidFill>
            <a:prstDash val="solid"/>
          </a:ln>
        </p:spPr>
      </p:sp>
      <p:sp>
        <p:nvSpPr>
          <p:cNvPr id="27" name="Text 25"/>
          <p:cNvSpPr/>
          <p:nvPr/>
        </p:nvSpPr>
        <p:spPr>
          <a:xfrm>
            <a:off x="8238744" y="356616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PRODUCT 3 · STRUCTURED</a:t>
            </a:r>
            <a:endParaRPr lang="en-US" sz="900" dirty="0"/>
          </a:p>
        </p:txBody>
      </p:sp>
      <p:sp>
        <p:nvSpPr>
          <p:cNvPr id="28" name="Text 26"/>
          <p:cNvSpPr/>
          <p:nvPr/>
        </p:nvSpPr>
        <p:spPr>
          <a:xfrm>
            <a:off x="8238744" y="3886200"/>
            <a:ext cx="3200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RWA Liquidity Layer</a:t>
            </a:r>
            <a:endParaRPr lang="en-US" sz="1800" dirty="0"/>
          </a:p>
        </p:txBody>
      </p:sp>
      <p:sp>
        <p:nvSpPr>
          <p:cNvPr id="29" name="Text 27"/>
          <p:cNvSpPr/>
          <p:nvPr/>
        </p:nvSpPr>
        <p:spPr>
          <a:xfrm>
            <a:off x="8238744" y="4434840"/>
            <a:ext cx="3200400" cy="6400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USD 2T+</a:t>
            </a:r>
            <a:endParaRPr lang="en-US" sz="3200" dirty="0"/>
          </a:p>
        </p:txBody>
      </p:sp>
      <p:sp>
        <p:nvSpPr>
          <p:cNvPr id="30" name="Text 28"/>
          <p:cNvSpPr/>
          <p:nvPr/>
        </p:nvSpPr>
        <p:spPr>
          <a:xfrm>
            <a:off x="8238744" y="5074920"/>
            <a:ext cx="3200400" cy="274320"/>
          </a:xfrm>
          <a:prstGeom prst="rect">
            <a:avLst/>
          </a:prstGeom>
          <a:noFill/>
          <a:ln/>
        </p:spPr>
        <p:txBody>
          <a:bodyPr wrap="square" lIns="0" tIns="0" rIns="0" bIns="0" rtlCol="0" anchor="ctr"/>
          <a:lstStyle/>
          <a:p>
            <a:pPr marL="0" indent="0">
              <a:buNone/>
            </a:pPr>
            <a:r>
              <a:rPr lang="en-US" sz="1000" i="1" dirty="0">
                <a:solidFill>
                  <a:srgbClr val="CADCFC"/>
                </a:solidFill>
                <a:latin typeface="Calibri" pitchFamily="34" charset="0"/>
                <a:ea typeface="Calibri" pitchFamily="34" charset="-122"/>
                <a:cs typeface="Calibri" pitchFamily="34" charset="-120"/>
              </a:rPr>
              <a:t>Brazilian mortgage TAM</a:t>
            </a:r>
            <a:endParaRPr lang="en-US" sz="1000" dirty="0"/>
          </a:p>
        </p:txBody>
      </p:sp>
      <p:sp>
        <p:nvSpPr>
          <p:cNvPr id="31" name="Shape 29"/>
          <p:cNvSpPr/>
          <p:nvPr/>
        </p:nvSpPr>
        <p:spPr>
          <a:xfrm>
            <a:off x="8238744" y="5440680"/>
            <a:ext cx="1097280" cy="0"/>
          </a:xfrm>
          <a:prstGeom prst="line">
            <a:avLst/>
          </a:prstGeom>
          <a:noFill/>
          <a:ln w="12700">
            <a:solidFill>
              <a:srgbClr val="D4AF37"/>
            </a:solidFill>
            <a:prstDash val="solid"/>
          </a:ln>
        </p:spPr>
      </p:sp>
      <p:sp>
        <p:nvSpPr>
          <p:cNvPr id="32" name="Text 30"/>
          <p:cNvSpPr/>
          <p:nvPr/>
        </p:nvSpPr>
        <p:spPr>
          <a:xfrm>
            <a:off x="8238744" y="5532120"/>
            <a:ext cx="3200400" cy="96012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Tokenization of private financing contracts in partnership with a leading Brazilian digital bank (50M+ clients). Operating outside the public securities perimeter — validated by specialized legal counsel.</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03</a:t>
            </a:r>
            <a:r>
              <a:rPr lang="en-US" sz="1000" dirty="0">
                <a:solidFill>
                  <a:srgbClr val="9AA3B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FOUNDER-MARKET FIT</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Why this founder, why now,</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why three fronts.</a:t>
            </a:r>
            <a:endParaRPr lang="en-US" sz="3200" dirty="0"/>
          </a:p>
        </p:txBody>
      </p:sp>
      <p:sp>
        <p:nvSpPr>
          <p:cNvPr id="8" name="Text 6"/>
          <p:cNvSpPr/>
          <p:nvPr/>
        </p:nvSpPr>
        <p:spPr>
          <a:xfrm>
            <a:off x="457200" y="2286000"/>
            <a:ext cx="11247120" cy="914400"/>
          </a:xfrm>
          <a:prstGeom prst="rect">
            <a:avLst/>
          </a:prstGeom>
          <a:noFill/>
          <a:ln/>
        </p:spPr>
        <p:txBody>
          <a:bodyPr wrap="square" lIns="0" tIns="0" rIns="0" bIns="0" rtlCol="0" anchor="ctr"/>
          <a:lstStyle/>
          <a:p>
            <a:pPr marL="0" indent="0">
              <a:buNone/>
            </a:pPr>
            <a:r>
              <a:rPr lang="en-US" sz="1500" i="1" dirty="0">
                <a:solidFill>
                  <a:srgbClr val="CADCFC"/>
                </a:solidFill>
                <a:latin typeface="Calibri" pitchFamily="34" charset="0"/>
                <a:ea typeface="Calibri" pitchFamily="34" charset="-122"/>
                <a:cs typeface="Calibri" pitchFamily="34" charset="-120"/>
              </a:rPr>
              <a:t>Operating three product lines simultaneously is rare. For Gleisson Herit, it is the operating model — refined over 30 years and 1,000+ digital projects.</a:t>
            </a:r>
            <a:endParaRPr lang="en-US" sz="1500" dirty="0"/>
          </a:p>
        </p:txBody>
      </p:sp>
      <p:sp>
        <p:nvSpPr>
          <p:cNvPr id="9" name="Shape 7"/>
          <p:cNvSpPr/>
          <p:nvPr/>
        </p:nvSpPr>
        <p:spPr>
          <a:xfrm>
            <a:off x="457200" y="3291840"/>
            <a:ext cx="2697480" cy="1554480"/>
          </a:xfrm>
          <a:prstGeom prst="rect">
            <a:avLst/>
          </a:prstGeom>
          <a:solidFill>
            <a:srgbClr val="0F1B3D"/>
          </a:solidFill>
          <a:ln w="12700">
            <a:solidFill>
              <a:srgbClr val="D4AF37"/>
            </a:solidFill>
            <a:prstDash val="solid"/>
          </a:ln>
        </p:spPr>
      </p:sp>
      <p:sp>
        <p:nvSpPr>
          <p:cNvPr id="10" name="Text 8"/>
          <p:cNvSpPr/>
          <p:nvPr/>
        </p:nvSpPr>
        <p:spPr>
          <a:xfrm>
            <a:off x="640080"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30 yrs</a:t>
            </a:r>
            <a:endParaRPr lang="en-US" sz="2600" dirty="0"/>
          </a:p>
        </p:txBody>
      </p:sp>
      <p:sp>
        <p:nvSpPr>
          <p:cNvPr id="11" name="Text 9"/>
          <p:cNvSpPr/>
          <p:nvPr/>
        </p:nvSpPr>
        <p:spPr>
          <a:xfrm>
            <a:off x="640080"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Operating in digital projects since 1996</a:t>
            </a:r>
            <a:endParaRPr lang="en-US" sz="1100" dirty="0"/>
          </a:p>
        </p:txBody>
      </p:sp>
      <p:sp>
        <p:nvSpPr>
          <p:cNvPr id="12" name="Shape 10"/>
          <p:cNvSpPr/>
          <p:nvPr/>
        </p:nvSpPr>
        <p:spPr>
          <a:xfrm>
            <a:off x="3319272" y="3291840"/>
            <a:ext cx="2697480" cy="1554480"/>
          </a:xfrm>
          <a:prstGeom prst="rect">
            <a:avLst/>
          </a:prstGeom>
          <a:solidFill>
            <a:srgbClr val="0F1B3D"/>
          </a:solidFill>
          <a:ln w="12700">
            <a:solidFill>
              <a:srgbClr val="D4AF37"/>
            </a:solidFill>
            <a:prstDash val="solid"/>
          </a:ln>
        </p:spPr>
      </p:sp>
      <p:sp>
        <p:nvSpPr>
          <p:cNvPr id="13" name="Text 11"/>
          <p:cNvSpPr/>
          <p:nvPr/>
        </p:nvSpPr>
        <p:spPr>
          <a:xfrm>
            <a:off x="3502152"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1,000+</a:t>
            </a:r>
            <a:endParaRPr lang="en-US" sz="2600" dirty="0"/>
          </a:p>
        </p:txBody>
      </p:sp>
      <p:sp>
        <p:nvSpPr>
          <p:cNvPr id="14" name="Text 12"/>
          <p:cNvSpPr/>
          <p:nvPr/>
        </p:nvSpPr>
        <p:spPr>
          <a:xfrm>
            <a:off x="3502152"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Companies served across multiple sectors</a:t>
            </a:r>
            <a:endParaRPr lang="en-US" sz="1100" dirty="0"/>
          </a:p>
        </p:txBody>
      </p:sp>
      <p:sp>
        <p:nvSpPr>
          <p:cNvPr id="15" name="Shape 13"/>
          <p:cNvSpPr/>
          <p:nvPr/>
        </p:nvSpPr>
        <p:spPr>
          <a:xfrm>
            <a:off x="6181344" y="3291840"/>
            <a:ext cx="2697480" cy="1554480"/>
          </a:xfrm>
          <a:prstGeom prst="rect">
            <a:avLst/>
          </a:prstGeom>
          <a:solidFill>
            <a:srgbClr val="0F1B3D"/>
          </a:solidFill>
          <a:ln w="12700">
            <a:solidFill>
              <a:srgbClr val="D4AF37"/>
            </a:solidFill>
            <a:prstDash val="solid"/>
          </a:ln>
        </p:spPr>
      </p:sp>
      <p:sp>
        <p:nvSpPr>
          <p:cNvPr id="16" name="Text 14"/>
          <p:cNvSpPr/>
          <p:nvPr/>
        </p:nvSpPr>
        <p:spPr>
          <a:xfrm>
            <a:off x="6364224"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#1</a:t>
            </a:r>
            <a:endParaRPr lang="en-US" sz="2600" dirty="0"/>
          </a:p>
        </p:txBody>
      </p:sp>
      <p:sp>
        <p:nvSpPr>
          <p:cNvPr id="17" name="Text 15"/>
          <p:cNvSpPr/>
          <p:nvPr/>
        </p:nvSpPr>
        <p:spPr>
          <a:xfrm>
            <a:off x="6364224"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Architected Brazil's largest digital real estate case</a:t>
            </a:r>
            <a:endParaRPr lang="en-US" sz="1100" dirty="0"/>
          </a:p>
        </p:txBody>
      </p:sp>
      <p:sp>
        <p:nvSpPr>
          <p:cNvPr id="18" name="Shape 16"/>
          <p:cNvSpPr/>
          <p:nvPr/>
        </p:nvSpPr>
        <p:spPr>
          <a:xfrm>
            <a:off x="9043416" y="3291840"/>
            <a:ext cx="2697480" cy="1554480"/>
          </a:xfrm>
          <a:prstGeom prst="rect">
            <a:avLst/>
          </a:prstGeom>
          <a:solidFill>
            <a:srgbClr val="0F1B3D"/>
          </a:solidFill>
          <a:ln w="12700">
            <a:solidFill>
              <a:srgbClr val="D4AF37"/>
            </a:solidFill>
            <a:prstDash val="solid"/>
          </a:ln>
        </p:spPr>
      </p:sp>
      <p:sp>
        <p:nvSpPr>
          <p:cNvPr id="19" name="Text 17"/>
          <p:cNvSpPr/>
          <p:nvPr/>
        </p:nvSpPr>
        <p:spPr>
          <a:xfrm>
            <a:off x="9226296"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1M+</a:t>
            </a:r>
            <a:endParaRPr lang="en-US" sz="2600" dirty="0"/>
          </a:p>
        </p:txBody>
      </p:sp>
      <p:sp>
        <p:nvSpPr>
          <p:cNvPr id="20" name="Text 18"/>
          <p:cNvSpPr/>
          <p:nvPr/>
        </p:nvSpPr>
        <p:spPr>
          <a:xfrm>
            <a:off x="9226296"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Personally invested in Glemo since 2021</a:t>
            </a:r>
            <a:endParaRPr lang="en-US" sz="1100" dirty="0"/>
          </a:p>
        </p:txBody>
      </p:sp>
      <p:sp>
        <p:nvSpPr>
          <p:cNvPr id="21" name="Shape 19"/>
          <p:cNvSpPr/>
          <p:nvPr/>
        </p:nvSpPr>
        <p:spPr>
          <a:xfrm>
            <a:off x="457200" y="5074920"/>
            <a:ext cx="11247120" cy="1325880"/>
          </a:xfrm>
          <a:prstGeom prst="rect">
            <a:avLst/>
          </a:prstGeom>
          <a:solidFill>
            <a:srgbClr val="D4AF37"/>
          </a:solidFill>
          <a:ln w="12700">
            <a:solidFill>
              <a:srgbClr val="D4AF37"/>
            </a:solidFill>
            <a:prstDash val="solid"/>
          </a:ln>
        </p:spPr>
      </p:sp>
      <p:sp>
        <p:nvSpPr>
          <p:cNvPr id="22" name="Text 20"/>
          <p:cNvSpPr/>
          <p:nvPr/>
        </p:nvSpPr>
        <p:spPr>
          <a:xfrm>
            <a:off x="777240" y="5212080"/>
            <a:ext cx="10607040" cy="274320"/>
          </a:xfrm>
          <a:prstGeom prst="rect">
            <a:avLst/>
          </a:prstGeom>
          <a:noFill/>
          <a:ln/>
        </p:spPr>
        <p:txBody>
          <a:bodyPr wrap="square" lIns="0" tIns="0" rIns="0" bIns="0" rtlCol="0" anchor="ctr"/>
          <a:lstStyle/>
          <a:p>
            <a:pPr marL="0" indent="0">
              <a:buNone/>
            </a:pPr>
            <a:r>
              <a:rPr lang="en-US" sz="1000" b="1" kern="0" spc="400" dirty="0">
                <a:solidFill>
                  <a:srgbClr val="08122A"/>
                </a:solidFill>
                <a:latin typeface="Calibri" pitchFamily="34" charset="0"/>
                <a:ea typeface="Calibri" pitchFamily="34" charset="-122"/>
                <a:cs typeface="Calibri" pitchFamily="34" charset="-120"/>
              </a:rPr>
              <a:t>WHY THREE FRONTS IS THE EDGE, NOT THE RISK</a:t>
            </a:r>
            <a:endParaRPr lang="en-US" sz="1000" dirty="0"/>
          </a:p>
        </p:txBody>
      </p:sp>
      <p:sp>
        <p:nvSpPr>
          <p:cNvPr id="23" name="Text 21"/>
          <p:cNvSpPr/>
          <p:nvPr/>
        </p:nvSpPr>
        <p:spPr>
          <a:xfrm>
            <a:off x="777240" y="5532120"/>
            <a:ext cx="10607040" cy="777240"/>
          </a:xfrm>
          <a:prstGeom prst="rect">
            <a:avLst/>
          </a:prstGeom>
          <a:noFill/>
          <a:ln/>
        </p:spPr>
        <p:txBody>
          <a:bodyPr wrap="square" lIns="0" tIns="0" rIns="0" bIns="0" rtlCol="0" anchor="ctr"/>
          <a:lstStyle/>
          <a:p>
            <a:pPr marL="0" indent="0">
              <a:buNone/>
            </a:pPr>
            <a:r>
              <a:rPr lang="en-US" sz="1200" b="1" dirty="0">
                <a:solidFill>
                  <a:srgbClr val="08122A"/>
                </a:solidFill>
                <a:latin typeface="Calibri" pitchFamily="34" charset="0"/>
                <a:ea typeface="Calibri" pitchFamily="34" charset="-122"/>
                <a:cs typeface="Calibri" pitchFamily="34" charset="-120"/>
              </a:rPr>
              <a:t>The three products share infrastructure, partners, and data. AI insights from the sales agent feed brokerage qualification. Brokerage flow generates contracts that feed the RWA layer. Each new vertical compounds the others — this is a platform, not a portfolio of bets.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04</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01  ·  MARKET</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The world's largest market</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is still mostly offline.</a:t>
            </a:r>
            <a:endParaRPr lang="en-US" sz="3200" dirty="0"/>
          </a:p>
        </p:txBody>
      </p:sp>
      <p:sp>
        <p:nvSpPr>
          <p:cNvPr id="8" name="Shape 6"/>
          <p:cNvSpPr/>
          <p:nvPr/>
        </p:nvSpPr>
        <p:spPr>
          <a:xfrm>
            <a:off x="640080" y="2377440"/>
            <a:ext cx="3474720" cy="3108960"/>
          </a:xfrm>
          <a:prstGeom prst="rect">
            <a:avLst/>
          </a:prstGeom>
          <a:solidFill>
            <a:srgbClr val="FFFFFF"/>
          </a:solidFill>
          <a:ln w="12700">
            <a:solidFill>
              <a:srgbClr val="CADCFC"/>
            </a:solidFill>
            <a:prstDash val="solid"/>
          </a:ln>
          <a:effectLst>
            <a:outerShdw blurRad="152400" dist="38100" dir="5400000" algn="bl" rotWithShape="0">
              <a:srgbClr val="0F1B3D">
                <a:alpha val="6000"/>
              </a:srgbClr>
            </a:outerShdw>
          </a:effectLst>
        </p:spPr>
      </p:sp>
      <p:sp>
        <p:nvSpPr>
          <p:cNvPr id="9" name="Shape 7"/>
          <p:cNvSpPr/>
          <p:nvPr/>
        </p:nvSpPr>
        <p:spPr>
          <a:xfrm>
            <a:off x="640080" y="2377440"/>
            <a:ext cx="3474720" cy="73152"/>
          </a:xfrm>
          <a:prstGeom prst="rect">
            <a:avLst/>
          </a:prstGeom>
          <a:solidFill>
            <a:srgbClr val="0F1B3D"/>
          </a:solidFill>
          <a:ln w="12700">
            <a:solidFill>
              <a:srgbClr val="0F1B3D"/>
            </a:solidFill>
            <a:prstDash val="solid"/>
          </a:ln>
        </p:spPr>
      </p:sp>
      <p:sp>
        <p:nvSpPr>
          <p:cNvPr id="10" name="Text 8"/>
          <p:cNvSpPr/>
          <p:nvPr/>
        </p:nvSpPr>
        <p:spPr>
          <a:xfrm>
            <a:off x="822960" y="2743200"/>
            <a:ext cx="3108960" cy="1097280"/>
          </a:xfrm>
          <a:prstGeom prst="rect">
            <a:avLst/>
          </a:prstGeom>
          <a:noFill/>
          <a:ln/>
        </p:spPr>
        <p:txBody>
          <a:bodyPr wrap="square" lIns="0" tIns="0" rIns="0" bIns="0" rtlCol="0" anchor="ctr"/>
          <a:lstStyle/>
          <a:p>
            <a:pPr marL="0" indent="0">
              <a:buNone/>
            </a:pPr>
            <a:r>
              <a:rPr lang="en-US" sz="4800" b="1" dirty="0">
                <a:solidFill>
                  <a:srgbClr val="0F1B3D"/>
                </a:solidFill>
                <a:latin typeface="Calibri" pitchFamily="34" charset="0"/>
                <a:ea typeface="Calibri" pitchFamily="34" charset="-122"/>
                <a:cs typeface="Calibri" pitchFamily="34" charset="-120"/>
              </a:rPr>
              <a:t>USD 290T</a:t>
            </a:r>
            <a:endParaRPr lang="en-US" sz="4800" dirty="0"/>
          </a:p>
        </p:txBody>
      </p:sp>
      <p:sp>
        <p:nvSpPr>
          <p:cNvPr id="11" name="Text 9"/>
          <p:cNvSpPr/>
          <p:nvPr/>
        </p:nvSpPr>
        <p:spPr>
          <a:xfrm>
            <a:off x="822960" y="3931920"/>
            <a:ext cx="3108960" cy="1371600"/>
          </a:xfrm>
          <a:prstGeom prst="rect">
            <a:avLst/>
          </a:prstGeom>
          <a:noFill/>
          <a:ln/>
        </p:spPr>
        <p:txBody>
          <a:bodyPr wrap="square" lIns="0" tIns="0" rIns="0" bIns="0" rtlCol="0" anchor="ctr"/>
          <a:lstStyle/>
          <a:p>
            <a:pPr marL="0" indent="0">
              <a:buNone/>
            </a:pPr>
            <a:r>
              <a:rPr lang="en-US" sz="1400" dirty="0">
                <a:solidFill>
                  <a:srgbClr val="5A6378"/>
                </a:solidFill>
                <a:latin typeface="Calibri" pitchFamily="34" charset="0"/>
                <a:ea typeface="Calibri" pitchFamily="34" charset="-122"/>
                <a:cs typeface="Calibri" pitchFamily="34" charset="-120"/>
              </a:rPr>
              <a:t>Global real estate market — the world's largest asset class</a:t>
            </a:r>
            <a:endParaRPr lang="en-US" sz="1400" dirty="0"/>
          </a:p>
        </p:txBody>
      </p:sp>
      <p:sp>
        <p:nvSpPr>
          <p:cNvPr id="12" name="Shape 10"/>
          <p:cNvSpPr/>
          <p:nvPr/>
        </p:nvSpPr>
        <p:spPr>
          <a:xfrm>
            <a:off x="4389120" y="2377440"/>
            <a:ext cx="3474720" cy="3108960"/>
          </a:xfrm>
          <a:prstGeom prst="rect">
            <a:avLst/>
          </a:prstGeom>
          <a:solidFill>
            <a:srgbClr val="FFFFFF"/>
          </a:solidFill>
          <a:ln w="12700">
            <a:solidFill>
              <a:srgbClr val="CADCFC"/>
            </a:solidFill>
            <a:prstDash val="solid"/>
          </a:ln>
          <a:effectLst>
            <a:outerShdw blurRad="152400" dist="38100" dir="5400000" algn="bl" rotWithShape="0">
              <a:srgbClr val="0F1B3D">
                <a:alpha val="6000"/>
              </a:srgbClr>
            </a:outerShdw>
          </a:effectLst>
        </p:spPr>
      </p:sp>
      <p:sp>
        <p:nvSpPr>
          <p:cNvPr id="13" name="Shape 11"/>
          <p:cNvSpPr/>
          <p:nvPr/>
        </p:nvSpPr>
        <p:spPr>
          <a:xfrm>
            <a:off x="4389120" y="2377440"/>
            <a:ext cx="3474720" cy="73152"/>
          </a:xfrm>
          <a:prstGeom prst="rect">
            <a:avLst/>
          </a:prstGeom>
          <a:solidFill>
            <a:srgbClr val="0F1B3D"/>
          </a:solidFill>
          <a:ln w="12700">
            <a:solidFill>
              <a:srgbClr val="0F1B3D"/>
            </a:solidFill>
            <a:prstDash val="solid"/>
          </a:ln>
        </p:spPr>
      </p:sp>
      <p:sp>
        <p:nvSpPr>
          <p:cNvPr id="14" name="Text 12"/>
          <p:cNvSpPr/>
          <p:nvPr/>
        </p:nvSpPr>
        <p:spPr>
          <a:xfrm>
            <a:off x="4572000" y="2743200"/>
            <a:ext cx="3108960" cy="1097280"/>
          </a:xfrm>
          <a:prstGeom prst="rect">
            <a:avLst/>
          </a:prstGeom>
          <a:noFill/>
          <a:ln/>
        </p:spPr>
        <p:txBody>
          <a:bodyPr wrap="square" lIns="0" tIns="0" rIns="0" bIns="0" rtlCol="0" anchor="ctr"/>
          <a:lstStyle/>
          <a:p>
            <a:pPr marL="0" indent="0">
              <a:buNone/>
            </a:pPr>
            <a:r>
              <a:rPr lang="en-US" sz="4800" b="1" dirty="0">
                <a:solidFill>
                  <a:srgbClr val="0F1B3D"/>
                </a:solidFill>
                <a:latin typeface="Calibri" pitchFamily="34" charset="0"/>
                <a:ea typeface="Calibri" pitchFamily="34" charset="-122"/>
                <a:cs typeface="Calibri" pitchFamily="34" charset="-120"/>
              </a:rPr>
              <a:t>USD 700B+</a:t>
            </a:r>
            <a:endParaRPr lang="en-US" sz="4800" dirty="0"/>
          </a:p>
        </p:txBody>
      </p:sp>
      <p:sp>
        <p:nvSpPr>
          <p:cNvPr id="15" name="Text 13"/>
          <p:cNvSpPr/>
          <p:nvPr/>
        </p:nvSpPr>
        <p:spPr>
          <a:xfrm>
            <a:off x="4572000" y="3931920"/>
            <a:ext cx="3108960" cy="1371600"/>
          </a:xfrm>
          <a:prstGeom prst="rect">
            <a:avLst/>
          </a:prstGeom>
          <a:noFill/>
          <a:ln/>
        </p:spPr>
        <p:txBody>
          <a:bodyPr wrap="square" lIns="0" tIns="0" rIns="0" bIns="0" rtlCol="0" anchor="ctr"/>
          <a:lstStyle/>
          <a:p>
            <a:pPr marL="0" indent="0">
              <a:buNone/>
            </a:pPr>
            <a:r>
              <a:rPr lang="en-US" sz="1400" dirty="0">
                <a:solidFill>
                  <a:srgbClr val="5A6378"/>
                </a:solidFill>
                <a:latin typeface="Calibri" pitchFamily="34" charset="0"/>
                <a:ea typeface="Calibri" pitchFamily="34" charset="-122"/>
                <a:cs typeface="Calibri" pitchFamily="34" charset="-120"/>
              </a:rPr>
              <a:t>Annual cross-border transactions, still largely offline</a:t>
            </a:r>
            <a:endParaRPr lang="en-US" sz="1400" dirty="0"/>
          </a:p>
        </p:txBody>
      </p:sp>
      <p:sp>
        <p:nvSpPr>
          <p:cNvPr id="16" name="Shape 14"/>
          <p:cNvSpPr/>
          <p:nvPr/>
        </p:nvSpPr>
        <p:spPr>
          <a:xfrm>
            <a:off x="8138160" y="2377440"/>
            <a:ext cx="3474720" cy="3108960"/>
          </a:xfrm>
          <a:prstGeom prst="rect">
            <a:avLst/>
          </a:prstGeom>
          <a:solidFill>
            <a:srgbClr val="FFFFFF"/>
          </a:solidFill>
          <a:ln w="12700">
            <a:solidFill>
              <a:srgbClr val="CADCFC"/>
            </a:solidFill>
            <a:prstDash val="solid"/>
          </a:ln>
          <a:effectLst>
            <a:outerShdw blurRad="152400" dist="38100" dir="5400000" algn="bl" rotWithShape="0">
              <a:srgbClr val="0F1B3D">
                <a:alpha val="6000"/>
              </a:srgbClr>
            </a:outerShdw>
          </a:effectLst>
        </p:spPr>
      </p:sp>
      <p:sp>
        <p:nvSpPr>
          <p:cNvPr id="17" name="Shape 15"/>
          <p:cNvSpPr/>
          <p:nvPr/>
        </p:nvSpPr>
        <p:spPr>
          <a:xfrm>
            <a:off x="8138160" y="2377440"/>
            <a:ext cx="3474720" cy="73152"/>
          </a:xfrm>
          <a:prstGeom prst="rect">
            <a:avLst/>
          </a:prstGeom>
          <a:solidFill>
            <a:srgbClr val="D4AF37"/>
          </a:solidFill>
          <a:ln w="12700">
            <a:solidFill>
              <a:srgbClr val="D4AF37"/>
            </a:solidFill>
            <a:prstDash val="solid"/>
          </a:ln>
        </p:spPr>
      </p:sp>
      <p:sp>
        <p:nvSpPr>
          <p:cNvPr id="18" name="Text 16"/>
          <p:cNvSpPr/>
          <p:nvPr/>
        </p:nvSpPr>
        <p:spPr>
          <a:xfrm>
            <a:off x="8321040" y="2743200"/>
            <a:ext cx="3108960" cy="1097280"/>
          </a:xfrm>
          <a:prstGeom prst="rect">
            <a:avLst/>
          </a:prstGeom>
          <a:noFill/>
          <a:ln/>
        </p:spPr>
        <p:txBody>
          <a:bodyPr wrap="square" lIns="0" tIns="0" rIns="0" bIns="0" rtlCol="0" anchor="ctr"/>
          <a:lstStyle/>
          <a:p>
            <a:pPr marL="0" indent="0">
              <a:buNone/>
            </a:pPr>
            <a:r>
              <a:rPr lang="en-US" sz="4800" b="1" dirty="0">
                <a:solidFill>
                  <a:srgbClr val="D4AF37"/>
                </a:solidFill>
                <a:latin typeface="Calibri" pitchFamily="34" charset="0"/>
                <a:ea typeface="Calibri" pitchFamily="34" charset="-122"/>
                <a:cs typeface="Calibri" pitchFamily="34" charset="-120"/>
              </a:rPr>
              <a:t>~90%</a:t>
            </a:r>
            <a:endParaRPr lang="en-US" sz="4800" dirty="0"/>
          </a:p>
        </p:txBody>
      </p:sp>
      <p:sp>
        <p:nvSpPr>
          <p:cNvPr id="19" name="Text 17"/>
          <p:cNvSpPr/>
          <p:nvPr/>
        </p:nvSpPr>
        <p:spPr>
          <a:xfrm>
            <a:off x="8321040" y="3931920"/>
            <a:ext cx="3108960" cy="1371600"/>
          </a:xfrm>
          <a:prstGeom prst="rect">
            <a:avLst/>
          </a:prstGeom>
          <a:noFill/>
          <a:ln/>
        </p:spPr>
        <p:txBody>
          <a:bodyPr wrap="square" lIns="0" tIns="0" rIns="0" bIns="0" rtlCol="0" anchor="ctr"/>
          <a:lstStyle/>
          <a:p>
            <a:pPr marL="0" indent="0">
              <a:buNone/>
            </a:pPr>
            <a:r>
              <a:rPr lang="en-US" sz="1400" dirty="0">
                <a:solidFill>
                  <a:srgbClr val="5A6378"/>
                </a:solidFill>
                <a:latin typeface="Calibri" pitchFamily="34" charset="0"/>
                <a:ea typeface="Calibri" pitchFamily="34" charset="-122"/>
                <a:cs typeface="Calibri" pitchFamily="34" charset="-120"/>
              </a:rPr>
              <a:t>Of global real estate transactions remain non-digital</a:t>
            </a:r>
            <a:endParaRPr lang="en-US" sz="1400" dirty="0"/>
          </a:p>
        </p:txBody>
      </p:sp>
      <p:sp>
        <p:nvSpPr>
          <p:cNvPr id="20" name="Text 18"/>
          <p:cNvSpPr/>
          <p:nvPr/>
        </p:nvSpPr>
        <p:spPr>
          <a:xfrm>
            <a:off x="457200" y="5760720"/>
            <a:ext cx="11247120" cy="365760"/>
          </a:xfrm>
          <a:prstGeom prst="rect">
            <a:avLst/>
          </a:prstGeom>
          <a:noFill/>
          <a:ln/>
        </p:spPr>
        <p:txBody>
          <a:bodyPr wrap="square" lIns="0" tIns="0" rIns="0" bIns="0" rtlCol="0" anchor="ctr"/>
          <a:lstStyle/>
          <a:p>
            <a:pPr marL="0" indent="0" algn="ctr">
              <a:buNone/>
            </a:pPr>
            <a:r>
              <a:rPr lang="en-US" sz="1400" b="1" i="1" dirty="0">
                <a:solidFill>
                  <a:srgbClr val="0F1B3D"/>
                </a:solidFill>
                <a:latin typeface="Calibri" pitchFamily="34" charset="0"/>
                <a:ea typeface="Calibri" pitchFamily="34" charset="-122"/>
                <a:cs typeface="Calibri" pitchFamily="34" charset="-120"/>
              </a:rPr>
              <a:t>Real estate is the largest market on Earth — and the least digital.</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05</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02  ·  THE PROBLEM</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Cross-border real estate is</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slow, fragmented, and analog.</a:t>
            </a:r>
            <a:endParaRPr lang="en-US" sz="3200" dirty="0"/>
          </a:p>
        </p:txBody>
      </p:sp>
      <p:sp>
        <p:nvSpPr>
          <p:cNvPr id="8" name="Text 6"/>
          <p:cNvSpPr/>
          <p:nvPr/>
        </p:nvSpPr>
        <p:spPr>
          <a:xfrm>
            <a:off x="640080" y="2286000"/>
            <a:ext cx="5486400" cy="274320"/>
          </a:xfrm>
          <a:prstGeom prst="rect">
            <a:avLst/>
          </a:prstGeom>
          <a:noFill/>
          <a:ln/>
        </p:spPr>
        <p:txBody>
          <a:bodyPr wrap="square" lIns="0" tIns="0" rIns="0" bIns="0" rtlCol="0" anchor="ctr"/>
          <a:lstStyle/>
          <a:p>
            <a:pPr marL="0" indent="0">
              <a:buNone/>
            </a:pPr>
            <a:r>
              <a:rPr lang="en-US" sz="1100" b="1" kern="0" spc="300" dirty="0">
                <a:solidFill>
                  <a:srgbClr val="D4AF37"/>
                </a:solidFill>
                <a:latin typeface="Calibri" pitchFamily="34" charset="0"/>
                <a:ea typeface="Calibri" pitchFamily="34" charset="-122"/>
                <a:cs typeface="Calibri" pitchFamily="34" charset="-120"/>
              </a:rPr>
              <a:t>PAIN POINTS</a:t>
            </a:r>
            <a:endParaRPr lang="en-US" sz="1100" dirty="0"/>
          </a:p>
        </p:txBody>
      </p:sp>
      <p:sp>
        <p:nvSpPr>
          <p:cNvPr id="9" name="Text 7"/>
          <p:cNvSpPr/>
          <p:nvPr/>
        </p:nvSpPr>
        <p:spPr>
          <a:xfrm>
            <a:off x="640080" y="2606040"/>
            <a:ext cx="5943600" cy="3657600"/>
          </a:xfrm>
          <a:prstGeom prst="rect">
            <a:avLst/>
          </a:prstGeom>
          <a:noFill/>
          <a:ln/>
        </p:spPr>
        <p:txBody>
          <a:bodyPr wrap="square" lIns="0" tIns="0" rIns="0" bIns="0" rtlCol="0" anchor="ctr"/>
          <a:lstStyle/>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Multiple intermediaries inflate time, cost, and operational risk</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Manual, fragmented processes with no unified workflow</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Limited transparency for buyers, partners, and regulators</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Real estate companies struggle to adopt AI and operate cross-border at scale</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Mortgage portfolios sit illiquid on bank balance sheets for 20–30 years</a:t>
            </a:r>
            <a:endParaRPr lang="en-US" sz="1400" dirty="0"/>
          </a:p>
        </p:txBody>
      </p:sp>
      <p:sp>
        <p:nvSpPr>
          <p:cNvPr id="10" name="Shape 8"/>
          <p:cNvSpPr/>
          <p:nvPr/>
        </p:nvSpPr>
        <p:spPr>
          <a:xfrm>
            <a:off x="7040880" y="2286000"/>
            <a:ext cx="4663440" cy="1143000"/>
          </a:xfrm>
          <a:prstGeom prst="rect">
            <a:avLst/>
          </a:prstGeom>
          <a:solidFill>
            <a:srgbClr val="0F1B3D"/>
          </a:solidFill>
          <a:ln w="12700">
            <a:solidFill>
              <a:srgbClr val="0F1B3D"/>
            </a:solidFill>
            <a:prstDash val="solid"/>
          </a:ln>
        </p:spPr>
      </p:sp>
      <p:sp>
        <p:nvSpPr>
          <p:cNvPr id="11" name="Shape 9"/>
          <p:cNvSpPr/>
          <p:nvPr/>
        </p:nvSpPr>
        <p:spPr>
          <a:xfrm>
            <a:off x="7040880" y="2286000"/>
            <a:ext cx="91440" cy="1143000"/>
          </a:xfrm>
          <a:prstGeom prst="rect">
            <a:avLst/>
          </a:prstGeom>
          <a:solidFill>
            <a:srgbClr val="D4AF37"/>
          </a:solidFill>
          <a:ln w="12700">
            <a:solidFill>
              <a:srgbClr val="D4AF37"/>
            </a:solidFill>
            <a:prstDash val="solid"/>
          </a:ln>
        </p:spPr>
      </p:sp>
      <p:sp>
        <p:nvSpPr>
          <p:cNvPr id="12" name="Text 10"/>
          <p:cNvSpPr/>
          <p:nvPr/>
        </p:nvSpPr>
        <p:spPr>
          <a:xfrm>
            <a:off x="7269480" y="2423160"/>
            <a:ext cx="2011680" cy="8686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14%</a:t>
            </a:r>
            <a:endParaRPr lang="en-US" sz="3200" dirty="0"/>
          </a:p>
        </p:txBody>
      </p:sp>
      <p:sp>
        <p:nvSpPr>
          <p:cNvPr id="13" name="Text 11"/>
          <p:cNvSpPr/>
          <p:nvPr/>
        </p:nvSpPr>
        <p:spPr>
          <a:xfrm>
            <a:off x="9281160" y="2423160"/>
            <a:ext cx="2377440" cy="8686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of real estate companies</a:t>
            </a:r>
            <a:endParaRPr lang="en-US" sz="1200" dirty="0"/>
          </a:p>
          <a:p>
            <a:pPr marL="0" indent="0">
              <a:buNone/>
            </a:pPr>
            <a:r>
              <a:rPr lang="en-US" sz="1200" dirty="0">
                <a:solidFill>
                  <a:srgbClr val="FFFFFF"/>
                </a:solidFill>
                <a:latin typeface="Calibri" pitchFamily="34" charset="0"/>
                <a:ea typeface="Calibri" pitchFamily="34" charset="-122"/>
                <a:cs typeface="Calibri" pitchFamily="34" charset="-120"/>
              </a:rPr>
              <a:t>have adopted AI</a:t>
            </a:r>
            <a:endParaRPr lang="en-US" sz="1200" dirty="0"/>
          </a:p>
        </p:txBody>
      </p:sp>
      <p:sp>
        <p:nvSpPr>
          <p:cNvPr id="14" name="Shape 12"/>
          <p:cNvSpPr/>
          <p:nvPr/>
        </p:nvSpPr>
        <p:spPr>
          <a:xfrm>
            <a:off x="7040880" y="3611880"/>
            <a:ext cx="4663440" cy="1143000"/>
          </a:xfrm>
          <a:prstGeom prst="rect">
            <a:avLst/>
          </a:prstGeom>
          <a:solidFill>
            <a:srgbClr val="0F1B3D"/>
          </a:solidFill>
          <a:ln w="12700">
            <a:solidFill>
              <a:srgbClr val="0F1B3D"/>
            </a:solidFill>
            <a:prstDash val="solid"/>
          </a:ln>
        </p:spPr>
      </p:sp>
      <p:sp>
        <p:nvSpPr>
          <p:cNvPr id="15" name="Shape 13"/>
          <p:cNvSpPr/>
          <p:nvPr/>
        </p:nvSpPr>
        <p:spPr>
          <a:xfrm>
            <a:off x="7040880" y="3611880"/>
            <a:ext cx="91440" cy="1143000"/>
          </a:xfrm>
          <a:prstGeom prst="rect">
            <a:avLst/>
          </a:prstGeom>
          <a:solidFill>
            <a:srgbClr val="D4AF37"/>
          </a:solidFill>
          <a:ln w="12700">
            <a:solidFill>
              <a:srgbClr val="D4AF37"/>
            </a:solidFill>
            <a:prstDash val="solid"/>
          </a:ln>
        </p:spPr>
      </p:sp>
      <p:sp>
        <p:nvSpPr>
          <p:cNvPr id="16" name="Text 14"/>
          <p:cNvSpPr/>
          <p:nvPr/>
        </p:nvSpPr>
        <p:spPr>
          <a:xfrm>
            <a:off x="7269480" y="3749040"/>
            <a:ext cx="2011680" cy="8686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61%</a:t>
            </a:r>
            <a:endParaRPr lang="en-US" sz="3200" dirty="0"/>
          </a:p>
        </p:txBody>
      </p:sp>
      <p:sp>
        <p:nvSpPr>
          <p:cNvPr id="17" name="Text 15"/>
          <p:cNvSpPr/>
          <p:nvPr/>
        </p:nvSpPr>
        <p:spPr>
          <a:xfrm>
            <a:off x="9281160" y="3749040"/>
            <a:ext cx="2377440" cy="8686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still operate on</a:t>
            </a:r>
            <a:endParaRPr lang="en-US" sz="1200" dirty="0"/>
          </a:p>
          <a:p>
            <a:pPr marL="0" indent="0">
              <a:buNone/>
            </a:pPr>
            <a:r>
              <a:rPr lang="en-US" sz="1200" dirty="0">
                <a:solidFill>
                  <a:srgbClr val="FFFFFF"/>
                </a:solidFill>
                <a:latin typeface="Calibri" pitchFamily="34" charset="0"/>
                <a:ea typeface="Calibri" pitchFamily="34" charset="-122"/>
                <a:cs typeface="Calibri" pitchFamily="34" charset="-120"/>
              </a:rPr>
              <a:t>legacy systems</a:t>
            </a:r>
            <a:endParaRPr lang="en-US" sz="1200" dirty="0"/>
          </a:p>
        </p:txBody>
      </p:sp>
      <p:sp>
        <p:nvSpPr>
          <p:cNvPr id="18" name="Shape 16"/>
          <p:cNvSpPr/>
          <p:nvPr/>
        </p:nvSpPr>
        <p:spPr>
          <a:xfrm>
            <a:off x="7040880" y="4937760"/>
            <a:ext cx="4663440" cy="1143000"/>
          </a:xfrm>
          <a:prstGeom prst="rect">
            <a:avLst/>
          </a:prstGeom>
          <a:solidFill>
            <a:srgbClr val="0F1B3D"/>
          </a:solidFill>
          <a:ln w="12700">
            <a:solidFill>
              <a:srgbClr val="0F1B3D"/>
            </a:solidFill>
            <a:prstDash val="solid"/>
          </a:ln>
        </p:spPr>
      </p:sp>
      <p:sp>
        <p:nvSpPr>
          <p:cNvPr id="19" name="Shape 17"/>
          <p:cNvSpPr/>
          <p:nvPr/>
        </p:nvSpPr>
        <p:spPr>
          <a:xfrm>
            <a:off x="7040880" y="4937760"/>
            <a:ext cx="91440" cy="1143000"/>
          </a:xfrm>
          <a:prstGeom prst="rect">
            <a:avLst/>
          </a:prstGeom>
          <a:solidFill>
            <a:srgbClr val="D4AF37"/>
          </a:solidFill>
          <a:ln w="12700">
            <a:solidFill>
              <a:srgbClr val="D4AF37"/>
            </a:solidFill>
            <a:prstDash val="solid"/>
          </a:ln>
        </p:spPr>
      </p:sp>
      <p:sp>
        <p:nvSpPr>
          <p:cNvPr id="20" name="Text 18"/>
          <p:cNvSpPr/>
          <p:nvPr/>
        </p:nvSpPr>
        <p:spPr>
          <a:xfrm>
            <a:off x="7269480" y="5074920"/>
            <a:ext cx="2011680" cy="8686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USD 56B</a:t>
            </a:r>
            <a:endParaRPr lang="en-US" sz="3200" dirty="0"/>
          </a:p>
        </p:txBody>
      </p:sp>
      <p:sp>
        <p:nvSpPr>
          <p:cNvPr id="21" name="Text 19"/>
          <p:cNvSpPr/>
          <p:nvPr/>
        </p:nvSpPr>
        <p:spPr>
          <a:xfrm>
            <a:off x="9281160" y="5074920"/>
            <a:ext cx="2377440" cy="8686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U.S. cross-border</a:t>
            </a:r>
            <a:endParaRPr lang="en-US" sz="1200" dirty="0"/>
          </a:p>
          <a:p>
            <a:pPr marL="0" indent="0">
              <a:buNone/>
            </a:pPr>
            <a:r>
              <a:rPr lang="en-US" sz="1200" dirty="0">
                <a:solidFill>
                  <a:srgbClr val="FFFFFF"/>
                </a:solidFill>
                <a:latin typeface="Calibri" pitchFamily="34" charset="0"/>
                <a:ea typeface="Calibri" pitchFamily="34" charset="-122"/>
                <a:cs typeface="Calibri" pitchFamily="34" charset="-120"/>
              </a:rPr>
              <a:t>transactions (2024/25)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06</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03  ·  WHY NOW</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Four macro forces converging</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at the same time.</a:t>
            </a:r>
            <a:endParaRPr lang="en-US" sz="3200" dirty="0"/>
          </a:p>
        </p:txBody>
      </p:sp>
      <p:sp>
        <p:nvSpPr>
          <p:cNvPr id="8" name="Shape 6"/>
          <p:cNvSpPr/>
          <p:nvPr/>
        </p:nvSpPr>
        <p:spPr>
          <a:xfrm>
            <a:off x="640080" y="2194560"/>
            <a:ext cx="10972800" cy="914400"/>
          </a:xfrm>
          <a:prstGeom prst="rect">
            <a:avLst/>
          </a:prstGeom>
          <a:solidFill>
            <a:srgbClr val="FFFFFF"/>
          </a:solidFill>
          <a:ln w="12700">
            <a:solidFill>
              <a:srgbClr val="CADCFC"/>
            </a:solidFill>
            <a:prstDash val="solid"/>
          </a:ln>
        </p:spPr>
      </p:sp>
      <p:sp>
        <p:nvSpPr>
          <p:cNvPr id="9" name="Text 7"/>
          <p:cNvSpPr/>
          <p:nvPr/>
        </p:nvSpPr>
        <p:spPr>
          <a:xfrm>
            <a:off x="822960" y="228600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01</a:t>
            </a:r>
            <a:endParaRPr lang="en-US" sz="3200" dirty="0"/>
          </a:p>
        </p:txBody>
      </p:sp>
      <p:sp>
        <p:nvSpPr>
          <p:cNvPr id="10" name="Text 8"/>
          <p:cNvSpPr/>
          <p:nvPr/>
        </p:nvSpPr>
        <p:spPr>
          <a:xfrm>
            <a:off x="1737360" y="228600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Capital outflow from Brazil</a:t>
            </a:r>
            <a:endParaRPr lang="en-US" sz="1500" dirty="0"/>
          </a:p>
        </p:txBody>
      </p:sp>
      <p:sp>
        <p:nvSpPr>
          <p:cNvPr id="11" name="Text 9"/>
          <p:cNvSpPr/>
          <p:nvPr/>
        </p:nvSpPr>
        <p:spPr>
          <a:xfrm>
            <a:off x="1737360" y="260604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Rising tax burden, currency devaluation, and political instability are driving record demand for international real estate. Brazil → U.S. corridor growing ~33% YoY.</a:t>
            </a:r>
            <a:endParaRPr lang="en-US" sz="1100" dirty="0"/>
          </a:p>
        </p:txBody>
      </p:sp>
      <p:sp>
        <p:nvSpPr>
          <p:cNvPr id="12" name="Shape 10"/>
          <p:cNvSpPr/>
          <p:nvPr/>
        </p:nvSpPr>
        <p:spPr>
          <a:xfrm>
            <a:off x="640080" y="3246120"/>
            <a:ext cx="10972800" cy="914400"/>
          </a:xfrm>
          <a:prstGeom prst="rect">
            <a:avLst/>
          </a:prstGeom>
          <a:solidFill>
            <a:srgbClr val="FFFFFF"/>
          </a:solidFill>
          <a:ln w="12700">
            <a:solidFill>
              <a:srgbClr val="CADCFC"/>
            </a:solidFill>
            <a:prstDash val="solid"/>
          </a:ln>
        </p:spPr>
      </p:sp>
      <p:sp>
        <p:nvSpPr>
          <p:cNvPr id="13" name="Text 11"/>
          <p:cNvSpPr/>
          <p:nvPr/>
        </p:nvSpPr>
        <p:spPr>
          <a:xfrm>
            <a:off x="822960" y="333756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02</a:t>
            </a:r>
            <a:endParaRPr lang="en-US" sz="3200" dirty="0"/>
          </a:p>
        </p:txBody>
      </p:sp>
      <p:sp>
        <p:nvSpPr>
          <p:cNvPr id="14" name="Text 12"/>
          <p:cNvSpPr/>
          <p:nvPr/>
        </p:nvSpPr>
        <p:spPr>
          <a:xfrm>
            <a:off x="1737360" y="333756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AI agent inflection</a:t>
            </a:r>
            <a:endParaRPr lang="en-US" sz="1500" dirty="0"/>
          </a:p>
        </p:txBody>
      </p:sp>
      <p:sp>
        <p:nvSpPr>
          <p:cNvPr id="15" name="Text 13"/>
          <p:cNvSpPr/>
          <p:nvPr/>
        </p:nvSpPr>
        <p:spPr>
          <a:xfrm>
            <a:off x="1737360" y="365760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Real estate companies need AI tools to compete but lack distribution. The market is ready — and one vertical AI agent already running shows what scale looks like.</a:t>
            </a:r>
            <a:endParaRPr lang="en-US" sz="1100" dirty="0"/>
          </a:p>
        </p:txBody>
      </p:sp>
      <p:sp>
        <p:nvSpPr>
          <p:cNvPr id="16" name="Shape 14"/>
          <p:cNvSpPr/>
          <p:nvPr/>
        </p:nvSpPr>
        <p:spPr>
          <a:xfrm>
            <a:off x="640080" y="4297680"/>
            <a:ext cx="10972800" cy="914400"/>
          </a:xfrm>
          <a:prstGeom prst="rect">
            <a:avLst/>
          </a:prstGeom>
          <a:solidFill>
            <a:srgbClr val="FFFFFF"/>
          </a:solidFill>
          <a:ln w="12700">
            <a:solidFill>
              <a:srgbClr val="CADCFC"/>
            </a:solidFill>
            <a:prstDash val="solid"/>
          </a:ln>
        </p:spPr>
      </p:sp>
      <p:sp>
        <p:nvSpPr>
          <p:cNvPr id="17" name="Text 15"/>
          <p:cNvSpPr/>
          <p:nvPr/>
        </p:nvSpPr>
        <p:spPr>
          <a:xfrm>
            <a:off x="822960" y="438912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03</a:t>
            </a:r>
            <a:endParaRPr lang="en-US" sz="3200" dirty="0"/>
          </a:p>
        </p:txBody>
      </p:sp>
      <p:sp>
        <p:nvSpPr>
          <p:cNvPr id="18" name="Text 16"/>
          <p:cNvSpPr/>
          <p:nvPr/>
        </p:nvSpPr>
        <p:spPr>
          <a:xfrm>
            <a:off x="1737360" y="438912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RWA window</a:t>
            </a:r>
            <a:endParaRPr lang="en-US" sz="1500" dirty="0"/>
          </a:p>
        </p:txBody>
      </p:sp>
      <p:sp>
        <p:nvSpPr>
          <p:cNvPr id="19" name="Text 17"/>
          <p:cNvSpPr/>
          <p:nvPr/>
        </p:nvSpPr>
        <p:spPr>
          <a:xfrm>
            <a:off x="1737360" y="470916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Private financing contracts can now be tokenized under contractual law — outside the public securities perimeter. Validated by specialized legal counsel: a defensible window most players have not seen.</a:t>
            </a:r>
            <a:endParaRPr lang="en-US" sz="1100" dirty="0"/>
          </a:p>
        </p:txBody>
      </p:sp>
      <p:sp>
        <p:nvSpPr>
          <p:cNvPr id="20" name="Shape 18"/>
          <p:cNvSpPr/>
          <p:nvPr/>
        </p:nvSpPr>
        <p:spPr>
          <a:xfrm>
            <a:off x="640080" y="5349240"/>
            <a:ext cx="10972800" cy="914400"/>
          </a:xfrm>
          <a:prstGeom prst="rect">
            <a:avLst/>
          </a:prstGeom>
          <a:solidFill>
            <a:srgbClr val="FFFFFF"/>
          </a:solidFill>
          <a:ln w="12700">
            <a:solidFill>
              <a:srgbClr val="CADCFC"/>
            </a:solidFill>
            <a:prstDash val="solid"/>
          </a:ln>
        </p:spPr>
      </p:sp>
      <p:sp>
        <p:nvSpPr>
          <p:cNvPr id="21" name="Text 19"/>
          <p:cNvSpPr/>
          <p:nvPr/>
        </p:nvSpPr>
        <p:spPr>
          <a:xfrm>
            <a:off x="822960" y="544068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04</a:t>
            </a:r>
            <a:endParaRPr lang="en-US" sz="3200" dirty="0"/>
          </a:p>
        </p:txBody>
      </p:sp>
      <p:sp>
        <p:nvSpPr>
          <p:cNvPr id="22" name="Text 20"/>
          <p:cNvSpPr/>
          <p:nvPr/>
        </p:nvSpPr>
        <p:spPr>
          <a:xfrm>
            <a:off x="1737360" y="544068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Banking partner ready</a:t>
            </a:r>
            <a:endParaRPr lang="en-US" sz="1500" dirty="0"/>
          </a:p>
        </p:txBody>
      </p:sp>
      <p:sp>
        <p:nvSpPr>
          <p:cNvPr id="23" name="Text 21"/>
          <p:cNvSpPr/>
          <p:nvPr/>
        </p:nvSpPr>
        <p:spPr>
          <a:xfrm>
            <a:off x="1737360" y="576072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 leading Brazilian digital bank with 50M+ clients has joined the platform as technology and structuring partner — turning a roadmap into a working product.</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07</a:t>
            </a:r>
            <a:r>
              <a:rPr lang="en-US" sz="1000" dirty="0">
                <a:solidFill>
                  <a:srgbClr val="9AA3B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04  ·  PRODUCT 1 — LIVE</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AI Sales Agent:</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replacing entire relationship teams.</a:t>
            </a:r>
            <a:endParaRPr lang="en-US" sz="3200" dirty="0"/>
          </a:p>
        </p:txBody>
      </p:sp>
      <p:sp>
        <p:nvSpPr>
          <p:cNvPr id="8" name="Text 6"/>
          <p:cNvSpPr/>
          <p:nvPr/>
        </p:nvSpPr>
        <p:spPr>
          <a:xfrm>
            <a:off x="457200" y="2286000"/>
            <a:ext cx="11247120" cy="822960"/>
          </a:xfrm>
          <a:prstGeom prst="rect">
            <a:avLst/>
          </a:prstGeom>
          <a:noFill/>
          <a:ln/>
        </p:spPr>
        <p:txBody>
          <a:bodyPr wrap="square" lIns="0" tIns="0" rIns="0" bIns="0" rtlCol="0" anchor="ctr"/>
          <a:lstStyle/>
          <a:p>
            <a:pPr marL="0" indent="0">
              <a:buNone/>
            </a:pPr>
            <a:r>
              <a:rPr lang="en-US" sz="1400" i="1" dirty="0">
                <a:solidFill>
                  <a:srgbClr val="CADCFC"/>
                </a:solidFill>
                <a:latin typeface="Calibri" pitchFamily="34" charset="0"/>
                <a:ea typeface="Calibri" pitchFamily="34" charset="-122"/>
                <a:cs typeface="Calibri" pitchFamily="34" charset="-120"/>
              </a:rPr>
              <a:t>A vertical AI agent built for real estate sales and customer relationship — handling lead qualification, follow-up, and conversion at human-equivalent quality, 24/7.</a:t>
            </a:r>
            <a:endParaRPr lang="en-US" sz="1400" dirty="0"/>
          </a:p>
        </p:txBody>
      </p:sp>
      <p:sp>
        <p:nvSpPr>
          <p:cNvPr id="9" name="Shape 7"/>
          <p:cNvSpPr/>
          <p:nvPr/>
        </p:nvSpPr>
        <p:spPr>
          <a:xfrm>
            <a:off x="457200" y="3291840"/>
            <a:ext cx="11247120" cy="2286000"/>
          </a:xfrm>
          <a:prstGeom prst="rect">
            <a:avLst/>
          </a:prstGeom>
          <a:solidFill>
            <a:srgbClr val="D4AF37"/>
          </a:solidFill>
          <a:ln w="12700">
            <a:solidFill>
              <a:srgbClr val="D4AF37"/>
            </a:solidFill>
            <a:prstDash val="solid"/>
          </a:ln>
        </p:spPr>
      </p:sp>
      <p:sp>
        <p:nvSpPr>
          <p:cNvPr id="10" name="Text 8"/>
          <p:cNvSpPr/>
          <p:nvPr/>
        </p:nvSpPr>
        <p:spPr>
          <a:xfrm>
            <a:off x="777240" y="3474720"/>
            <a:ext cx="10607040" cy="274320"/>
          </a:xfrm>
          <a:prstGeom prst="rect">
            <a:avLst/>
          </a:prstGeom>
          <a:noFill/>
          <a:ln/>
        </p:spPr>
        <p:txBody>
          <a:bodyPr wrap="square" lIns="0" tIns="0" rIns="0" bIns="0" rtlCol="0" anchor="ctr"/>
          <a:lstStyle/>
          <a:p>
            <a:pPr marL="0" indent="0">
              <a:buNone/>
            </a:pPr>
            <a:r>
              <a:rPr lang="en-US" sz="1000" b="1" kern="0" spc="400" dirty="0">
                <a:solidFill>
                  <a:srgbClr val="08122A"/>
                </a:solidFill>
                <a:latin typeface="Calibri" pitchFamily="34" charset="0"/>
                <a:ea typeface="Calibri" pitchFamily="34" charset="-122"/>
                <a:cs typeface="Calibri" pitchFamily="34" charset="-120"/>
              </a:rPr>
              <a:t>PRODUCTION PROOF — DEPLOYED AT BRAZIL'S LARGEST HOMEBUILDER</a:t>
            </a:r>
            <a:endParaRPr lang="en-US" sz="1000" dirty="0"/>
          </a:p>
        </p:txBody>
      </p:sp>
      <p:sp>
        <p:nvSpPr>
          <p:cNvPr id="11" name="Text 9"/>
          <p:cNvSpPr/>
          <p:nvPr/>
        </p:nvSpPr>
        <p:spPr>
          <a:xfrm>
            <a:off x="777240" y="3840480"/>
            <a:ext cx="3474720" cy="822960"/>
          </a:xfrm>
          <a:prstGeom prst="rect">
            <a:avLst/>
          </a:prstGeom>
          <a:noFill/>
          <a:ln/>
        </p:spPr>
        <p:txBody>
          <a:bodyPr wrap="square" lIns="0" tIns="0" rIns="0" bIns="0" rtlCol="0" anchor="ctr"/>
          <a:lstStyle/>
          <a:p>
            <a:pPr marL="0" indent="0">
              <a:buNone/>
            </a:pPr>
            <a:r>
              <a:rPr lang="en-US" sz="4400" b="1" dirty="0">
                <a:solidFill>
                  <a:srgbClr val="08122A"/>
                </a:solidFill>
                <a:latin typeface="Calibri" pitchFamily="34" charset="0"/>
                <a:ea typeface="Calibri" pitchFamily="34" charset="-122"/>
                <a:cs typeface="Calibri" pitchFamily="34" charset="-120"/>
              </a:rPr>
              <a:t>30,000</a:t>
            </a:r>
            <a:endParaRPr lang="en-US" sz="4400" dirty="0"/>
          </a:p>
        </p:txBody>
      </p:sp>
      <p:sp>
        <p:nvSpPr>
          <p:cNvPr id="12" name="Text 10"/>
          <p:cNvSpPr/>
          <p:nvPr/>
        </p:nvSpPr>
        <p:spPr>
          <a:xfrm>
            <a:off x="777240" y="4663440"/>
            <a:ext cx="3474720" cy="320040"/>
          </a:xfrm>
          <a:prstGeom prst="rect">
            <a:avLst/>
          </a:prstGeom>
          <a:noFill/>
          <a:ln/>
        </p:spPr>
        <p:txBody>
          <a:bodyPr wrap="square" lIns="0" tIns="0" rIns="0" bIns="0" rtlCol="0" anchor="ctr"/>
          <a:lstStyle/>
          <a:p>
            <a:pPr marL="0" indent="0">
              <a:buNone/>
            </a:pPr>
            <a:r>
              <a:rPr lang="en-US" sz="1300" b="1" dirty="0">
                <a:solidFill>
                  <a:srgbClr val="08122A"/>
                </a:solidFill>
                <a:latin typeface="Calibri" pitchFamily="34" charset="0"/>
                <a:ea typeface="Calibri" pitchFamily="34" charset="-122"/>
                <a:cs typeface="Calibri" pitchFamily="34" charset="-120"/>
              </a:rPr>
              <a:t>interactions / day</a:t>
            </a:r>
            <a:endParaRPr lang="en-US" sz="1300" dirty="0"/>
          </a:p>
        </p:txBody>
      </p:sp>
      <p:sp>
        <p:nvSpPr>
          <p:cNvPr id="13" name="Text 11"/>
          <p:cNvSpPr/>
          <p:nvPr/>
        </p:nvSpPr>
        <p:spPr>
          <a:xfrm>
            <a:off x="777240" y="4983480"/>
            <a:ext cx="3474720" cy="320040"/>
          </a:xfrm>
          <a:prstGeom prst="rect">
            <a:avLst/>
          </a:prstGeom>
          <a:noFill/>
          <a:ln/>
        </p:spPr>
        <p:txBody>
          <a:bodyPr wrap="square" lIns="0" tIns="0" rIns="0" bIns="0" rtlCol="0" anchor="ctr"/>
          <a:lstStyle/>
          <a:p>
            <a:pPr marL="0" indent="0">
              <a:buNone/>
            </a:pPr>
            <a:r>
              <a:rPr lang="en-US" sz="1100" i="1" dirty="0">
                <a:solidFill>
                  <a:srgbClr val="0F1B3D"/>
                </a:solidFill>
                <a:latin typeface="Calibri" pitchFamily="34" charset="0"/>
                <a:ea typeface="Calibri" pitchFamily="34" charset="-122"/>
                <a:cs typeface="Calibri" pitchFamily="34" charset="-120"/>
              </a:rPr>
              <a:t>in active production</a:t>
            </a:r>
            <a:endParaRPr lang="en-US" sz="1100" dirty="0"/>
          </a:p>
        </p:txBody>
      </p:sp>
      <p:sp>
        <p:nvSpPr>
          <p:cNvPr id="14" name="Text 12"/>
          <p:cNvSpPr/>
          <p:nvPr/>
        </p:nvSpPr>
        <p:spPr>
          <a:xfrm>
            <a:off x="4480560" y="3840480"/>
            <a:ext cx="3474720" cy="822960"/>
          </a:xfrm>
          <a:prstGeom prst="rect">
            <a:avLst/>
          </a:prstGeom>
          <a:noFill/>
          <a:ln/>
        </p:spPr>
        <p:txBody>
          <a:bodyPr wrap="square" lIns="0" tIns="0" rIns="0" bIns="0" rtlCol="0" anchor="ctr"/>
          <a:lstStyle/>
          <a:p>
            <a:pPr marL="0" indent="0">
              <a:buNone/>
            </a:pPr>
            <a:r>
              <a:rPr lang="en-US" sz="4400" b="1" dirty="0">
                <a:solidFill>
                  <a:srgbClr val="08122A"/>
                </a:solidFill>
                <a:latin typeface="Calibri" pitchFamily="34" charset="0"/>
                <a:ea typeface="Calibri" pitchFamily="34" charset="-122"/>
                <a:cs typeface="Calibri" pitchFamily="34" charset="-120"/>
              </a:rPr>
              <a:t>USD 400K</a:t>
            </a:r>
            <a:endParaRPr lang="en-US" sz="4400" dirty="0"/>
          </a:p>
        </p:txBody>
      </p:sp>
      <p:sp>
        <p:nvSpPr>
          <p:cNvPr id="15" name="Text 13"/>
          <p:cNvSpPr/>
          <p:nvPr/>
        </p:nvSpPr>
        <p:spPr>
          <a:xfrm>
            <a:off x="4480560" y="4663440"/>
            <a:ext cx="3474720" cy="320040"/>
          </a:xfrm>
          <a:prstGeom prst="rect">
            <a:avLst/>
          </a:prstGeom>
          <a:noFill/>
          <a:ln/>
        </p:spPr>
        <p:txBody>
          <a:bodyPr wrap="square" lIns="0" tIns="0" rIns="0" bIns="0" rtlCol="0" anchor="ctr"/>
          <a:lstStyle/>
          <a:p>
            <a:pPr marL="0" indent="0">
              <a:buNone/>
            </a:pPr>
            <a:r>
              <a:rPr lang="en-US" sz="1300" b="1" dirty="0">
                <a:solidFill>
                  <a:srgbClr val="08122A"/>
                </a:solidFill>
                <a:latin typeface="Calibri" pitchFamily="34" charset="0"/>
                <a:ea typeface="Calibri" pitchFamily="34" charset="-122"/>
                <a:cs typeface="Calibri" pitchFamily="34" charset="-120"/>
              </a:rPr>
              <a:t>annual savings</a:t>
            </a:r>
            <a:endParaRPr lang="en-US" sz="1300" dirty="0"/>
          </a:p>
        </p:txBody>
      </p:sp>
      <p:sp>
        <p:nvSpPr>
          <p:cNvPr id="16" name="Text 14"/>
          <p:cNvSpPr/>
          <p:nvPr/>
        </p:nvSpPr>
        <p:spPr>
          <a:xfrm>
            <a:off x="4480560" y="4983480"/>
            <a:ext cx="3474720" cy="320040"/>
          </a:xfrm>
          <a:prstGeom prst="rect">
            <a:avLst/>
          </a:prstGeom>
          <a:noFill/>
          <a:ln/>
        </p:spPr>
        <p:txBody>
          <a:bodyPr wrap="square" lIns="0" tIns="0" rIns="0" bIns="0" rtlCol="0" anchor="ctr"/>
          <a:lstStyle/>
          <a:p>
            <a:pPr marL="0" indent="0">
              <a:buNone/>
            </a:pPr>
            <a:r>
              <a:rPr lang="en-US" sz="1100" i="1" dirty="0">
                <a:solidFill>
                  <a:srgbClr val="0F1B3D"/>
                </a:solidFill>
                <a:latin typeface="Calibri" pitchFamily="34" charset="0"/>
                <a:ea typeface="Calibri" pitchFamily="34" charset="-122"/>
                <a:cs typeface="Calibri" pitchFamily="34" charset="-120"/>
              </a:rPr>
              <a:t>documented for the client</a:t>
            </a:r>
            <a:endParaRPr lang="en-US" sz="1100" dirty="0"/>
          </a:p>
        </p:txBody>
      </p:sp>
      <p:sp>
        <p:nvSpPr>
          <p:cNvPr id="17" name="Text 15"/>
          <p:cNvSpPr/>
          <p:nvPr/>
        </p:nvSpPr>
        <p:spPr>
          <a:xfrm>
            <a:off x="8183880" y="3840480"/>
            <a:ext cx="3474720" cy="822960"/>
          </a:xfrm>
          <a:prstGeom prst="rect">
            <a:avLst/>
          </a:prstGeom>
          <a:noFill/>
          <a:ln/>
        </p:spPr>
        <p:txBody>
          <a:bodyPr wrap="square" lIns="0" tIns="0" rIns="0" bIns="0" rtlCol="0" anchor="ctr"/>
          <a:lstStyle/>
          <a:p>
            <a:pPr marL="0" indent="0">
              <a:buNone/>
            </a:pPr>
            <a:r>
              <a:rPr lang="en-US" sz="4400" b="1" dirty="0">
                <a:solidFill>
                  <a:srgbClr val="08122A"/>
                </a:solidFill>
                <a:latin typeface="Calibri" pitchFamily="34" charset="0"/>
                <a:ea typeface="Calibri" pitchFamily="34" charset="-122"/>
                <a:cs typeface="Calibri" pitchFamily="34" charset="-120"/>
              </a:rPr>
              <a:t>20×</a:t>
            </a:r>
            <a:endParaRPr lang="en-US" sz="4400" dirty="0"/>
          </a:p>
        </p:txBody>
      </p:sp>
      <p:sp>
        <p:nvSpPr>
          <p:cNvPr id="18" name="Text 16"/>
          <p:cNvSpPr/>
          <p:nvPr/>
        </p:nvSpPr>
        <p:spPr>
          <a:xfrm>
            <a:off x="8183880" y="4663440"/>
            <a:ext cx="3474720" cy="320040"/>
          </a:xfrm>
          <a:prstGeom prst="rect">
            <a:avLst/>
          </a:prstGeom>
          <a:noFill/>
          <a:ln/>
        </p:spPr>
        <p:txBody>
          <a:bodyPr wrap="square" lIns="0" tIns="0" rIns="0" bIns="0" rtlCol="0" anchor="ctr"/>
          <a:lstStyle/>
          <a:p>
            <a:pPr marL="0" indent="0">
              <a:buNone/>
            </a:pPr>
            <a:r>
              <a:rPr lang="en-US" sz="1300" b="1" dirty="0">
                <a:solidFill>
                  <a:srgbClr val="08122A"/>
                </a:solidFill>
                <a:latin typeface="Calibri" pitchFamily="34" charset="0"/>
                <a:ea typeface="Calibri" pitchFamily="34" charset="-122"/>
                <a:cs typeface="Calibri" pitchFamily="34" charset="-120"/>
              </a:rPr>
              <a:t>capacity increase</a:t>
            </a:r>
            <a:endParaRPr lang="en-US" sz="1300" dirty="0"/>
          </a:p>
        </p:txBody>
      </p:sp>
      <p:sp>
        <p:nvSpPr>
          <p:cNvPr id="19" name="Text 17"/>
          <p:cNvSpPr/>
          <p:nvPr/>
        </p:nvSpPr>
        <p:spPr>
          <a:xfrm>
            <a:off x="8183880" y="4983480"/>
            <a:ext cx="3474720" cy="320040"/>
          </a:xfrm>
          <a:prstGeom prst="rect">
            <a:avLst/>
          </a:prstGeom>
          <a:noFill/>
          <a:ln/>
        </p:spPr>
        <p:txBody>
          <a:bodyPr wrap="square" lIns="0" tIns="0" rIns="0" bIns="0" rtlCol="0" anchor="ctr"/>
          <a:lstStyle/>
          <a:p>
            <a:pPr marL="0" indent="0">
              <a:buNone/>
            </a:pPr>
            <a:r>
              <a:rPr lang="en-US" sz="1100" i="1" dirty="0">
                <a:solidFill>
                  <a:srgbClr val="0F1B3D"/>
                </a:solidFill>
                <a:latin typeface="Calibri" pitchFamily="34" charset="0"/>
                <a:ea typeface="Calibri" pitchFamily="34" charset="-122"/>
                <a:cs typeface="Calibri" pitchFamily="34" charset="-120"/>
              </a:rPr>
              <a:t>vs. previous human team</a:t>
            </a:r>
            <a:endParaRPr lang="en-US" sz="1100" dirty="0"/>
          </a:p>
        </p:txBody>
      </p:sp>
      <p:sp>
        <p:nvSpPr>
          <p:cNvPr id="20" name="Text 18"/>
          <p:cNvSpPr/>
          <p:nvPr/>
        </p:nvSpPr>
        <p:spPr>
          <a:xfrm>
            <a:off x="457200" y="5760720"/>
            <a:ext cx="5486400" cy="2743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THE OPPORTUNITY</a:t>
            </a:r>
            <a:endParaRPr lang="en-US" sz="1000" dirty="0"/>
          </a:p>
        </p:txBody>
      </p:sp>
      <p:sp>
        <p:nvSpPr>
          <p:cNvPr id="21" name="Text 19"/>
          <p:cNvSpPr/>
          <p:nvPr/>
        </p:nvSpPr>
        <p:spPr>
          <a:xfrm>
            <a:off x="457200" y="6035040"/>
            <a:ext cx="11247120" cy="45720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 typical Brazilian real estate sales operation costs USD 150–300K/year in personnel. The AI agent delivers 80%+ of the function at 10–20% of the cost — a payback of 1–3 months for the client. Replicating to 100 mid-sized clients = USD 3–5M ARR potential, on top of the USD 200K already running.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08</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05  ·  PRODUCT 2 — LIVE</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Cross-border brokerage:</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the Brazil → U.S. corridor.</a:t>
            </a:r>
            <a:endParaRPr lang="en-US" sz="3200" dirty="0"/>
          </a:p>
        </p:txBody>
      </p:sp>
      <p:sp>
        <p:nvSpPr>
          <p:cNvPr id="8" name="Text 6"/>
          <p:cNvSpPr/>
          <p:nvPr/>
        </p:nvSpPr>
        <p:spPr>
          <a:xfrm>
            <a:off x="457200" y="2286000"/>
            <a:ext cx="11247120" cy="822960"/>
          </a:xfrm>
          <a:prstGeom prst="rect">
            <a:avLst/>
          </a:prstGeom>
          <a:noFill/>
          <a:ln/>
        </p:spPr>
        <p:txBody>
          <a:bodyPr wrap="square" lIns="0" tIns="0" rIns="0" bIns="0" rtlCol="0" anchor="ctr"/>
          <a:lstStyle/>
          <a:p>
            <a:pPr marL="0" indent="0">
              <a:buNone/>
            </a:pPr>
            <a:r>
              <a:rPr lang="en-US" sz="1400" i="1" dirty="0">
                <a:solidFill>
                  <a:srgbClr val="5A6378"/>
                </a:solidFill>
                <a:latin typeface="Calibri" pitchFamily="34" charset="0"/>
                <a:ea typeface="Calibri" pitchFamily="34" charset="-122"/>
                <a:cs typeface="Calibri" pitchFamily="34" charset="-120"/>
              </a:rPr>
              <a:t>Glemo connects qualified Brazilian buyers with verified developers in the U.S., UAE, and beyond — running on a BI-driven lead qualification engine with proven conversion economics.</a:t>
            </a:r>
            <a:endParaRPr lang="en-US" sz="1400" dirty="0"/>
          </a:p>
        </p:txBody>
      </p:sp>
      <p:sp>
        <p:nvSpPr>
          <p:cNvPr id="9" name="Shape 7"/>
          <p:cNvSpPr/>
          <p:nvPr/>
        </p:nvSpPr>
        <p:spPr>
          <a:xfrm>
            <a:off x="457200" y="3291840"/>
            <a:ext cx="2697480" cy="1554480"/>
          </a:xfrm>
          <a:prstGeom prst="rect">
            <a:avLst/>
          </a:prstGeom>
          <a:solidFill>
            <a:srgbClr val="FFFFFF"/>
          </a:solidFill>
          <a:ln w="12700">
            <a:solidFill>
              <a:srgbClr val="CADCFC"/>
            </a:solidFill>
            <a:prstDash val="solid"/>
          </a:ln>
        </p:spPr>
      </p:sp>
      <p:sp>
        <p:nvSpPr>
          <p:cNvPr id="10" name="Shape 8"/>
          <p:cNvSpPr/>
          <p:nvPr/>
        </p:nvSpPr>
        <p:spPr>
          <a:xfrm>
            <a:off x="457200" y="3291840"/>
            <a:ext cx="2697480" cy="54864"/>
          </a:xfrm>
          <a:prstGeom prst="rect">
            <a:avLst/>
          </a:prstGeom>
          <a:solidFill>
            <a:srgbClr val="D4AF37"/>
          </a:solidFill>
          <a:ln w="12700">
            <a:solidFill>
              <a:srgbClr val="D4AF37"/>
            </a:solidFill>
            <a:prstDash val="solid"/>
          </a:ln>
        </p:spPr>
      </p:sp>
      <p:sp>
        <p:nvSpPr>
          <p:cNvPr id="11" name="Text 9"/>
          <p:cNvSpPr/>
          <p:nvPr/>
        </p:nvSpPr>
        <p:spPr>
          <a:xfrm>
            <a:off x="640080" y="347472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USD 6M+</a:t>
            </a:r>
            <a:endParaRPr lang="en-US" sz="2600" dirty="0"/>
          </a:p>
        </p:txBody>
      </p:sp>
      <p:sp>
        <p:nvSpPr>
          <p:cNvPr id="12" name="Text 10"/>
          <p:cNvSpPr/>
          <p:nvPr/>
        </p:nvSpPr>
        <p:spPr>
          <a:xfrm>
            <a:off x="640080"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Cumulative GMV intermediated</a:t>
            </a:r>
            <a:endParaRPr lang="en-US" sz="1100" dirty="0"/>
          </a:p>
        </p:txBody>
      </p:sp>
      <p:sp>
        <p:nvSpPr>
          <p:cNvPr id="13" name="Shape 11"/>
          <p:cNvSpPr/>
          <p:nvPr/>
        </p:nvSpPr>
        <p:spPr>
          <a:xfrm>
            <a:off x="3319272" y="3291840"/>
            <a:ext cx="2697480" cy="1554480"/>
          </a:xfrm>
          <a:prstGeom prst="rect">
            <a:avLst/>
          </a:prstGeom>
          <a:solidFill>
            <a:srgbClr val="FFFFFF"/>
          </a:solidFill>
          <a:ln w="12700">
            <a:solidFill>
              <a:srgbClr val="CADCFC"/>
            </a:solidFill>
            <a:prstDash val="solid"/>
          </a:ln>
        </p:spPr>
      </p:sp>
      <p:sp>
        <p:nvSpPr>
          <p:cNvPr id="14" name="Shape 12"/>
          <p:cNvSpPr/>
          <p:nvPr/>
        </p:nvSpPr>
        <p:spPr>
          <a:xfrm>
            <a:off x="3319272" y="3291840"/>
            <a:ext cx="2697480" cy="54864"/>
          </a:xfrm>
          <a:prstGeom prst="rect">
            <a:avLst/>
          </a:prstGeom>
          <a:solidFill>
            <a:srgbClr val="D4AF37"/>
          </a:solidFill>
          <a:ln w="12700">
            <a:solidFill>
              <a:srgbClr val="D4AF37"/>
            </a:solidFill>
            <a:prstDash val="solid"/>
          </a:ln>
        </p:spPr>
      </p:sp>
      <p:sp>
        <p:nvSpPr>
          <p:cNvPr id="15" name="Text 13"/>
          <p:cNvSpPr/>
          <p:nvPr/>
        </p:nvSpPr>
        <p:spPr>
          <a:xfrm>
            <a:off x="3502152" y="347472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~100</a:t>
            </a:r>
            <a:endParaRPr lang="en-US" sz="2600" dirty="0"/>
          </a:p>
        </p:txBody>
      </p:sp>
      <p:sp>
        <p:nvSpPr>
          <p:cNvPr id="16" name="Text 14"/>
          <p:cNvSpPr/>
          <p:nvPr/>
        </p:nvSpPr>
        <p:spPr>
          <a:xfrm>
            <a:off x="3502152"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Active partners (BR / US / UAE)</a:t>
            </a:r>
            <a:endParaRPr lang="en-US" sz="1100" dirty="0"/>
          </a:p>
        </p:txBody>
      </p:sp>
      <p:sp>
        <p:nvSpPr>
          <p:cNvPr id="17" name="Shape 15"/>
          <p:cNvSpPr/>
          <p:nvPr/>
        </p:nvSpPr>
        <p:spPr>
          <a:xfrm>
            <a:off x="6181344" y="3291840"/>
            <a:ext cx="2697480" cy="1554480"/>
          </a:xfrm>
          <a:prstGeom prst="rect">
            <a:avLst/>
          </a:prstGeom>
          <a:solidFill>
            <a:srgbClr val="FFFFFF"/>
          </a:solidFill>
          <a:ln w="12700">
            <a:solidFill>
              <a:srgbClr val="CADCFC"/>
            </a:solidFill>
            <a:prstDash val="solid"/>
          </a:ln>
        </p:spPr>
      </p:sp>
      <p:sp>
        <p:nvSpPr>
          <p:cNvPr id="18" name="Shape 16"/>
          <p:cNvSpPr/>
          <p:nvPr/>
        </p:nvSpPr>
        <p:spPr>
          <a:xfrm>
            <a:off x="6181344" y="3291840"/>
            <a:ext cx="2697480" cy="54864"/>
          </a:xfrm>
          <a:prstGeom prst="rect">
            <a:avLst/>
          </a:prstGeom>
          <a:solidFill>
            <a:srgbClr val="D4AF37"/>
          </a:solidFill>
          <a:ln w="12700">
            <a:solidFill>
              <a:srgbClr val="D4AF37"/>
            </a:solidFill>
            <a:prstDash val="solid"/>
          </a:ln>
        </p:spPr>
      </p:sp>
      <p:sp>
        <p:nvSpPr>
          <p:cNvPr id="19" name="Text 17"/>
          <p:cNvSpPr/>
          <p:nvPr/>
        </p:nvSpPr>
        <p:spPr>
          <a:xfrm>
            <a:off x="6364224" y="3474720"/>
            <a:ext cx="2377440" cy="640080"/>
          </a:xfrm>
          <a:prstGeom prst="rect">
            <a:avLst/>
          </a:prstGeom>
          <a:noFill/>
          <a:ln/>
        </p:spPr>
        <p:txBody>
          <a:bodyPr wrap="square" lIns="0" tIns="0" rIns="0" bIns="0" rtlCol="0" anchor="ctr"/>
          <a:lstStyle/>
          <a:p>
            <a:pPr marL="0" indent="0">
              <a:buNone/>
            </a:pPr>
            <a:r>
              <a:rPr lang="en-US" sz="2600" b="1">
                <a:solidFill>
                  <a:srgbClr val="0F1B3D"/>
                </a:solidFill>
                <a:latin typeface="Calibri"/>
                <a:ea typeface="Calibri"/>
                <a:cs typeface="Calibri"/>
              </a:rPr>
              <a:t>4</a:t>
            </a:r>
            <a:endParaRPr lang="en-US" sz="2600" dirty="0"/>
          </a:p>
        </p:txBody>
      </p:sp>
      <p:sp>
        <p:nvSpPr>
          <p:cNvPr id="20" name="Text 18"/>
          <p:cNvSpPr/>
          <p:nvPr/>
        </p:nvSpPr>
        <p:spPr>
          <a:xfrm>
            <a:off x="6364224"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Countries with active operations</a:t>
            </a:r>
            <a:endParaRPr lang="en-US" sz="1100" dirty="0"/>
          </a:p>
        </p:txBody>
      </p:sp>
      <p:sp>
        <p:nvSpPr>
          <p:cNvPr id="21" name="Shape 19"/>
          <p:cNvSpPr/>
          <p:nvPr/>
        </p:nvSpPr>
        <p:spPr>
          <a:xfrm>
            <a:off x="9043416" y="3291840"/>
            <a:ext cx="2697480" cy="1554480"/>
          </a:xfrm>
          <a:prstGeom prst="rect">
            <a:avLst/>
          </a:prstGeom>
          <a:solidFill>
            <a:srgbClr val="FFFFFF"/>
          </a:solidFill>
          <a:ln w="12700">
            <a:solidFill>
              <a:srgbClr val="CADCFC"/>
            </a:solidFill>
            <a:prstDash val="solid"/>
          </a:ln>
        </p:spPr>
      </p:sp>
      <p:sp>
        <p:nvSpPr>
          <p:cNvPr id="22" name="Shape 20"/>
          <p:cNvSpPr/>
          <p:nvPr/>
        </p:nvSpPr>
        <p:spPr>
          <a:xfrm>
            <a:off x="9043416" y="3291840"/>
            <a:ext cx="2697480" cy="54864"/>
          </a:xfrm>
          <a:prstGeom prst="rect">
            <a:avLst/>
          </a:prstGeom>
          <a:solidFill>
            <a:srgbClr val="D4AF37"/>
          </a:solidFill>
          <a:ln w="12700">
            <a:solidFill>
              <a:srgbClr val="D4AF37"/>
            </a:solidFill>
            <a:prstDash val="solid"/>
          </a:ln>
        </p:spPr>
      </p:sp>
      <p:sp>
        <p:nvSpPr>
          <p:cNvPr id="23" name="Text 21"/>
          <p:cNvSpPr/>
          <p:nvPr/>
        </p:nvSpPr>
        <p:spPr>
          <a:xfrm>
            <a:off x="9226296" y="347472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+33%</a:t>
            </a:r>
            <a:endParaRPr lang="en-US" sz="2600" dirty="0"/>
          </a:p>
        </p:txBody>
      </p:sp>
      <p:sp>
        <p:nvSpPr>
          <p:cNvPr id="24" name="Text 22"/>
          <p:cNvSpPr/>
          <p:nvPr/>
        </p:nvSpPr>
        <p:spPr>
          <a:xfrm>
            <a:off x="9226296"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YoY growth, BR → US corridor</a:t>
            </a:r>
            <a:endParaRPr lang="en-US" sz="1100" dirty="0"/>
          </a:p>
        </p:txBody>
      </p:sp>
      <p:sp>
        <p:nvSpPr>
          <p:cNvPr id="25" name="Shape 23"/>
          <p:cNvSpPr/>
          <p:nvPr/>
        </p:nvSpPr>
        <p:spPr>
          <a:xfrm>
            <a:off x="457200" y="5120640"/>
            <a:ext cx="11247120" cy="1051560"/>
          </a:xfrm>
          <a:prstGeom prst="rect">
            <a:avLst/>
          </a:prstGeom>
          <a:solidFill>
            <a:srgbClr val="0F1B3D"/>
          </a:solidFill>
          <a:ln w="12700">
            <a:solidFill>
              <a:srgbClr val="0F1B3D"/>
            </a:solidFill>
            <a:prstDash val="solid"/>
          </a:ln>
        </p:spPr>
      </p:sp>
      <p:sp>
        <p:nvSpPr>
          <p:cNvPr id="26" name="Shape 24"/>
          <p:cNvSpPr/>
          <p:nvPr/>
        </p:nvSpPr>
        <p:spPr>
          <a:xfrm>
            <a:off x="457200" y="5120640"/>
            <a:ext cx="91440" cy="1051560"/>
          </a:xfrm>
          <a:prstGeom prst="rect">
            <a:avLst/>
          </a:prstGeom>
          <a:solidFill>
            <a:srgbClr val="D4AF37"/>
          </a:solidFill>
          <a:ln w="12700">
            <a:solidFill>
              <a:srgbClr val="D4AF37"/>
            </a:solidFill>
            <a:prstDash val="solid"/>
          </a:ln>
        </p:spPr>
      </p:sp>
      <p:sp>
        <p:nvSpPr>
          <p:cNvPr id="27" name="Text 25"/>
          <p:cNvSpPr/>
          <p:nvPr/>
        </p:nvSpPr>
        <p:spPr>
          <a:xfrm>
            <a:off x="777240" y="5212080"/>
            <a:ext cx="10607040" cy="2743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ANCHOR PARTNERSHIP</a:t>
            </a:r>
            <a:endParaRPr lang="en-US" sz="1000" dirty="0"/>
          </a:p>
        </p:txBody>
      </p:sp>
      <p:sp>
        <p:nvSpPr>
          <p:cNvPr id="28" name="Text 26"/>
          <p:cNvSpPr/>
          <p:nvPr/>
        </p:nvSpPr>
        <p:spPr>
          <a:xfrm>
            <a:off x="777240" y="5486400"/>
            <a:ext cx="10607040" cy="64008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Partnership with Brazil's largest homebuilder — ~8,000 unit/year inventory accessible through Glemo. Revenue potential at full ramp: up to USD 8M/year from this single partnership.</a:t>
            </a:r>
            <a:endParaRPr lang="en-US" sz="1200" dirty="0"/>
          </a:p>
        </p:txBody>
      </p:sp>
      <p:sp>
        <p:nvSpPr>
          <p:cNvPr id="29" name="Text 27"/>
          <p:cNvSpPr/>
          <p:nvPr/>
        </p:nvSpPr>
        <p:spPr>
          <a:xfrm>
            <a:off x="457200" y="6263640"/>
            <a:ext cx="11247120" cy="201168"/>
          </a:xfrm>
          <a:prstGeom prst="rect">
            <a:avLst/>
          </a:prstGeom>
          <a:noFill/>
          <a:ln/>
        </p:spPr>
        <p:txBody>
          <a:bodyPr wrap="square" lIns="0" tIns="0" rIns="0" bIns="0" rtlCol="0" anchor="ctr"/>
          <a:lstStyle/>
          <a:p>
            <a:pPr marL="0" indent="0">
              <a:buNone/>
            </a:pPr>
            <a:r>
              <a:rPr lang="en-US" sz="800" i="1" dirty="0">
                <a:solidFill>
                  <a:srgbClr val="5A6378"/>
                </a:solidFill>
                <a:latin typeface="Calibri" pitchFamily="34" charset="0"/>
                <a:ea typeface="Calibri" pitchFamily="34" charset="-122"/>
                <a:cs typeface="Calibri" pitchFamily="34" charset="-120"/>
              </a:rPr>
              <a:t>Note: USD 6M+ refers to GMV intermediated through Glemo, not net company revenue.</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09</a:t>
            </a:r>
            <a:r>
              <a:rPr lang="en-US" sz="1000" dirty="0">
                <a:solidFill>
                  <a:srgbClr val="9AA3B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06  ·  PRODUCT 3 — STRUCTURED</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RWA liquidity for private</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financing contracts.</a:t>
            </a:r>
            <a:endParaRPr lang="en-US" sz="3200" dirty="0"/>
          </a:p>
        </p:txBody>
      </p:sp>
      <p:sp>
        <p:nvSpPr>
          <p:cNvPr id="8" name="Text 6"/>
          <p:cNvSpPr/>
          <p:nvPr/>
        </p:nvSpPr>
        <p:spPr>
          <a:xfrm>
            <a:off x="457200" y="2286000"/>
            <a:ext cx="11247120" cy="914400"/>
          </a:xfrm>
          <a:prstGeom prst="rect">
            <a:avLst/>
          </a:prstGeom>
          <a:noFill/>
          <a:ln/>
        </p:spPr>
        <p:txBody>
          <a:bodyPr wrap="square" lIns="0" tIns="0" rIns="0" bIns="0" rtlCol="0" anchor="ctr"/>
          <a:lstStyle/>
          <a:p>
            <a:pPr marL="0" indent="0">
              <a:buNone/>
            </a:pPr>
            <a:r>
              <a:rPr lang="en-US" sz="1400" i="1" dirty="0">
                <a:solidFill>
                  <a:srgbClr val="CADCFC"/>
                </a:solidFill>
                <a:latin typeface="Calibri" pitchFamily="34" charset="0"/>
                <a:ea typeface="Calibri" pitchFamily="34" charset="-122"/>
                <a:cs typeface="Calibri" pitchFamily="34" charset="-120"/>
              </a:rPr>
              <a:t>Glemo brings liquidity to a USD 2T+ Brazilian mortgage portfolio that today sits illiquid on bank balance sheets — by tokenizing private financing contracts under contractual law, outside the public securities perimeter.</a:t>
            </a:r>
            <a:endParaRPr lang="en-US" sz="1400" dirty="0"/>
          </a:p>
        </p:txBody>
      </p:sp>
      <p:sp>
        <p:nvSpPr>
          <p:cNvPr id="9" name="Shape 7"/>
          <p:cNvSpPr/>
          <p:nvPr/>
        </p:nvSpPr>
        <p:spPr>
          <a:xfrm>
            <a:off x="457200" y="3383280"/>
            <a:ext cx="11247120" cy="914400"/>
          </a:xfrm>
          <a:prstGeom prst="rect">
            <a:avLst/>
          </a:prstGeom>
          <a:solidFill>
            <a:srgbClr val="0F1B3D"/>
          </a:solidFill>
          <a:ln w="12700">
            <a:solidFill>
              <a:srgbClr val="5A6378"/>
            </a:solidFill>
            <a:prstDash val="solid"/>
          </a:ln>
        </p:spPr>
      </p:sp>
      <p:sp>
        <p:nvSpPr>
          <p:cNvPr id="10" name="Shape 8"/>
          <p:cNvSpPr/>
          <p:nvPr/>
        </p:nvSpPr>
        <p:spPr>
          <a:xfrm>
            <a:off x="457200" y="3383280"/>
            <a:ext cx="73152" cy="914400"/>
          </a:xfrm>
          <a:prstGeom prst="rect">
            <a:avLst/>
          </a:prstGeom>
          <a:solidFill>
            <a:srgbClr val="D4AF37"/>
          </a:solidFill>
          <a:ln w="12700">
            <a:solidFill>
              <a:srgbClr val="D4AF37"/>
            </a:solidFill>
            <a:prstDash val="solid"/>
          </a:ln>
        </p:spPr>
      </p:sp>
      <p:sp>
        <p:nvSpPr>
          <p:cNvPr id="11" name="Text 9"/>
          <p:cNvSpPr/>
          <p:nvPr/>
        </p:nvSpPr>
        <p:spPr>
          <a:xfrm>
            <a:off x="777240" y="347472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REGULATORY EDGE</a:t>
            </a:r>
            <a:endParaRPr lang="en-US" sz="900" dirty="0"/>
          </a:p>
        </p:txBody>
      </p:sp>
      <p:sp>
        <p:nvSpPr>
          <p:cNvPr id="12" name="Text 10"/>
          <p:cNvSpPr/>
          <p:nvPr/>
        </p:nvSpPr>
        <p:spPr>
          <a:xfrm>
            <a:off x="777240" y="3749040"/>
            <a:ext cx="3200400" cy="45720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Private contracts only</a:t>
            </a:r>
            <a:endParaRPr lang="en-US" sz="1600" dirty="0"/>
          </a:p>
        </p:txBody>
      </p:sp>
      <p:sp>
        <p:nvSpPr>
          <p:cNvPr id="13" name="Text 11"/>
          <p:cNvSpPr/>
          <p:nvPr/>
        </p:nvSpPr>
        <p:spPr>
          <a:xfrm>
            <a:off x="4297680" y="3547872"/>
            <a:ext cx="7132320" cy="68580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Operating under contractual law, not securities law. Validated by specialized legal counsel. Most RWA platforms cannot make this claim.</a:t>
            </a:r>
            <a:endParaRPr lang="en-US" sz="1200" dirty="0"/>
          </a:p>
        </p:txBody>
      </p:sp>
      <p:sp>
        <p:nvSpPr>
          <p:cNvPr id="14" name="Shape 12"/>
          <p:cNvSpPr/>
          <p:nvPr/>
        </p:nvSpPr>
        <p:spPr>
          <a:xfrm>
            <a:off x="457200" y="4389120"/>
            <a:ext cx="11247120" cy="914400"/>
          </a:xfrm>
          <a:prstGeom prst="rect">
            <a:avLst/>
          </a:prstGeom>
          <a:solidFill>
            <a:srgbClr val="0F1B3D"/>
          </a:solidFill>
          <a:ln w="12700">
            <a:solidFill>
              <a:srgbClr val="5A6378"/>
            </a:solidFill>
            <a:prstDash val="solid"/>
          </a:ln>
        </p:spPr>
      </p:sp>
      <p:sp>
        <p:nvSpPr>
          <p:cNvPr id="15" name="Shape 13"/>
          <p:cNvSpPr/>
          <p:nvPr/>
        </p:nvSpPr>
        <p:spPr>
          <a:xfrm>
            <a:off x="457200" y="4389120"/>
            <a:ext cx="73152" cy="914400"/>
          </a:xfrm>
          <a:prstGeom prst="rect">
            <a:avLst/>
          </a:prstGeom>
          <a:solidFill>
            <a:srgbClr val="D4AF37"/>
          </a:solidFill>
          <a:ln w="12700">
            <a:solidFill>
              <a:srgbClr val="D4AF37"/>
            </a:solidFill>
            <a:prstDash val="solid"/>
          </a:ln>
        </p:spPr>
      </p:sp>
      <p:sp>
        <p:nvSpPr>
          <p:cNvPr id="16" name="Text 14"/>
          <p:cNvSpPr/>
          <p:nvPr/>
        </p:nvSpPr>
        <p:spPr>
          <a:xfrm>
            <a:off x="777240" y="448056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INFRASTRUCTURE</a:t>
            </a:r>
            <a:endParaRPr lang="en-US" sz="900" dirty="0"/>
          </a:p>
        </p:txBody>
      </p:sp>
      <p:sp>
        <p:nvSpPr>
          <p:cNvPr id="17" name="Text 15"/>
          <p:cNvSpPr/>
          <p:nvPr/>
        </p:nvSpPr>
        <p:spPr>
          <a:xfrm>
            <a:off x="777240" y="4754880"/>
            <a:ext cx="3200400" cy="45720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Bank-anchor model</a:t>
            </a:r>
            <a:endParaRPr lang="en-US" sz="1600" dirty="0"/>
          </a:p>
        </p:txBody>
      </p:sp>
      <p:sp>
        <p:nvSpPr>
          <p:cNvPr id="18" name="Text 16"/>
          <p:cNvSpPr/>
          <p:nvPr/>
        </p:nvSpPr>
        <p:spPr>
          <a:xfrm>
            <a:off x="4297680" y="4553712"/>
            <a:ext cx="7132320" cy="68580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Glemo operates the market and brand. The bank partner provides technology, security, and blockchain infrastructure. Capex risk drastically reduced.</a:t>
            </a:r>
            <a:endParaRPr lang="en-US" sz="1200" dirty="0"/>
          </a:p>
        </p:txBody>
      </p:sp>
      <p:sp>
        <p:nvSpPr>
          <p:cNvPr id="19" name="Shape 17"/>
          <p:cNvSpPr/>
          <p:nvPr/>
        </p:nvSpPr>
        <p:spPr>
          <a:xfrm>
            <a:off x="457200" y="5394960"/>
            <a:ext cx="11247120" cy="914400"/>
          </a:xfrm>
          <a:prstGeom prst="rect">
            <a:avLst/>
          </a:prstGeom>
          <a:solidFill>
            <a:srgbClr val="0F1B3D"/>
          </a:solidFill>
          <a:ln w="12700">
            <a:solidFill>
              <a:srgbClr val="5A6378"/>
            </a:solidFill>
            <a:prstDash val="solid"/>
          </a:ln>
        </p:spPr>
      </p:sp>
      <p:sp>
        <p:nvSpPr>
          <p:cNvPr id="20" name="Shape 18"/>
          <p:cNvSpPr/>
          <p:nvPr/>
        </p:nvSpPr>
        <p:spPr>
          <a:xfrm>
            <a:off x="457200" y="5394960"/>
            <a:ext cx="73152" cy="914400"/>
          </a:xfrm>
          <a:prstGeom prst="rect">
            <a:avLst/>
          </a:prstGeom>
          <a:solidFill>
            <a:srgbClr val="D4AF37"/>
          </a:solidFill>
          <a:ln w="12700">
            <a:solidFill>
              <a:srgbClr val="D4AF37"/>
            </a:solidFill>
            <a:prstDash val="solid"/>
          </a:ln>
        </p:spPr>
      </p:sp>
      <p:sp>
        <p:nvSpPr>
          <p:cNvPr id="21" name="Text 19"/>
          <p:cNvSpPr/>
          <p:nvPr/>
        </p:nvSpPr>
        <p:spPr>
          <a:xfrm>
            <a:off x="777240" y="548640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GO-TO-MARKET</a:t>
            </a:r>
            <a:endParaRPr lang="en-US" sz="900" dirty="0"/>
          </a:p>
        </p:txBody>
      </p:sp>
      <p:sp>
        <p:nvSpPr>
          <p:cNvPr id="22" name="Text 20"/>
          <p:cNvSpPr/>
          <p:nvPr/>
        </p:nvSpPr>
        <p:spPr>
          <a:xfrm>
            <a:off x="777240" y="5760720"/>
            <a:ext cx="3200400" cy="45720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Multi-bank platform</a:t>
            </a:r>
            <a:endParaRPr lang="en-US" sz="1600" dirty="0"/>
          </a:p>
        </p:txBody>
      </p:sp>
      <p:sp>
        <p:nvSpPr>
          <p:cNvPr id="23" name="Text 21"/>
          <p:cNvSpPr/>
          <p:nvPr/>
        </p:nvSpPr>
        <p:spPr>
          <a:xfrm>
            <a:off x="4297680" y="5559552"/>
            <a:ext cx="7132320" cy="68580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Onboarding additional banks (Brazil, Dubai, US) with per-transaction fee model. Revenue scales multiplicatively as new banks plug in.</a:t>
            </a:r>
            <a:endParaRPr lang="en-US" sz="1200" dirty="0"/>
          </a:p>
        </p:txBody>
      </p:sp>
      <p:sp>
        <p:nvSpPr>
          <p:cNvPr id="24" name="Text 22"/>
          <p:cNvSpPr/>
          <p:nvPr/>
        </p:nvSpPr>
        <p:spPr>
          <a:xfrm>
            <a:off x="457200" y="6263640"/>
            <a:ext cx="11247120" cy="201168"/>
          </a:xfrm>
          <a:prstGeom prst="rect">
            <a:avLst/>
          </a:prstGeom>
          <a:noFill/>
          <a:ln/>
        </p:spPr>
        <p:txBody>
          <a:bodyPr wrap="square" lIns="0" tIns="0" rIns="0" bIns="0" rtlCol="0" anchor="ctr"/>
          <a:lstStyle/>
          <a:p>
            <a:pPr marL="0" indent="0" algn="ctr">
              <a:buNone/>
            </a:pPr>
            <a:r>
              <a:rPr lang="en-US" sz="900" b="1" i="1" dirty="0">
                <a:solidFill>
                  <a:srgbClr val="D4AF37"/>
                </a:solidFill>
                <a:latin typeface="Calibri" pitchFamily="34" charset="0"/>
                <a:ea typeface="Calibri" pitchFamily="34" charset="-122"/>
                <a:cs typeface="Calibri" pitchFamily="34" charset="-120"/>
              </a:rPr>
              <a:t>Pilot launch estimated Q1 2027  ·  Revenue model: per-transaction fee on tokenized contracts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10</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07  ·  PARTNERSHIPS</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Anchor partners in place</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across every vertical.</a:t>
            </a:r>
            <a:endParaRPr lang="en-US" sz="3200" dirty="0"/>
          </a:p>
        </p:txBody>
      </p:sp>
      <p:sp>
        <p:nvSpPr>
          <p:cNvPr id="8" name="Shape 6"/>
          <p:cNvSpPr/>
          <p:nvPr/>
        </p:nvSpPr>
        <p:spPr>
          <a:xfrm>
            <a:off x="640080" y="2286000"/>
            <a:ext cx="10972800" cy="1188720"/>
          </a:xfrm>
          <a:prstGeom prst="rect">
            <a:avLst/>
          </a:prstGeom>
          <a:solidFill>
            <a:srgbClr val="FFFFFF"/>
          </a:solidFill>
          <a:ln w="12700">
            <a:solidFill>
              <a:srgbClr val="CADCFC"/>
            </a:solidFill>
            <a:prstDash val="solid"/>
          </a:ln>
        </p:spPr>
      </p:sp>
      <p:sp>
        <p:nvSpPr>
          <p:cNvPr id="9" name="Shape 7"/>
          <p:cNvSpPr/>
          <p:nvPr/>
        </p:nvSpPr>
        <p:spPr>
          <a:xfrm>
            <a:off x="640080" y="2286000"/>
            <a:ext cx="2103120" cy="1188720"/>
          </a:xfrm>
          <a:prstGeom prst="rect">
            <a:avLst/>
          </a:prstGeom>
          <a:solidFill>
            <a:srgbClr val="0F1B3D"/>
          </a:solidFill>
          <a:ln w="12700">
            <a:solidFill>
              <a:srgbClr val="0F1B3D"/>
            </a:solidFill>
            <a:prstDash val="solid"/>
          </a:ln>
        </p:spPr>
      </p:sp>
      <p:sp>
        <p:nvSpPr>
          <p:cNvPr id="10" name="Text 8"/>
          <p:cNvSpPr/>
          <p:nvPr/>
        </p:nvSpPr>
        <p:spPr>
          <a:xfrm>
            <a:off x="777240" y="2423160"/>
            <a:ext cx="19202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BUILDER</a:t>
            </a:r>
            <a:endParaRPr lang="en-US" sz="900" dirty="0"/>
          </a:p>
        </p:txBody>
      </p:sp>
      <p:sp>
        <p:nvSpPr>
          <p:cNvPr id="11" name="Text 9"/>
          <p:cNvSpPr/>
          <p:nvPr/>
        </p:nvSpPr>
        <p:spPr>
          <a:xfrm>
            <a:off x="777240" y="2743200"/>
            <a:ext cx="1920240" cy="64008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Brazil's largest</a:t>
            </a:r>
            <a:endParaRPr lang="en-US" sz="1300" dirty="0"/>
          </a:p>
          <a:p>
            <a:pPr marL="0" indent="0">
              <a:buNone/>
            </a:pPr>
            <a:r>
              <a:rPr lang="en-US" sz="1300" b="1" dirty="0">
                <a:solidFill>
                  <a:srgbClr val="FFFFFF"/>
                </a:solidFill>
                <a:latin typeface="Calibri" pitchFamily="34" charset="0"/>
                <a:ea typeface="Calibri" pitchFamily="34" charset="-122"/>
                <a:cs typeface="Calibri" pitchFamily="34" charset="-120"/>
              </a:rPr>
              <a:t>homebuilder</a:t>
            </a:r>
            <a:endParaRPr lang="en-US" sz="1300" dirty="0"/>
          </a:p>
        </p:txBody>
      </p:sp>
      <p:sp>
        <p:nvSpPr>
          <p:cNvPr id="12" name="Text 10"/>
          <p:cNvSpPr/>
          <p:nvPr/>
        </p:nvSpPr>
        <p:spPr>
          <a:xfrm>
            <a:off x="2926080" y="2423160"/>
            <a:ext cx="8503920" cy="9144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AI Sales Agent deployed in production (30K interactions/day). Anchor brokerage partnership: ~8,000 unit/year inventory accessible. Identity disclosed in advanced diligence under NDA.</a:t>
            </a:r>
            <a:endParaRPr lang="en-US" sz="1100" dirty="0"/>
          </a:p>
        </p:txBody>
      </p:sp>
      <p:sp>
        <p:nvSpPr>
          <p:cNvPr id="13" name="Shape 11"/>
          <p:cNvSpPr/>
          <p:nvPr/>
        </p:nvSpPr>
        <p:spPr>
          <a:xfrm>
            <a:off x="640080" y="3657600"/>
            <a:ext cx="10972800" cy="1188720"/>
          </a:xfrm>
          <a:prstGeom prst="rect">
            <a:avLst/>
          </a:prstGeom>
          <a:solidFill>
            <a:srgbClr val="FFFFFF"/>
          </a:solidFill>
          <a:ln w="12700">
            <a:solidFill>
              <a:srgbClr val="CADCFC"/>
            </a:solidFill>
            <a:prstDash val="solid"/>
          </a:ln>
        </p:spPr>
      </p:sp>
      <p:sp>
        <p:nvSpPr>
          <p:cNvPr id="14" name="Shape 12"/>
          <p:cNvSpPr/>
          <p:nvPr/>
        </p:nvSpPr>
        <p:spPr>
          <a:xfrm>
            <a:off x="640080" y="3657600"/>
            <a:ext cx="2103120" cy="1188720"/>
          </a:xfrm>
          <a:prstGeom prst="rect">
            <a:avLst/>
          </a:prstGeom>
          <a:solidFill>
            <a:srgbClr val="0F1B3D"/>
          </a:solidFill>
          <a:ln w="12700">
            <a:solidFill>
              <a:srgbClr val="0F1B3D"/>
            </a:solidFill>
            <a:prstDash val="solid"/>
          </a:ln>
        </p:spPr>
      </p:sp>
      <p:sp>
        <p:nvSpPr>
          <p:cNvPr id="15" name="Text 13"/>
          <p:cNvSpPr/>
          <p:nvPr/>
        </p:nvSpPr>
        <p:spPr>
          <a:xfrm>
            <a:off x="777240" y="3794760"/>
            <a:ext cx="19202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BANKING</a:t>
            </a:r>
            <a:endParaRPr lang="en-US" sz="900" dirty="0"/>
          </a:p>
        </p:txBody>
      </p:sp>
      <p:sp>
        <p:nvSpPr>
          <p:cNvPr id="16" name="Text 14"/>
          <p:cNvSpPr/>
          <p:nvPr/>
        </p:nvSpPr>
        <p:spPr>
          <a:xfrm>
            <a:off x="777240" y="4114800"/>
            <a:ext cx="1920240" cy="64008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Leading Brazilian</a:t>
            </a:r>
            <a:endParaRPr lang="en-US" sz="1300" dirty="0"/>
          </a:p>
          <a:p>
            <a:pPr marL="0" indent="0">
              <a:buNone/>
            </a:pPr>
            <a:r>
              <a:rPr lang="en-US" sz="1300" b="1" dirty="0">
                <a:solidFill>
                  <a:srgbClr val="FFFFFF"/>
                </a:solidFill>
                <a:latin typeface="Calibri" pitchFamily="34" charset="0"/>
                <a:ea typeface="Calibri" pitchFamily="34" charset="-122"/>
                <a:cs typeface="Calibri" pitchFamily="34" charset="-120"/>
              </a:rPr>
              <a:t>digital bank</a:t>
            </a:r>
            <a:endParaRPr lang="en-US" sz="1300" dirty="0"/>
          </a:p>
        </p:txBody>
      </p:sp>
      <p:sp>
        <p:nvSpPr>
          <p:cNvPr id="17" name="Text 15"/>
          <p:cNvSpPr/>
          <p:nvPr/>
        </p:nvSpPr>
        <p:spPr>
          <a:xfrm>
            <a:off x="2926080" y="3794760"/>
            <a:ext cx="8503920" cy="9144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50M+ clients in Brazil, 2M+ in the U.S. RWA platform technology and infrastructure partner. Glemo operates the market; the bank operates the technology stack. Identity disclosed in advanced diligence.</a:t>
            </a:r>
            <a:endParaRPr lang="en-US" sz="1100" dirty="0"/>
          </a:p>
        </p:txBody>
      </p:sp>
      <p:sp>
        <p:nvSpPr>
          <p:cNvPr id="18" name="Shape 16"/>
          <p:cNvSpPr/>
          <p:nvPr/>
        </p:nvSpPr>
        <p:spPr>
          <a:xfrm>
            <a:off x="640080" y="5029200"/>
            <a:ext cx="10972800" cy="1188720"/>
          </a:xfrm>
          <a:prstGeom prst="rect">
            <a:avLst/>
          </a:prstGeom>
          <a:solidFill>
            <a:srgbClr val="FFFFFF"/>
          </a:solidFill>
          <a:ln w="12700">
            <a:solidFill>
              <a:srgbClr val="CADCFC"/>
            </a:solidFill>
            <a:prstDash val="solid"/>
          </a:ln>
        </p:spPr>
      </p:sp>
      <p:sp>
        <p:nvSpPr>
          <p:cNvPr id="19" name="Shape 17"/>
          <p:cNvSpPr/>
          <p:nvPr/>
        </p:nvSpPr>
        <p:spPr>
          <a:xfrm>
            <a:off x="640080" y="5029200"/>
            <a:ext cx="2103120" cy="1188720"/>
          </a:xfrm>
          <a:prstGeom prst="rect">
            <a:avLst/>
          </a:prstGeom>
          <a:solidFill>
            <a:srgbClr val="0F1B3D"/>
          </a:solidFill>
          <a:ln w="12700">
            <a:solidFill>
              <a:srgbClr val="0F1B3D"/>
            </a:solidFill>
            <a:prstDash val="solid"/>
          </a:ln>
        </p:spPr>
      </p:sp>
      <p:sp>
        <p:nvSpPr>
          <p:cNvPr id="20" name="Text 18"/>
          <p:cNvSpPr/>
          <p:nvPr/>
        </p:nvSpPr>
        <p:spPr>
          <a:xfrm>
            <a:off x="777240" y="5166360"/>
            <a:ext cx="19202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NETWORK</a:t>
            </a:r>
            <a:endParaRPr lang="en-US" sz="900" dirty="0"/>
          </a:p>
        </p:txBody>
      </p:sp>
      <p:sp>
        <p:nvSpPr>
          <p:cNvPr id="21" name="Text 19"/>
          <p:cNvSpPr/>
          <p:nvPr/>
        </p:nvSpPr>
        <p:spPr>
          <a:xfrm>
            <a:off x="777240" y="5486400"/>
            <a:ext cx="1920240" cy="64008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100+ Partners</a:t>
            </a:r>
            <a:endParaRPr lang="en-US" sz="1300" dirty="0"/>
          </a:p>
          <a:p>
            <a:pPr marL="0" indent="0">
              <a:buNone/>
            </a:pPr>
            <a:r>
              <a:rPr lang="en-US" sz="1300" b="1" dirty="0">
                <a:solidFill>
                  <a:srgbClr val="FFFFFF"/>
                </a:solidFill>
                <a:latin typeface="Calibri" pitchFamily="34" charset="0"/>
                <a:ea typeface="Calibri" pitchFamily="34" charset="-122"/>
                <a:cs typeface="Calibri" pitchFamily="34" charset="-120"/>
              </a:rPr>
              <a:t>worldwide</a:t>
            </a:r>
            <a:endParaRPr lang="en-US" sz="1300" dirty="0"/>
          </a:p>
        </p:txBody>
      </p:sp>
      <p:sp>
        <p:nvSpPr>
          <p:cNvPr id="22" name="Text 20"/>
          <p:cNvSpPr/>
          <p:nvPr/>
        </p:nvSpPr>
        <p:spPr>
          <a:xfrm>
            <a:off x="2926080" y="5166360"/>
            <a:ext cx="8503920" cy="9144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80+ developer and brokerage partners in Brazil, 20+ active partners across key U.S. destinations, 2 strategic partners in the UAE — with expansion to Canada, Australia, and additional GCC markets underway.</a:t>
            </a:r>
            <a:endParaRPr lang="en-US" sz="1100" dirty="0"/>
          </a:p>
        </p:txBody>
      </p:sp>
      <p:sp>
        <p:nvSpPr>
          <p:cNvPr id="23" name="Text 21"/>
          <p:cNvSpPr/>
          <p:nvPr/>
        </p:nvSpPr>
        <p:spPr>
          <a:xfrm>
            <a:off x="457200" y="6263640"/>
            <a:ext cx="11247120" cy="201168"/>
          </a:xfrm>
          <a:prstGeom prst="rect">
            <a:avLst/>
          </a:prstGeom>
          <a:noFill/>
          <a:ln/>
        </p:spPr>
        <p:txBody>
          <a:bodyPr wrap="square" lIns="0" tIns="0" rIns="0" bIns="0" rtlCol="0" anchor="ctr"/>
          <a:lstStyle/>
          <a:p>
            <a:pPr marL="0" indent="0" algn="ctr">
              <a:buNone/>
            </a:pPr>
            <a:r>
              <a:rPr lang="en-US" sz="800" i="1" dirty="0">
                <a:solidFill>
                  <a:srgbClr val="5A6378"/>
                </a:solidFill>
                <a:latin typeface="Calibri" pitchFamily="34" charset="0"/>
                <a:ea typeface="Calibri" pitchFamily="34" charset="-122"/>
                <a:cs typeface="Calibri" pitchFamily="34" charset="-120"/>
              </a:rPr>
              <a:t>Partner identities are disclosed under NDA in advanced diligence — standard for institutional-grade partnerships.</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11</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08  ·  REVENUE MODEL</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Three revenue engines,</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one compounding platform.</a:t>
            </a:r>
            <a:endParaRPr lang="en-US" sz="3200" dirty="0"/>
          </a:p>
        </p:txBody>
      </p:sp>
      <p:sp>
        <p:nvSpPr>
          <p:cNvPr id="8" name="Text 6"/>
          <p:cNvSpPr/>
          <p:nvPr/>
        </p:nvSpPr>
        <p:spPr>
          <a:xfrm>
            <a:off x="457200" y="2286000"/>
            <a:ext cx="11247120" cy="640080"/>
          </a:xfrm>
          <a:prstGeom prst="rect">
            <a:avLst/>
          </a:prstGeom>
          <a:noFill/>
          <a:ln/>
        </p:spPr>
        <p:txBody>
          <a:bodyPr wrap="square" lIns="0" tIns="0" rIns="0" bIns="0" rtlCol="0" anchor="ctr"/>
          <a:lstStyle/>
          <a:p>
            <a:pPr marL="0" indent="0">
              <a:buNone/>
            </a:pPr>
            <a:r>
              <a:rPr lang="en-US" sz="1400" i="1" dirty="0">
                <a:solidFill>
                  <a:srgbClr val="5A6378"/>
                </a:solidFill>
                <a:latin typeface="Calibri" pitchFamily="34" charset="0"/>
                <a:ea typeface="Calibri" pitchFamily="34" charset="-122"/>
                <a:cs typeface="Calibri" pitchFamily="34" charset="-120"/>
              </a:rPr>
              <a:t>Each product monetizes independently. Together, they share lead flow, partner network, and data — increasing ARR per partner over time.</a:t>
            </a:r>
            <a:endParaRPr lang="en-US" sz="1400" dirty="0"/>
          </a:p>
        </p:txBody>
      </p:sp>
      <p:sp>
        <p:nvSpPr>
          <p:cNvPr id="9" name="Shape 7"/>
          <p:cNvSpPr/>
          <p:nvPr/>
        </p:nvSpPr>
        <p:spPr>
          <a:xfrm>
            <a:off x="457200" y="3108960"/>
            <a:ext cx="2697480" cy="3200400"/>
          </a:xfrm>
          <a:prstGeom prst="rect">
            <a:avLst/>
          </a:prstGeom>
          <a:solidFill>
            <a:srgbClr val="FFFFFF"/>
          </a:solidFill>
          <a:ln w="12700">
            <a:solidFill>
              <a:srgbClr val="CADCFC"/>
            </a:solidFill>
            <a:prstDash val="solid"/>
          </a:ln>
        </p:spPr>
      </p:sp>
      <p:sp>
        <p:nvSpPr>
          <p:cNvPr id="10" name="Text 8"/>
          <p:cNvSpPr/>
          <p:nvPr/>
        </p:nvSpPr>
        <p:spPr>
          <a:xfrm>
            <a:off x="640080"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AI AGENT</a:t>
            </a:r>
            <a:endParaRPr lang="en-US" sz="900" dirty="0"/>
          </a:p>
        </p:txBody>
      </p:sp>
      <p:sp>
        <p:nvSpPr>
          <p:cNvPr id="11" name="Text 9"/>
          <p:cNvSpPr/>
          <p:nvPr/>
        </p:nvSpPr>
        <p:spPr>
          <a:xfrm>
            <a:off x="640080"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SaaS subscription</a:t>
            </a:r>
            <a:endParaRPr lang="en-US" sz="1600" dirty="0"/>
          </a:p>
        </p:txBody>
      </p:sp>
      <p:sp>
        <p:nvSpPr>
          <p:cNvPr id="12" name="Shape 10"/>
          <p:cNvSpPr/>
          <p:nvPr/>
        </p:nvSpPr>
        <p:spPr>
          <a:xfrm>
            <a:off x="640080" y="4160520"/>
            <a:ext cx="1097280" cy="0"/>
          </a:xfrm>
          <a:prstGeom prst="line">
            <a:avLst/>
          </a:prstGeom>
          <a:noFill/>
          <a:ln w="12700">
            <a:solidFill>
              <a:srgbClr val="D4AF37"/>
            </a:solidFill>
            <a:prstDash val="solid"/>
          </a:ln>
        </p:spPr>
      </p:sp>
      <p:sp>
        <p:nvSpPr>
          <p:cNvPr id="13" name="Text 11"/>
          <p:cNvSpPr/>
          <p:nvPr/>
        </p:nvSpPr>
        <p:spPr>
          <a:xfrm>
            <a:off x="640080"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14" name="Text 12"/>
          <p:cNvSpPr/>
          <p:nvPr/>
        </p:nvSpPr>
        <p:spPr>
          <a:xfrm>
            <a:off x="640080"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USD 10–30K / client / yr</a:t>
            </a:r>
            <a:endParaRPr lang="en-US" sz="1300" dirty="0"/>
          </a:p>
        </p:txBody>
      </p:sp>
      <p:sp>
        <p:nvSpPr>
          <p:cNvPr id="15" name="Text 13"/>
          <p:cNvSpPr/>
          <p:nvPr/>
        </p:nvSpPr>
        <p:spPr>
          <a:xfrm>
            <a:off x="640080"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AI Sales Agent recurring license. Validated unit economics (1–3 month payback).</a:t>
            </a:r>
            <a:endParaRPr lang="en-US" sz="1000" dirty="0"/>
          </a:p>
        </p:txBody>
      </p:sp>
      <p:sp>
        <p:nvSpPr>
          <p:cNvPr id="16" name="Shape 14"/>
          <p:cNvSpPr/>
          <p:nvPr/>
        </p:nvSpPr>
        <p:spPr>
          <a:xfrm>
            <a:off x="3319272" y="3108960"/>
            <a:ext cx="2697480" cy="3200400"/>
          </a:xfrm>
          <a:prstGeom prst="rect">
            <a:avLst/>
          </a:prstGeom>
          <a:solidFill>
            <a:srgbClr val="FFFFFF"/>
          </a:solidFill>
          <a:ln w="12700">
            <a:solidFill>
              <a:srgbClr val="CADCFC"/>
            </a:solidFill>
            <a:prstDash val="solid"/>
          </a:ln>
        </p:spPr>
      </p:sp>
      <p:sp>
        <p:nvSpPr>
          <p:cNvPr id="17" name="Text 15"/>
          <p:cNvSpPr/>
          <p:nvPr/>
        </p:nvSpPr>
        <p:spPr>
          <a:xfrm>
            <a:off x="3502152"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BROKERAGE</a:t>
            </a:r>
            <a:endParaRPr lang="en-US" sz="900" dirty="0"/>
          </a:p>
        </p:txBody>
      </p:sp>
      <p:sp>
        <p:nvSpPr>
          <p:cNvPr id="18" name="Text 16"/>
          <p:cNvSpPr/>
          <p:nvPr/>
        </p:nvSpPr>
        <p:spPr>
          <a:xfrm>
            <a:off x="3502152"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Transaction commissions</a:t>
            </a:r>
            <a:endParaRPr lang="en-US" sz="1600" dirty="0"/>
          </a:p>
        </p:txBody>
      </p:sp>
      <p:sp>
        <p:nvSpPr>
          <p:cNvPr id="19" name="Shape 17"/>
          <p:cNvSpPr/>
          <p:nvPr/>
        </p:nvSpPr>
        <p:spPr>
          <a:xfrm>
            <a:off x="3502152" y="4160520"/>
            <a:ext cx="1097280" cy="0"/>
          </a:xfrm>
          <a:prstGeom prst="line">
            <a:avLst/>
          </a:prstGeom>
          <a:noFill/>
          <a:ln w="12700">
            <a:solidFill>
              <a:srgbClr val="D4AF37"/>
            </a:solidFill>
            <a:prstDash val="solid"/>
          </a:ln>
        </p:spPr>
      </p:sp>
      <p:sp>
        <p:nvSpPr>
          <p:cNvPr id="20" name="Text 18"/>
          <p:cNvSpPr/>
          <p:nvPr/>
        </p:nvSpPr>
        <p:spPr>
          <a:xfrm>
            <a:off x="3502152"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21" name="Text 19"/>
          <p:cNvSpPr/>
          <p:nvPr/>
        </p:nvSpPr>
        <p:spPr>
          <a:xfrm>
            <a:off x="3502152"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2–3% / closed deal</a:t>
            </a:r>
            <a:endParaRPr lang="en-US" sz="1300" dirty="0"/>
          </a:p>
        </p:txBody>
      </p:sp>
      <p:sp>
        <p:nvSpPr>
          <p:cNvPr id="22" name="Text 20"/>
          <p:cNvSpPr/>
          <p:nvPr/>
        </p:nvSpPr>
        <p:spPr>
          <a:xfrm>
            <a:off x="3502152"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Cross-border brokerage on qualified buyer transactions. MRV anchor + corridor expansion.</a:t>
            </a:r>
            <a:endParaRPr lang="en-US" sz="1000" dirty="0"/>
          </a:p>
        </p:txBody>
      </p:sp>
      <p:sp>
        <p:nvSpPr>
          <p:cNvPr id="23" name="Shape 21"/>
          <p:cNvSpPr/>
          <p:nvPr/>
        </p:nvSpPr>
        <p:spPr>
          <a:xfrm>
            <a:off x="6181344" y="3108960"/>
            <a:ext cx="2697480" cy="3200400"/>
          </a:xfrm>
          <a:prstGeom prst="rect">
            <a:avLst/>
          </a:prstGeom>
          <a:solidFill>
            <a:srgbClr val="FFFFFF"/>
          </a:solidFill>
          <a:ln w="12700">
            <a:solidFill>
              <a:srgbClr val="CADCFC"/>
            </a:solidFill>
            <a:prstDash val="solid"/>
          </a:ln>
        </p:spPr>
      </p:sp>
      <p:sp>
        <p:nvSpPr>
          <p:cNvPr id="24" name="Text 22"/>
          <p:cNvSpPr/>
          <p:nvPr/>
        </p:nvSpPr>
        <p:spPr>
          <a:xfrm>
            <a:off x="6364224"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MARKETPLACE</a:t>
            </a:r>
            <a:endParaRPr lang="en-US" sz="900" dirty="0"/>
          </a:p>
        </p:txBody>
      </p:sp>
      <p:sp>
        <p:nvSpPr>
          <p:cNvPr id="25" name="Text 23"/>
          <p:cNvSpPr/>
          <p:nvPr/>
        </p:nvSpPr>
        <p:spPr>
          <a:xfrm>
            <a:off x="6364224"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Recurring SaaS + share</a:t>
            </a:r>
            <a:endParaRPr lang="en-US" sz="1600" dirty="0"/>
          </a:p>
        </p:txBody>
      </p:sp>
      <p:sp>
        <p:nvSpPr>
          <p:cNvPr id="26" name="Shape 24"/>
          <p:cNvSpPr/>
          <p:nvPr/>
        </p:nvSpPr>
        <p:spPr>
          <a:xfrm>
            <a:off x="6364224" y="4160520"/>
            <a:ext cx="1097280" cy="0"/>
          </a:xfrm>
          <a:prstGeom prst="line">
            <a:avLst/>
          </a:prstGeom>
          <a:noFill/>
          <a:ln w="12700">
            <a:solidFill>
              <a:srgbClr val="D4AF37"/>
            </a:solidFill>
            <a:prstDash val="solid"/>
          </a:ln>
        </p:spPr>
      </p:sp>
      <p:sp>
        <p:nvSpPr>
          <p:cNvPr id="27" name="Text 25"/>
          <p:cNvSpPr/>
          <p:nvPr/>
        </p:nvSpPr>
        <p:spPr>
          <a:xfrm>
            <a:off x="6364224"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28" name="Text 26"/>
          <p:cNvSpPr/>
          <p:nvPr/>
        </p:nvSpPr>
        <p:spPr>
          <a:xfrm>
            <a:off x="6364224"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Per-app fee + dev split</a:t>
            </a:r>
            <a:endParaRPr lang="en-US" sz="1300" dirty="0"/>
          </a:p>
        </p:txBody>
      </p:sp>
      <p:sp>
        <p:nvSpPr>
          <p:cNvPr id="29" name="Text 27"/>
          <p:cNvSpPr/>
          <p:nvPr/>
        </p:nvSpPr>
        <p:spPr>
          <a:xfrm>
            <a:off x="6364224"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Companion apps in the marketplace — built around the AI Agent flagship.</a:t>
            </a:r>
            <a:endParaRPr lang="en-US" sz="1000" dirty="0"/>
          </a:p>
        </p:txBody>
      </p:sp>
      <p:sp>
        <p:nvSpPr>
          <p:cNvPr id="30" name="Shape 28"/>
          <p:cNvSpPr/>
          <p:nvPr/>
        </p:nvSpPr>
        <p:spPr>
          <a:xfrm>
            <a:off x="9043416" y="3108960"/>
            <a:ext cx="2697480" cy="3200400"/>
          </a:xfrm>
          <a:prstGeom prst="rect">
            <a:avLst/>
          </a:prstGeom>
          <a:solidFill>
            <a:srgbClr val="FFFFFF"/>
          </a:solidFill>
          <a:ln w="12700">
            <a:solidFill>
              <a:srgbClr val="CADCFC"/>
            </a:solidFill>
            <a:prstDash val="solid"/>
          </a:ln>
        </p:spPr>
      </p:sp>
      <p:sp>
        <p:nvSpPr>
          <p:cNvPr id="31" name="Text 29"/>
          <p:cNvSpPr/>
          <p:nvPr/>
        </p:nvSpPr>
        <p:spPr>
          <a:xfrm>
            <a:off x="9226296"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RWA (Q1 2027)</a:t>
            </a:r>
            <a:endParaRPr lang="en-US" sz="900" dirty="0"/>
          </a:p>
        </p:txBody>
      </p:sp>
      <p:sp>
        <p:nvSpPr>
          <p:cNvPr id="32" name="Text 30"/>
          <p:cNvSpPr/>
          <p:nvPr/>
        </p:nvSpPr>
        <p:spPr>
          <a:xfrm>
            <a:off x="9226296"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Per-transaction fee</a:t>
            </a:r>
            <a:endParaRPr lang="en-US" sz="1600" dirty="0"/>
          </a:p>
        </p:txBody>
      </p:sp>
      <p:sp>
        <p:nvSpPr>
          <p:cNvPr id="33" name="Shape 31"/>
          <p:cNvSpPr/>
          <p:nvPr/>
        </p:nvSpPr>
        <p:spPr>
          <a:xfrm>
            <a:off x="9226296" y="4160520"/>
            <a:ext cx="1097280" cy="0"/>
          </a:xfrm>
          <a:prstGeom prst="line">
            <a:avLst/>
          </a:prstGeom>
          <a:noFill/>
          <a:ln w="12700">
            <a:solidFill>
              <a:srgbClr val="D4AF37"/>
            </a:solidFill>
            <a:prstDash val="solid"/>
          </a:ln>
        </p:spPr>
      </p:sp>
      <p:sp>
        <p:nvSpPr>
          <p:cNvPr id="34" name="Text 32"/>
          <p:cNvSpPr/>
          <p:nvPr/>
        </p:nvSpPr>
        <p:spPr>
          <a:xfrm>
            <a:off x="9226296"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35" name="Text 33"/>
          <p:cNvSpPr/>
          <p:nvPr/>
        </p:nvSpPr>
        <p:spPr>
          <a:xfrm>
            <a:off x="9226296"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Bps on tokenized volume</a:t>
            </a:r>
            <a:endParaRPr lang="en-US" sz="1300" dirty="0"/>
          </a:p>
        </p:txBody>
      </p:sp>
      <p:sp>
        <p:nvSpPr>
          <p:cNvPr id="36" name="Text 34"/>
          <p:cNvSpPr/>
          <p:nvPr/>
        </p:nvSpPr>
        <p:spPr>
          <a:xfrm>
            <a:off x="9226296"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Fee on each tokenized contract operation. Multi-bank fan-out structure.</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12</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274320"/>
            <a:ext cx="109728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09  ·  UNIT ECONOMICS</a:t>
            </a:r>
            <a:endParaRPr lang="en-US" sz="1000" dirty="0"/>
          </a:p>
        </p:txBody>
      </p:sp>
      <p:sp>
        <p:nvSpPr>
          <p:cNvPr id="7" name="Text 5"/>
          <p:cNvSpPr/>
          <p:nvPr/>
        </p:nvSpPr>
        <p:spPr>
          <a:xfrm>
            <a:off x="457200" y="548640"/>
            <a:ext cx="10972800" cy="365760"/>
          </a:xfrm>
          <a:prstGeom prst="rect">
            <a:avLst/>
          </a:prstGeom>
          <a:noFill/>
          <a:ln/>
        </p:spPr>
        <p:txBody>
          <a:bodyPr wrap="square" lIns="0" tIns="0" rIns="0" bIns="0" rtlCol="0" anchor="ctr"/>
          <a:lstStyle/>
          <a:p>
            <a:pPr marL="0" indent="0">
              <a:buNone/>
            </a:pPr>
            <a:r>
              <a:rPr lang="en-US" sz="2200" b="1" dirty="0">
                <a:solidFill>
                  <a:srgbClr val="0F1B3D"/>
                </a:solidFill>
                <a:latin typeface="Calibri" pitchFamily="34" charset="0"/>
                <a:ea typeface="Calibri" pitchFamily="34" charset="-122"/>
                <a:cs typeface="Calibri" pitchFamily="34" charset="-120"/>
              </a:rPr>
              <a:t>How USD 700K in sales spend converts into revenue.</a:t>
            </a:r>
            <a:endParaRPr lang="en-US" sz="2200" dirty="0"/>
          </a:p>
        </p:txBody>
      </p:sp>
      <p:sp>
        <p:nvSpPr>
          <p:cNvPr id="8" name="Text 6"/>
          <p:cNvSpPr/>
          <p:nvPr/>
        </p:nvSpPr>
        <p:spPr>
          <a:xfrm>
            <a:off x="457200" y="960120"/>
            <a:ext cx="10972800" cy="228600"/>
          </a:xfrm>
          <a:prstGeom prst="rect">
            <a:avLst/>
          </a:prstGeom>
          <a:noFill/>
          <a:ln/>
        </p:spPr>
        <p:txBody>
          <a:bodyPr wrap="square" lIns="0" tIns="0" rIns="0" bIns="0" rtlCol="0" anchor="ctr"/>
          <a:lstStyle/>
          <a:p>
            <a:pPr marL="0" indent="0">
              <a:buNone/>
            </a:pPr>
            <a:r>
              <a:rPr lang="en-US" sz="1000" i="1" dirty="0">
                <a:solidFill>
                  <a:srgbClr val="5A6378"/>
                </a:solidFill>
                <a:latin typeface="Calibri" pitchFamily="34" charset="0"/>
                <a:ea typeface="Calibri" pitchFamily="34" charset="-122"/>
                <a:cs typeface="Calibri" pitchFamily="34" charset="-120"/>
              </a:rPr>
              <a:t>Volume-anchored model. RWA layer additive at year-1 post-launch (Q1 2027). Fourth column shows compounding effect of lead reactivation in Y2.</a:t>
            </a:r>
            <a:endParaRPr lang="en-US" sz="1000" dirty="0"/>
          </a:p>
        </p:txBody>
      </p:sp>
      <p:sp>
        <p:nvSpPr>
          <p:cNvPr id="9" name="Shape 7"/>
          <p:cNvSpPr/>
          <p:nvPr/>
        </p:nvSpPr>
        <p:spPr>
          <a:xfrm>
            <a:off x="365760" y="1298448"/>
            <a:ext cx="2807208" cy="384048"/>
          </a:xfrm>
          <a:prstGeom prst="rect">
            <a:avLst/>
          </a:prstGeom>
          <a:solidFill>
            <a:srgbClr val="08122A"/>
          </a:solidFill>
          <a:ln w="12700">
            <a:solidFill>
              <a:srgbClr val="08122A"/>
            </a:solidFill>
            <a:prstDash val="solid"/>
          </a:ln>
        </p:spPr>
      </p:sp>
      <p:sp>
        <p:nvSpPr>
          <p:cNvPr id="10" name="Text 8"/>
          <p:cNvSpPr/>
          <p:nvPr/>
        </p:nvSpPr>
        <p:spPr>
          <a:xfrm>
            <a:off x="457200" y="1344168"/>
            <a:ext cx="2624328" cy="292608"/>
          </a:xfrm>
          <a:prstGeom prst="rect">
            <a:avLst/>
          </a:prstGeom>
          <a:noFill/>
          <a:ln/>
        </p:spPr>
        <p:txBody>
          <a:bodyPr wrap="square" lIns="0" tIns="0" rIns="0" bIns="0" rtlCol="0" anchor="ctr"/>
          <a:lstStyle/>
          <a:p>
            <a:pPr marL="0" indent="0" algn="ctr">
              <a:buNone/>
            </a:pPr>
            <a:r>
              <a:rPr lang="en-US" sz="1100" b="1" kern="0" spc="400" dirty="0">
                <a:solidFill>
                  <a:srgbClr val="FFFFFF"/>
                </a:solidFill>
                <a:latin typeface="Calibri" pitchFamily="34" charset="0"/>
                <a:ea typeface="Calibri" pitchFamily="34" charset="-122"/>
                <a:cs typeface="Calibri" pitchFamily="34" charset="-120"/>
              </a:rPr>
              <a:t>CONSERVATIVE</a:t>
            </a:r>
            <a:endParaRPr lang="en-US" sz="1100" dirty="0"/>
          </a:p>
        </p:txBody>
      </p:sp>
      <p:sp>
        <p:nvSpPr>
          <p:cNvPr id="11" name="Shape 9"/>
          <p:cNvSpPr/>
          <p:nvPr/>
        </p:nvSpPr>
        <p:spPr>
          <a:xfrm>
            <a:off x="365760" y="1755648"/>
            <a:ext cx="2807208" cy="457200"/>
          </a:xfrm>
          <a:prstGeom prst="rect">
            <a:avLst/>
          </a:prstGeom>
          <a:solidFill>
            <a:srgbClr val="F7F9FC"/>
          </a:solidFill>
          <a:ln w="12700">
            <a:solidFill>
              <a:srgbClr val="CADCFC"/>
            </a:solidFill>
            <a:prstDash val="solid"/>
          </a:ln>
        </p:spPr>
      </p:sp>
      <p:sp>
        <p:nvSpPr>
          <p:cNvPr id="12" name="Text 10"/>
          <p:cNvSpPr/>
          <p:nvPr/>
        </p:nvSpPr>
        <p:spPr>
          <a:xfrm>
            <a:off x="457200" y="1783080"/>
            <a:ext cx="2624328" cy="164592"/>
          </a:xfrm>
          <a:prstGeom prst="rect">
            <a:avLst/>
          </a:prstGeom>
          <a:noFill/>
          <a:ln/>
        </p:spPr>
        <p:txBody>
          <a:bodyPr wrap="square" lIns="0" tIns="0" rIns="0" bIns="0" rtlCol="0" anchor="ctr"/>
          <a:lstStyle/>
          <a:p>
            <a:pPr marL="0" indent="0">
              <a:buNone/>
            </a:pPr>
            <a:r>
              <a:rPr lang="en-US" sz="750" b="1" kern="0" spc="200" dirty="0">
                <a:solidFill>
                  <a:srgbClr val="D4AF37"/>
                </a:solidFill>
                <a:latin typeface="Calibri" pitchFamily="34" charset="0"/>
                <a:ea typeface="Calibri" pitchFamily="34" charset="-122"/>
                <a:cs typeface="Calibri" pitchFamily="34" charset="-120"/>
              </a:rPr>
              <a:t>BUDGET ALLOCATION (24-MO)</a:t>
            </a:r>
            <a:endParaRPr lang="en-US" sz="750" dirty="0"/>
          </a:p>
        </p:txBody>
      </p:sp>
      <p:sp>
        <p:nvSpPr>
          <p:cNvPr id="13" name="Text 11"/>
          <p:cNvSpPr/>
          <p:nvPr/>
        </p:nvSpPr>
        <p:spPr>
          <a:xfrm>
            <a:off x="457200" y="1965960"/>
            <a:ext cx="2624328" cy="201168"/>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Media: </a:t>
            </a:r>
            <a:r>
              <a:rPr lang="en-US" sz="850" b="1" dirty="0">
                <a:solidFill>
                  <a:srgbClr val="0F1B3D"/>
                </a:solidFill>
                <a:latin typeface="Calibri" pitchFamily="34" charset="0"/>
                <a:ea typeface="Calibri" pitchFamily="34" charset="-122"/>
                <a:cs typeface="Calibri" pitchFamily="34" charset="-120"/>
              </a:rPr>
              <a:t>USD 640K</a:t>
            </a:r>
            <a:r>
              <a:rPr lang="en-US" sz="850" dirty="0">
                <a:solidFill>
                  <a:srgbClr val="5A6378"/>
                </a:solidFill>
                <a:latin typeface="Calibri" pitchFamily="34" charset="0"/>
                <a:ea typeface="Calibri" pitchFamily="34" charset="-122"/>
                <a:cs typeface="Calibri" pitchFamily="34" charset="-120"/>
              </a:rPr>
              <a:t>   AI CAC: </a:t>
            </a:r>
            <a:r>
              <a:rPr lang="en-US" sz="850" b="1" dirty="0">
                <a:solidFill>
                  <a:srgbClr val="0F1B3D"/>
                </a:solidFill>
                <a:latin typeface="Calibri" pitchFamily="34" charset="0"/>
                <a:ea typeface="Calibri" pitchFamily="34" charset="-122"/>
                <a:cs typeface="Calibri" pitchFamily="34" charset="-120"/>
              </a:rPr>
              <a:t>USD 60K</a:t>
            </a:r>
            <a:endParaRPr lang="en-US" sz="850" dirty="0"/>
          </a:p>
        </p:txBody>
      </p:sp>
      <p:sp>
        <p:nvSpPr>
          <p:cNvPr id="14" name="Shape 12"/>
          <p:cNvSpPr/>
          <p:nvPr/>
        </p:nvSpPr>
        <p:spPr>
          <a:xfrm>
            <a:off x="365760" y="2258568"/>
            <a:ext cx="2807208" cy="1554480"/>
          </a:xfrm>
          <a:prstGeom prst="rect">
            <a:avLst/>
          </a:prstGeom>
          <a:solidFill>
            <a:srgbClr val="F7F9FC"/>
          </a:solidFill>
          <a:ln w="12700">
            <a:solidFill>
              <a:srgbClr val="CADCFC"/>
            </a:solidFill>
            <a:prstDash val="solid"/>
          </a:ln>
        </p:spPr>
      </p:sp>
      <p:sp>
        <p:nvSpPr>
          <p:cNvPr id="15" name="Shape 13"/>
          <p:cNvSpPr/>
          <p:nvPr/>
        </p:nvSpPr>
        <p:spPr>
          <a:xfrm>
            <a:off x="365760" y="2258568"/>
            <a:ext cx="2807208" cy="36576"/>
          </a:xfrm>
          <a:prstGeom prst="rect">
            <a:avLst/>
          </a:prstGeom>
          <a:solidFill>
            <a:srgbClr val="0F1B3D"/>
          </a:solidFill>
          <a:ln w="12700">
            <a:solidFill>
              <a:srgbClr val="0F1B3D"/>
            </a:solidFill>
            <a:prstDash val="solid"/>
          </a:ln>
        </p:spPr>
      </p:sp>
      <p:sp>
        <p:nvSpPr>
          <p:cNvPr id="16" name="Text 14"/>
          <p:cNvSpPr/>
          <p:nvPr/>
        </p:nvSpPr>
        <p:spPr>
          <a:xfrm>
            <a:off x="457200" y="2350008"/>
            <a:ext cx="2624328" cy="201168"/>
          </a:xfrm>
          <a:prstGeom prst="rect">
            <a:avLst/>
          </a:prstGeom>
          <a:noFill/>
          <a:ln/>
        </p:spPr>
        <p:txBody>
          <a:bodyPr wrap="square" lIns="0" tIns="0" rIns="0" bIns="0" rtlCol="0" anchor="ctr"/>
          <a:lstStyle/>
          <a:p>
            <a:pPr marL="0" indent="0">
              <a:buNone/>
            </a:pPr>
            <a:r>
              <a:rPr lang="en-US" sz="800" b="1" kern="0" spc="300" dirty="0">
                <a:solidFill>
                  <a:srgbClr val="0F1B3D"/>
                </a:solidFill>
                <a:latin typeface="Calibri" pitchFamily="34" charset="0"/>
                <a:ea typeface="Calibri" pitchFamily="34" charset="-122"/>
                <a:cs typeface="Calibri" pitchFamily="34" charset="-120"/>
              </a:rPr>
              <a:t>BROKERAGE  ·  100 U/MO</a:t>
            </a:r>
            <a:endParaRPr lang="en-US" sz="800" dirty="0"/>
          </a:p>
        </p:txBody>
      </p:sp>
      <p:sp>
        <p:nvSpPr>
          <p:cNvPr id="17" name="Text 15"/>
          <p:cNvSpPr/>
          <p:nvPr/>
        </p:nvSpPr>
        <p:spPr>
          <a:xfrm>
            <a:off x="457200" y="2551176"/>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Closed transactions/yr</a:t>
            </a:r>
            <a:endParaRPr lang="en-US" sz="850" dirty="0"/>
          </a:p>
        </p:txBody>
      </p:sp>
      <p:sp>
        <p:nvSpPr>
          <p:cNvPr id="18" name="Text 16"/>
          <p:cNvSpPr/>
          <p:nvPr/>
        </p:nvSpPr>
        <p:spPr>
          <a:xfrm>
            <a:off x="2167128" y="2551176"/>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1K</a:t>
            </a:r>
            <a:endParaRPr lang="en-US" sz="850" dirty="0"/>
          </a:p>
        </p:txBody>
      </p:sp>
      <p:sp>
        <p:nvSpPr>
          <p:cNvPr id="19" name="Shape 17"/>
          <p:cNvSpPr/>
          <p:nvPr/>
        </p:nvSpPr>
        <p:spPr>
          <a:xfrm>
            <a:off x="457200" y="2734056"/>
            <a:ext cx="2624328" cy="0"/>
          </a:xfrm>
          <a:prstGeom prst="line">
            <a:avLst/>
          </a:prstGeom>
          <a:noFill/>
          <a:ln w="6350">
            <a:solidFill>
              <a:srgbClr val="D5DCE5"/>
            </a:solidFill>
            <a:prstDash val="solid"/>
          </a:ln>
        </p:spPr>
      </p:sp>
      <p:sp>
        <p:nvSpPr>
          <p:cNvPr id="20" name="Text 18"/>
          <p:cNvSpPr/>
          <p:nvPr/>
        </p:nvSpPr>
        <p:spPr>
          <a:xfrm>
            <a:off x="457200" y="2743200"/>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Avg ticket</a:t>
            </a:r>
            <a:endParaRPr lang="en-US" sz="850" dirty="0"/>
          </a:p>
        </p:txBody>
      </p:sp>
      <p:sp>
        <p:nvSpPr>
          <p:cNvPr id="21" name="Text 19"/>
          <p:cNvSpPr/>
          <p:nvPr/>
        </p:nvSpPr>
        <p:spPr>
          <a:xfrm>
            <a:off x="2167128" y="2743200"/>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USD 70K</a:t>
            </a:r>
            <a:endParaRPr lang="en-US" sz="850" dirty="0"/>
          </a:p>
        </p:txBody>
      </p:sp>
      <p:sp>
        <p:nvSpPr>
          <p:cNvPr id="22" name="Shape 20"/>
          <p:cNvSpPr/>
          <p:nvPr/>
        </p:nvSpPr>
        <p:spPr>
          <a:xfrm>
            <a:off x="457200" y="2926080"/>
            <a:ext cx="2624328" cy="0"/>
          </a:xfrm>
          <a:prstGeom prst="line">
            <a:avLst/>
          </a:prstGeom>
          <a:noFill/>
          <a:ln w="6350">
            <a:solidFill>
              <a:srgbClr val="D5DCE5"/>
            </a:solidFill>
            <a:prstDash val="solid"/>
          </a:ln>
        </p:spPr>
      </p:sp>
      <p:sp>
        <p:nvSpPr>
          <p:cNvPr id="23" name="Text 21"/>
          <p:cNvSpPr/>
          <p:nvPr/>
        </p:nvSpPr>
        <p:spPr>
          <a:xfrm>
            <a:off x="457200" y="2935224"/>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GMV intermediated</a:t>
            </a:r>
            <a:endParaRPr lang="en-US" sz="850" dirty="0"/>
          </a:p>
        </p:txBody>
      </p:sp>
      <p:sp>
        <p:nvSpPr>
          <p:cNvPr id="24" name="Text 22"/>
          <p:cNvSpPr/>
          <p:nvPr/>
        </p:nvSpPr>
        <p:spPr>
          <a:xfrm>
            <a:off x="2167128" y="2935224"/>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USD 84.0M</a:t>
            </a:r>
            <a:endParaRPr lang="en-US" sz="850" dirty="0"/>
          </a:p>
        </p:txBody>
      </p:sp>
      <p:sp>
        <p:nvSpPr>
          <p:cNvPr id="25" name="Shape 23"/>
          <p:cNvSpPr/>
          <p:nvPr/>
        </p:nvSpPr>
        <p:spPr>
          <a:xfrm>
            <a:off x="457200" y="3118104"/>
            <a:ext cx="2624328" cy="0"/>
          </a:xfrm>
          <a:prstGeom prst="line">
            <a:avLst/>
          </a:prstGeom>
          <a:noFill/>
          <a:ln w="6350">
            <a:solidFill>
              <a:srgbClr val="D5DCE5"/>
            </a:solidFill>
            <a:prstDash val="solid"/>
          </a:ln>
        </p:spPr>
      </p:sp>
      <p:sp>
        <p:nvSpPr>
          <p:cNvPr id="26" name="Text 24"/>
          <p:cNvSpPr/>
          <p:nvPr/>
        </p:nvSpPr>
        <p:spPr>
          <a:xfrm>
            <a:off x="457200" y="3127248"/>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 2.5% commission</a:t>
            </a:r>
            <a:endParaRPr lang="en-US" sz="850" dirty="0"/>
          </a:p>
        </p:txBody>
      </p:sp>
      <p:sp>
        <p:nvSpPr>
          <p:cNvPr id="27" name="Text 25"/>
          <p:cNvSpPr/>
          <p:nvPr/>
        </p:nvSpPr>
        <p:spPr>
          <a:xfrm>
            <a:off x="2167128" y="3127248"/>
            <a:ext cx="914400" cy="182880"/>
          </a:xfrm>
          <a:prstGeom prst="rect">
            <a:avLst/>
          </a:prstGeom>
          <a:noFill/>
          <a:ln/>
        </p:spPr>
        <p:txBody>
          <a:bodyPr wrap="square" lIns="0" tIns="0" rIns="0" bIns="0" rtlCol="0" anchor="ctr"/>
          <a:lstStyle/>
          <a:p>
            <a:pPr marL="0" indent="0" algn="r">
              <a:buNone/>
            </a:pPr>
            <a:endParaRPr lang="en-US" sz="850" dirty="0"/>
          </a:p>
        </p:txBody>
      </p:sp>
      <p:sp>
        <p:nvSpPr>
          <p:cNvPr id="28" name="Shape 26"/>
          <p:cNvSpPr/>
          <p:nvPr/>
        </p:nvSpPr>
        <p:spPr>
          <a:xfrm>
            <a:off x="457200" y="3310128"/>
            <a:ext cx="2624328" cy="0"/>
          </a:xfrm>
          <a:prstGeom prst="line">
            <a:avLst/>
          </a:prstGeom>
          <a:noFill/>
          <a:ln w="6350">
            <a:solidFill>
              <a:srgbClr val="D5DCE5"/>
            </a:solidFill>
            <a:prstDash val="solid"/>
          </a:ln>
        </p:spPr>
      </p:sp>
      <p:sp>
        <p:nvSpPr>
          <p:cNvPr id="29" name="Text 27"/>
          <p:cNvSpPr/>
          <p:nvPr/>
        </p:nvSpPr>
        <p:spPr>
          <a:xfrm>
            <a:off x="457200" y="3319272"/>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Implied funnel</a:t>
            </a:r>
            <a:endParaRPr lang="en-US" sz="850" dirty="0"/>
          </a:p>
        </p:txBody>
      </p:sp>
      <p:sp>
        <p:nvSpPr>
          <p:cNvPr id="30" name="Text 28"/>
          <p:cNvSpPr/>
          <p:nvPr/>
        </p:nvSpPr>
        <p:spPr>
          <a:xfrm>
            <a:off x="2167128" y="3319272"/>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400KL → 1200C</a:t>
            </a:r>
            <a:endParaRPr lang="en-US" sz="850" dirty="0"/>
          </a:p>
        </p:txBody>
      </p:sp>
      <p:sp>
        <p:nvSpPr>
          <p:cNvPr id="31" name="Shape 29"/>
          <p:cNvSpPr/>
          <p:nvPr/>
        </p:nvSpPr>
        <p:spPr>
          <a:xfrm>
            <a:off x="411480" y="3401568"/>
            <a:ext cx="2715768" cy="365760"/>
          </a:xfrm>
          <a:prstGeom prst="rect">
            <a:avLst/>
          </a:prstGeom>
          <a:solidFill>
            <a:srgbClr val="0F1B3D"/>
          </a:solidFill>
          <a:ln w="12700">
            <a:solidFill>
              <a:srgbClr val="0F1B3D"/>
            </a:solidFill>
            <a:prstDash val="solid"/>
          </a:ln>
        </p:spPr>
      </p:sp>
      <p:sp>
        <p:nvSpPr>
          <p:cNvPr id="32" name="Text 30"/>
          <p:cNvSpPr/>
          <p:nvPr/>
        </p:nvSpPr>
        <p:spPr>
          <a:xfrm>
            <a:off x="484632" y="3438144"/>
            <a:ext cx="1417320" cy="146304"/>
          </a:xfrm>
          <a:prstGeom prst="rect">
            <a:avLst/>
          </a:prstGeom>
          <a:noFill/>
          <a:ln/>
        </p:spPr>
        <p:txBody>
          <a:bodyPr wrap="square" lIns="0" tIns="0" rIns="0" bIns="0" rtlCol="0" anchor="ctr"/>
          <a:lstStyle/>
          <a:p>
            <a:pPr marL="0" indent="0">
              <a:buNone/>
            </a:pPr>
            <a:r>
              <a:rPr lang="en-US" sz="700" b="1" kern="0" spc="200" dirty="0">
                <a:solidFill>
                  <a:srgbClr val="D4AF37"/>
                </a:solidFill>
                <a:latin typeface="Calibri" pitchFamily="34" charset="0"/>
                <a:ea typeface="Calibri" pitchFamily="34" charset="-122"/>
                <a:cs typeface="Calibri" pitchFamily="34" charset="-120"/>
              </a:rPr>
              <a:t>BROKERAGE REVENUE</a:t>
            </a:r>
            <a:endParaRPr lang="en-US" sz="700" dirty="0"/>
          </a:p>
        </p:txBody>
      </p:sp>
      <p:sp>
        <p:nvSpPr>
          <p:cNvPr id="33" name="Text 31"/>
          <p:cNvSpPr/>
          <p:nvPr/>
        </p:nvSpPr>
        <p:spPr>
          <a:xfrm>
            <a:off x="484632" y="3593592"/>
            <a:ext cx="1417320" cy="146304"/>
          </a:xfrm>
          <a:prstGeom prst="rect">
            <a:avLst/>
          </a:prstGeom>
          <a:noFill/>
          <a:ln/>
        </p:spPr>
        <p:txBody>
          <a:bodyPr wrap="square" lIns="0" tIns="0" rIns="0" bIns="0" rtlCol="0" anchor="ctr"/>
          <a:lstStyle/>
          <a:p>
            <a:pPr marL="0" indent="0">
              <a:buNone/>
            </a:pPr>
            <a:r>
              <a:rPr lang="en-US" sz="750" i="1" dirty="0">
                <a:solidFill>
                  <a:srgbClr val="F0D77A"/>
                </a:solidFill>
                <a:latin typeface="Calibri" pitchFamily="34" charset="0"/>
                <a:ea typeface="Calibri" pitchFamily="34" charset="-122"/>
                <a:cs typeface="Calibri" pitchFamily="34" charset="-120"/>
              </a:rPr>
              <a:t>ROAS 3.3×</a:t>
            </a:r>
            <a:endParaRPr lang="en-US" sz="750" dirty="0"/>
          </a:p>
        </p:txBody>
      </p:sp>
      <p:sp>
        <p:nvSpPr>
          <p:cNvPr id="34" name="Text 32"/>
          <p:cNvSpPr/>
          <p:nvPr/>
        </p:nvSpPr>
        <p:spPr>
          <a:xfrm>
            <a:off x="484632" y="3438144"/>
            <a:ext cx="2569464" cy="292608"/>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USD 2.1M</a:t>
            </a:r>
            <a:endParaRPr lang="en-US" sz="1400" dirty="0"/>
          </a:p>
        </p:txBody>
      </p:sp>
      <p:sp>
        <p:nvSpPr>
          <p:cNvPr id="35" name="Shape 33"/>
          <p:cNvSpPr/>
          <p:nvPr/>
        </p:nvSpPr>
        <p:spPr>
          <a:xfrm>
            <a:off x="365760" y="3867912"/>
            <a:ext cx="2807208" cy="713232"/>
          </a:xfrm>
          <a:prstGeom prst="rect">
            <a:avLst/>
          </a:prstGeom>
          <a:solidFill>
            <a:srgbClr val="F7F9FC"/>
          </a:solidFill>
          <a:ln w="12700">
            <a:solidFill>
              <a:srgbClr val="CADCFC"/>
            </a:solidFill>
            <a:prstDash val="solid"/>
          </a:ln>
        </p:spPr>
      </p:sp>
      <p:sp>
        <p:nvSpPr>
          <p:cNvPr id="36" name="Shape 34"/>
          <p:cNvSpPr/>
          <p:nvPr/>
        </p:nvSpPr>
        <p:spPr>
          <a:xfrm>
            <a:off x="365760" y="3867912"/>
            <a:ext cx="2807208" cy="36576"/>
          </a:xfrm>
          <a:prstGeom prst="rect">
            <a:avLst/>
          </a:prstGeom>
          <a:solidFill>
            <a:srgbClr val="0F1B3D"/>
          </a:solidFill>
          <a:ln w="12700">
            <a:solidFill>
              <a:srgbClr val="0F1B3D"/>
            </a:solidFill>
            <a:prstDash val="solid"/>
          </a:ln>
        </p:spPr>
      </p:sp>
      <p:sp>
        <p:nvSpPr>
          <p:cNvPr id="37" name="Text 35"/>
          <p:cNvSpPr/>
          <p:nvPr/>
        </p:nvSpPr>
        <p:spPr>
          <a:xfrm>
            <a:off x="457200" y="3959352"/>
            <a:ext cx="2624328" cy="201168"/>
          </a:xfrm>
          <a:prstGeom prst="rect">
            <a:avLst/>
          </a:prstGeom>
          <a:noFill/>
          <a:ln/>
        </p:spPr>
        <p:txBody>
          <a:bodyPr wrap="square" lIns="0" tIns="0" rIns="0" bIns="0" rtlCol="0" anchor="ctr"/>
          <a:lstStyle/>
          <a:p>
            <a:pPr marL="0" indent="0">
              <a:buNone/>
            </a:pPr>
            <a:r>
              <a:rPr lang="en-US" sz="800" b="1" kern="0" spc="200" dirty="0">
                <a:solidFill>
                  <a:srgbClr val="0F1B3D"/>
                </a:solidFill>
                <a:latin typeface="Calibri" pitchFamily="34" charset="0"/>
                <a:ea typeface="Calibri" pitchFamily="34" charset="-122"/>
                <a:cs typeface="Calibri" pitchFamily="34" charset="-120"/>
              </a:rPr>
              <a:t>AI AGENT  ·  12→24 CLIENTS</a:t>
            </a:r>
            <a:endParaRPr lang="en-US" sz="800" dirty="0"/>
          </a:p>
        </p:txBody>
      </p:sp>
      <p:sp>
        <p:nvSpPr>
          <p:cNvPr id="38" name="Text 36"/>
          <p:cNvSpPr/>
          <p:nvPr/>
        </p:nvSpPr>
        <p:spPr>
          <a:xfrm>
            <a:off x="457200" y="4160520"/>
            <a:ext cx="2624328"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USD 48K/yr · LTV/CAC 46×</a:t>
            </a:r>
            <a:endParaRPr lang="en-US" sz="850" dirty="0"/>
          </a:p>
        </p:txBody>
      </p:sp>
      <p:sp>
        <p:nvSpPr>
          <p:cNvPr id="39" name="Text 37"/>
          <p:cNvSpPr/>
          <p:nvPr/>
        </p:nvSpPr>
        <p:spPr>
          <a:xfrm>
            <a:off x="457200" y="4325112"/>
            <a:ext cx="2624328" cy="292608"/>
          </a:xfrm>
          <a:prstGeom prst="rect">
            <a:avLst/>
          </a:prstGeom>
          <a:noFill/>
          <a:ln/>
        </p:spPr>
        <p:txBody>
          <a:bodyPr wrap="square" lIns="0" tIns="0" rIns="0" bIns="0" rtlCol="0" anchor="ctr"/>
          <a:lstStyle/>
          <a:p>
            <a:pPr marL="0" indent="0">
              <a:buNone/>
            </a:pPr>
            <a:r>
              <a:rPr lang="en-US" sz="1800" b="1" dirty="0">
                <a:solidFill>
                  <a:srgbClr val="0F1B3D"/>
                </a:solidFill>
                <a:latin typeface="Calibri" pitchFamily="34" charset="0"/>
                <a:ea typeface="Calibri" pitchFamily="34" charset="-122"/>
                <a:cs typeface="Calibri" pitchFamily="34" charset="-120"/>
              </a:rPr>
              <a:t>USD 1.2M</a:t>
            </a:r>
            <a:endParaRPr lang="en-US" sz="1800" dirty="0"/>
          </a:p>
        </p:txBody>
      </p:sp>
      <p:sp>
        <p:nvSpPr>
          <p:cNvPr id="40" name="Text 38"/>
          <p:cNvSpPr/>
          <p:nvPr/>
        </p:nvSpPr>
        <p:spPr>
          <a:xfrm>
            <a:off x="457200" y="4434840"/>
            <a:ext cx="2624328" cy="182880"/>
          </a:xfrm>
          <a:prstGeom prst="rect">
            <a:avLst/>
          </a:prstGeom>
          <a:noFill/>
          <a:ln/>
        </p:spPr>
        <p:txBody>
          <a:bodyPr wrap="square" lIns="0" tIns="0" rIns="0" bIns="0" rtlCol="0" anchor="ctr"/>
          <a:lstStyle/>
          <a:p>
            <a:pPr marL="0" indent="0" algn="r">
              <a:buNone/>
            </a:pPr>
            <a:r>
              <a:rPr lang="en-US" sz="800" i="1" dirty="0">
                <a:solidFill>
                  <a:srgbClr val="5A6378"/>
                </a:solidFill>
                <a:latin typeface="Calibri" pitchFamily="34" charset="0"/>
                <a:ea typeface="Calibri" pitchFamily="34" charset="-122"/>
                <a:cs typeface="Calibri" pitchFamily="34" charset="-120"/>
              </a:rPr>
              <a:t>ARR Y2</a:t>
            </a:r>
            <a:endParaRPr lang="en-US" sz="800" dirty="0"/>
          </a:p>
        </p:txBody>
      </p:sp>
      <p:sp>
        <p:nvSpPr>
          <p:cNvPr id="41" name="Shape 39"/>
          <p:cNvSpPr/>
          <p:nvPr/>
        </p:nvSpPr>
        <p:spPr>
          <a:xfrm>
            <a:off x="365760" y="4636008"/>
            <a:ext cx="2807208" cy="1051560"/>
          </a:xfrm>
          <a:prstGeom prst="rect">
            <a:avLst/>
          </a:prstGeom>
          <a:solidFill>
            <a:srgbClr val="0F1B3D"/>
          </a:solidFill>
          <a:ln w="12700">
            <a:solidFill>
              <a:srgbClr val="0F1B3D"/>
            </a:solidFill>
            <a:prstDash val="solid"/>
          </a:ln>
        </p:spPr>
      </p:sp>
      <p:sp>
        <p:nvSpPr>
          <p:cNvPr id="42" name="Shape 40"/>
          <p:cNvSpPr/>
          <p:nvPr/>
        </p:nvSpPr>
        <p:spPr>
          <a:xfrm>
            <a:off x="365760" y="4636008"/>
            <a:ext cx="2807208" cy="36576"/>
          </a:xfrm>
          <a:prstGeom prst="rect">
            <a:avLst/>
          </a:prstGeom>
          <a:solidFill>
            <a:srgbClr val="D4AF37"/>
          </a:solidFill>
          <a:ln w="12700">
            <a:solidFill>
              <a:srgbClr val="D4AF37"/>
            </a:solidFill>
            <a:prstDash val="solid"/>
          </a:ln>
        </p:spPr>
      </p:sp>
      <p:sp>
        <p:nvSpPr>
          <p:cNvPr id="43" name="Text 41"/>
          <p:cNvSpPr/>
          <p:nvPr/>
        </p:nvSpPr>
        <p:spPr>
          <a:xfrm>
            <a:off x="457200" y="4727448"/>
            <a:ext cx="2624328" cy="201168"/>
          </a:xfrm>
          <a:prstGeom prst="rect">
            <a:avLst/>
          </a:prstGeom>
          <a:noFill/>
          <a:ln/>
        </p:spPr>
        <p:txBody>
          <a:bodyPr wrap="square" lIns="0" tIns="0" rIns="0" bIns="0" rtlCol="0" anchor="ctr"/>
          <a:lstStyle/>
          <a:p>
            <a:pPr marL="0" indent="0">
              <a:buNone/>
            </a:pPr>
            <a:r>
              <a:rPr lang="en-US" sz="800" b="1" kern="0" spc="200" dirty="0">
                <a:solidFill>
                  <a:srgbClr val="D4AF37"/>
                </a:solidFill>
                <a:latin typeface="Calibri" pitchFamily="34" charset="0"/>
                <a:ea typeface="Calibri" pitchFamily="34" charset="-122"/>
                <a:cs typeface="Calibri" pitchFamily="34" charset="-120"/>
              </a:rPr>
              <a:t>RWA  ·  Y1 POST-LAUNCH</a:t>
            </a:r>
            <a:endParaRPr lang="en-US" sz="800" dirty="0"/>
          </a:p>
        </p:txBody>
      </p:sp>
      <p:sp>
        <p:nvSpPr>
          <p:cNvPr id="44" name="Text 42"/>
          <p:cNvSpPr/>
          <p:nvPr/>
        </p:nvSpPr>
        <p:spPr>
          <a:xfrm>
            <a:off x="457200" y="4928616"/>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Banks × contracts/mo</a:t>
            </a:r>
            <a:endParaRPr lang="en-US" sz="850" dirty="0"/>
          </a:p>
        </p:txBody>
      </p:sp>
      <p:sp>
        <p:nvSpPr>
          <p:cNvPr id="45" name="Text 43"/>
          <p:cNvSpPr/>
          <p:nvPr/>
        </p:nvSpPr>
        <p:spPr>
          <a:xfrm>
            <a:off x="2167128" y="4928616"/>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6 × 10</a:t>
            </a:r>
            <a:endParaRPr lang="en-US" sz="850" dirty="0"/>
          </a:p>
        </p:txBody>
      </p:sp>
      <p:sp>
        <p:nvSpPr>
          <p:cNvPr id="46" name="Text 44"/>
          <p:cNvSpPr/>
          <p:nvPr/>
        </p:nvSpPr>
        <p:spPr>
          <a:xfrm>
            <a:off x="457200" y="5102352"/>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Total contracts/yr</a:t>
            </a:r>
            <a:endParaRPr lang="en-US" sz="850" dirty="0"/>
          </a:p>
        </p:txBody>
      </p:sp>
      <p:sp>
        <p:nvSpPr>
          <p:cNvPr id="47" name="Text 45"/>
          <p:cNvSpPr/>
          <p:nvPr/>
        </p:nvSpPr>
        <p:spPr>
          <a:xfrm>
            <a:off x="2167128" y="5102352"/>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720</a:t>
            </a:r>
            <a:endParaRPr lang="en-US" sz="850" dirty="0"/>
          </a:p>
        </p:txBody>
      </p:sp>
      <p:sp>
        <p:nvSpPr>
          <p:cNvPr id="48" name="Text 46"/>
          <p:cNvSpPr/>
          <p:nvPr/>
        </p:nvSpPr>
        <p:spPr>
          <a:xfrm>
            <a:off x="457200" y="5276088"/>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 avg USD 100K GMV</a:t>
            </a:r>
            <a:endParaRPr lang="en-US" sz="850" dirty="0"/>
          </a:p>
        </p:txBody>
      </p:sp>
      <p:sp>
        <p:nvSpPr>
          <p:cNvPr id="49" name="Text 47"/>
          <p:cNvSpPr/>
          <p:nvPr/>
        </p:nvSpPr>
        <p:spPr>
          <a:xfrm>
            <a:off x="2167128" y="5276088"/>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USD 72.0M</a:t>
            </a:r>
            <a:endParaRPr lang="en-US" sz="850" dirty="0"/>
          </a:p>
        </p:txBody>
      </p:sp>
      <p:sp>
        <p:nvSpPr>
          <p:cNvPr id="50" name="Text 48"/>
          <p:cNvSpPr/>
          <p:nvPr/>
        </p:nvSpPr>
        <p:spPr>
          <a:xfrm>
            <a:off x="457200" y="5431536"/>
            <a:ext cx="1371600" cy="164592"/>
          </a:xfrm>
          <a:prstGeom prst="rect">
            <a:avLst/>
          </a:prstGeom>
          <a:noFill/>
          <a:ln/>
        </p:spPr>
        <p:txBody>
          <a:bodyPr wrap="square" lIns="0" tIns="0" rIns="0" bIns="0" rtlCol="0" anchor="ctr"/>
          <a:lstStyle/>
          <a:p>
            <a:pPr marL="0" indent="0">
              <a:buNone/>
            </a:pPr>
            <a:r>
              <a:rPr lang="en-US" sz="700" b="1" kern="0" spc="200" dirty="0">
                <a:solidFill>
                  <a:srgbClr val="D4AF37"/>
                </a:solidFill>
                <a:latin typeface="Calibri" pitchFamily="34" charset="0"/>
                <a:ea typeface="Calibri" pitchFamily="34" charset="-122"/>
                <a:cs typeface="Calibri" pitchFamily="34" charset="-120"/>
              </a:rPr>
              <a:t>× 0.5% FEE</a:t>
            </a:r>
            <a:endParaRPr lang="en-US" sz="700" dirty="0"/>
          </a:p>
        </p:txBody>
      </p:sp>
      <p:sp>
        <p:nvSpPr>
          <p:cNvPr id="51" name="Text 49"/>
          <p:cNvSpPr/>
          <p:nvPr/>
        </p:nvSpPr>
        <p:spPr>
          <a:xfrm>
            <a:off x="457200" y="5431536"/>
            <a:ext cx="2624328" cy="164592"/>
          </a:xfrm>
          <a:prstGeom prst="rect">
            <a:avLst/>
          </a:prstGeom>
          <a:noFill/>
          <a:ln/>
        </p:spPr>
        <p:txBody>
          <a:bodyPr wrap="square" lIns="0" tIns="0" rIns="0" bIns="0" rtlCol="0" anchor="ctr"/>
          <a:lstStyle/>
          <a:p>
            <a:pPr marL="0" indent="0" algn="r">
              <a:buNone/>
            </a:pPr>
            <a:r>
              <a:rPr lang="en-US" sz="1100" b="1" dirty="0">
                <a:solidFill>
                  <a:srgbClr val="F0D77A"/>
                </a:solidFill>
                <a:latin typeface="Calibri" pitchFamily="34" charset="0"/>
                <a:ea typeface="Calibri" pitchFamily="34" charset="-122"/>
                <a:cs typeface="Calibri" pitchFamily="34" charset="-120"/>
              </a:rPr>
              <a:t>USD 360K/yr</a:t>
            </a:r>
            <a:endParaRPr lang="en-US" sz="1100" dirty="0"/>
          </a:p>
        </p:txBody>
      </p:sp>
      <p:sp>
        <p:nvSpPr>
          <p:cNvPr id="52" name="Shape 50"/>
          <p:cNvSpPr/>
          <p:nvPr/>
        </p:nvSpPr>
        <p:spPr>
          <a:xfrm>
            <a:off x="365760" y="5724144"/>
            <a:ext cx="2807208" cy="457200"/>
          </a:xfrm>
          <a:prstGeom prst="rect">
            <a:avLst/>
          </a:prstGeom>
          <a:solidFill>
            <a:srgbClr val="5A6378"/>
          </a:solidFill>
          <a:ln w="12700">
            <a:solidFill>
              <a:srgbClr val="5A6378"/>
            </a:solidFill>
            <a:prstDash val="solid"/>
          </a:ln>
        </p:spPr>
      </p:sp>
      <p:sp>
        <p:nvSpPr>
          <p:cNvPr id="53" name="Text 51"/>
          <p:cNvSpPr/>
          <p:nvPr/>
        </p:nvSpPr>
        <p:spPr>
          <a:xfrm>
            <a:off x="457200" y="5760720"/>
            <a:ext cx="1783080" cy="182880"/>
          </a:xfrm>
          <a:prstGeom prst="rect">
            <a:avLst/>
          </a:prstGeom>
          <a:noFill/>
          <a:ln/>
        </p:spPr>
        <p:txBody>
          <a:bodyPr wrap="square" lIns="0" tIns="0" rIns="0" bIns="0" rtlCol="0" anchor="ctr"/>
          <a:lstStyle/>
          <a:p>
            <a:pPr marL="0" indent="0">
              <a:buNone/>
            </a:pPr>
            <a:r>
              <a:rPr lang="en-US" sz="750" b="1" kern="0" spc="200" dirty="0">
                <a:solidFill>
                  <a:srgbClr val="FFFFFF"/>
                </a:solidFill>
                <a:latin typeface="Calibri" pitchFamily="34" charset="0"/>
                <a:ea typeface="Calibri" pitchFamily="34" charset="-122"/>
                <a:cs typeface="Calibri" pitchFamily="34" charset="-120"/>
              </a:rPr>
              <a:t>Y2 TOTAL REVENUE</a:t>
            </a:r>
            <a:endParaRPr lang="en-US" sz="750" dirty="0"/>
          </a:p>
        </p:txBody>
      </p:sp>
      <p:sp>
        <p:nvSpPr>
          <p:cNvPr id="54" name="Text 52"/>
          <p:cNvSpPr/>
          <p:nvPr/>
        </p:nvSpPr>
        <p:spPr>
          <a:xfrm>
            <a:off x="457200" y="5907024"/>
            <a:ext cx="2624328" cy="292608"/>
          </a:xfrm>
          <a:prstGeom prst="rect">
            <a:avLst/>
          </a:prstGeom>
          <a:noFill/>
          <a:ln/>
        </p:spPr>
        <p:txBody>
          <a:bodyPr wrap="square" lIns="0" tIns="0" rIns="0" bIns="0" rtlCol="0" anchor="ctr"/>
          <a:lstStyle/>
          <a:p>
            <a:pPr marL="0" indent="0" algn="r">
              <a:buNone/>
            </a:pPr>
            <a:r>
              <a:rPr lang="en-US" sz="1700" b="1" dirty="0">
                <a:solidFill>
                  <a:srgbClr val="FFFFFF"/>
                </a:solidFill>
                <a:latin typeface="Calibri" pitchFamily="34" charset="0"/>
                <a:ea typeface="Calibri" pitchFamily="34" charset="-122"/>
                <a:cs typeface="Calibri" pitchFamily="34" charset="-120"/>
              </a:rPr>
              <a:t>USD 3.6M</a:t>
            </a:r>
            <a:endParaRPr lang="en-US" sz="1700" dirty="0"/>
          </a:p>
        </p:txBody>
      </p:sp>
      <p:sp>
        <p:nvSpPr>
          <p:cNvPr id="55" name="Shape 53"/>
          <p:cNvSpPr/>
          <p:nvPr/>
        </p:nvSpPr>
        <p:spPr>
          <a:xfrm>
            <a:off x="3227832" y="1298448"/>
            <a:ext cx="2807208" cy="384048"/>
          </a:xfrm>
          <a:prstGeom prst="rect">
            <a:avLst/>
          </a:prstGeom>
          <a:solidFill>
            <a:srgbClr val="D4AF37"/>
          </a:solidFill>
          <a:ln w="12700">
            <a:solidFill>
              <a:srgbClr val="D4AF37"/>
            </a:solidFill>
            <a:prstDash val="solid"/>
          </a:ln>
        </p:spPr>
      </p:sp>
      <p:sp>
        <p:nvSpPr>
          <p:cNvPr id="56" name="Text 54"/>
          <p:cNvSpPr/>
          <p:nvPr/>
        </p:nvSpPr>
        <p:spPr>
          <a:xfrm>
            <a:off x="3319272" y="1344168"/>
            <a:ext cx="2624328" cy="292608"/>
          </a:xfrm>
          <a:prstGeom prst="rect">
            <a:avLst/>
          </a:prstGeom>
          <a:noFill/>
          <a:ln/>
        </p:spPr>
        <p:txBody>
          <a:bodyPr wrap="square" lIns="0" tIns="0" rIns="0" bIns="0" rtlCol="0" anchor="ctr"/>
          <a:lstStyle/>
          <a:p>
            <a:pPr marL="0" indent="0" algn="ctr">
              <a:buNone/>
            </a:pPr>
            <a:r>
              <a:rPr lang="en-US" sz="1100" b="1" kern="0" spc="400" dirty="0">
                <a:solidFill>
                  <a:srgbClr val="08122A"/>
                </a:solidFill>
                <a:latin typeface="Calibri" pitchFamily="34" charset="0"/>
                <a:ea typeface="Calibri" pitchFamily="34" charset="-122"/>
                <a:cs typeface="Calibri" pitchFamily="34" charset="-120"/>
              </a:rPr>
              <a:t>BASE</a:t>
            </a:r>
            <a:endParaRPr lang="en-US" sz="1100" dirty="0"/>
          </a:p>
        </p:txBody>
      </p:sp>
      <p:sp>
        <p:nvSpPr>
          <p:cNvPr id="57" name="Shape 55"/>
          <p:cNvSpPr/>
          <p:nvPr/>
        </p:nvSpPr>
        <p:spPr>
          <a:xfrm>
            <a:off x="3227832" y="1755648"/>
            <a:ext cx="2807208" cy="457200"/>
          </a:xfrm>
          <a:prstGeom prst="rect">
            <a:avLst/>
          </a:prstGeom>
          <a:solidFill>
            <a:srgbClr val="F7F9FC"/>
          </a:solidFill>
          <a:ln w="12700">
            <a:solidFill>
              <a:srgbClr val="CADCFC"/>
            </a:solidFill>
            <a:prstDash val="solid"/>
          </a:ln>
        </p:spPr>
      </p:sp>
      <p:sp>
        <p:nvSpPr>
          <p:cNvPr id="58" name="Text 56"/>
          <p:cNvSpPr/>
          <p:nvPr/>
        </p:nvSpPr>
        <p:spPr>
          <a:xfrm>
            <a:off x="3319272" y="1783080"/>
            <a:ext cx="2624328" cy="164592"/>
          </a:xfrm>
          <a:prstGeom prst="rect">
            <a:avLst/>
          </a:prstGeom>
          <a:noFill/>
          <a:ln/>
        </p:spPr>
        <p:txBody>
          <a:bodyPr wrap="square" lIns="0" tIns="0" rIns="0" bIns="0" rtlCol="0" anchor="ctr"/>
          <a:lstStyle/>
          <a:p>
            <a:pPr marL="0" indent="0">
              <a:buNone/>
            </a:pPr>
            <a:r>
              <a:rPr lang="en-US" sz="750" b="1" kern="0" spc="200" dirty="0">
                <a:solidFill>
                  <a:srgbClr val="D4AF37"/>
                </a:solidFill>
                <a:latin typeface="Calibri" pitchFamily="34" charset="0"/>
                <a:ea typeface="Calibri" pitchFamily="34" charset="-122"/>
                <a:cs typeface="Calibri" pitchFamily="34" charset="-120"/>
              </a:rPr>
              <a:t>BUDGET ALLOCATION (24-MO)</a:t>
            </a:r>
            <a:endParaRPr lang="en-US" sz="750" dirty="0"/>
          </a:p>
        </p:txBody>
      </p:sp>
      <p:sp>
        <p:nvSpPr>
          <p:cNvPr id="59" name="Text 57"/>
          <p:cNvSpPr/>
          <p:nvPr/>
        </p:nvSpPr>
        <p:spPr>
          <a:xfrm>
            <a:off x="3319272" y="1965960"/>
            <a:ext cx="2624328" cy="201168"/>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Media: </a:t>
            </a:r>
            <a:r>
              <a:rPr lang="en-US" sz="850" b="1" dirty="0">
                <a:solidFill>
                  <a:srgbClr val="0F1B3D"/>
                </a:solidFill>
                <a:latin typeface="Calibri" pitchFamily="34" charset="0"/>
                <a:ea typeface="Calibri" pitchFamily="34" charset="-122"/>
                <a:cs typeface="Calibri" pitchFamily="34" charset="-120"/>
              </a:rPr>
              <a:t>USD 600K</a:t>
            </a:r>
            <a:r>
              <a:rPr lang="en-US" sz="850" dirty="0">
                <a:solidFill>
                  <a:srgbClr val="5A6378"/>
                </a:solidFill>
                <a:latin typeface="Calibri" pitchFamily="34" charset="0"/>
                <a:ea typeface="Calibri" pitchFamily="34" charset="-122"/>
                <a:cs typeface="Calibri" pitchFamily="34" charset="-120"/>
              </a:rPr>
              <a:t>   AI CAC: </a:t>
            </a:r>
            <a:r>
              <a:rPr lang="en-US" sz="850" b="1" dirty="0">
                <a:solidFill>
                  <a:srgbClr val="0F1B3D"/>
                </a:solidFill>
                <a:latin typeface="Calibri" pitchFamily="34" charset="0"/>
                <a:ea typeface="Calibri" pitchFamily="34" charset="-122"/>
                <a:cs typeface="Calibri" pitchFamily="34" charset="-120"/>
              </a:rPr>
              <a:t>USD 100K</a:t>
            </a:r>
            <a:endParaRPr lang="en-US" sz="850" dirty="0"/>
          </a:p>
        </p:txBody>
      </p:sp>
      <p:sp>
        <p:nvSpPr>
          <p:cNvPr id="60" name="Shape 58"/>
          <p:cNvSpPr/>
          <p:nvPr/>
        </p:nvSpPr>
        <p:spPr>
          <a:xfrm>
            <a:off x="3227832" y="2258568"/>
            <a:ext cx="2807208" cy="1554480"/>
          </a:xfrm>
          <a:prstGeom prst="rect">
            <a:avLst/>
          </a:prstGeom>
          <a:solidFill>
            <a:srgbClr val="F7F9FC"/>
          </a:solidFill>
          <a:ln w="12700">
            <a:solidFill>
              <a:srgbClr val="CADCFC"/>
            </a:solidFill>
            <a:prstDash val="solid"/>
          </a:ln>
        </p:spPr>
      </p:sp>
      <p:sp>
        <p:nvSpPr>
          <p:cNvPr id="61" name="Shape 59"/>
          <p:cNvSpPr/>
          <p:nvPr/>
        </p:nvSpPr>
        <p:spPr>
          <a:xfrm>
            <a:off x="3227832" y="2258568"/>
            <a:ext cx="2807208" cy="36576"/>
          </a:xfrm>
          <a:prstGeom prst="rect">
            <a:avLst/>
          </a:prstGeom>
          <a:solidFill>
            <a:srgbClr val="0F1B3D"/>
          </a:solidFill>
          <a:ln w="12700">
            <a:solidFill>
              <a:srgbClr val="0F1B3D"/>
            </a:solidFill>
            <a:prstDash val="solid"/>
          </a:ln>
        </p:spPr>
      </p:sp>
      <p:sp>
        <p:nvSpPr>
          <p:cNvPr id="62" name="Text 60"/>
          <p:cNvSpPr/>
          <p:nvPr/>
        </p:nvSpPr>
        <p:spPr>
          <a:xfrm>
            <a:off x="3319272" y="2350008"/>
            <a:ext cx="2624328" cy="201168"/>
          </a:xfrm>
          <a:prstGeom prst="rect">
            <a:avLst/>
          </a:prstGeom>
          <a:noFill/>
          <a:ln/>
        </p:spPr>
        <p:txBody>
          <a:bodyPr wrap="square" lIns="0" tIns="0" rIns="0" bIns="0" rtlCol="0" anchor="ctr"/>
          <a:lstStyle/>
          <a:p>
            <a:pPr marL="0" indent="0">
              <a:buNone/>
            </a:pPr>
            <a:r>
              <a:rPr lang="en-US" sz="800" b="1" kern="0" spc="300" dirty="0">
                <a:solidFill>
                  <a:srgbClr val="0F1B3D"/>
                </a:solidFill>
                <a:latin typeface="Calibri" pitchFamily="34" charset="0"/>
                <a:ea typeface="Calibri" pitchFamily="34" charset="-122"/>
                <a:cs typeface="Calibri" pitchFamily="34" charset="-120"/>
              </a:rPr>
              <a:t>BROKERAGE  ·  160 U/MO</a:t>
            </a:r>
            <a:endParaRPr lang="en-US" sz="800" dirty="0"/>
          </a:p>
        </p:txBody>
      </p:sp>
      <p:sp>
        <p:nvSpPr>
          <p:cNvPr id="63" name="Text 61"/>
          <p:cNvSpPr/>
          <p:nvPr/>
        </p:nvSpPr>
        <p:spPr>
          <a:xfrm>
            <a:off x="3319272" y="2551176"/>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Closed transactions/yr</a:t>
            </a:r>
            <a:endParaRPr lang="en-US" sz="850" dirty="0"/>
          </a:p>
        </p:txBody>
      </p:sp>
      <p:sp>
        <p:nvSpPr>
          <p:cNvPr id="64" name="Text 62"/>
          <p:cNvSpPr/>
          <p:nvPr/>
        </p:nvSpPr>
        <p:spPr>
          <a:xfrm>
            <a:off x="5029200" y="2551176"/>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2K</a:t>
            </a:r>
            <a:endParaRPr lang="en-US" sz="850" dirty="0"/>
          </a:p>
        </p:txBody>
      </p:sp>
      <p:sp>
        <p:nvSpPr>
          <p:cNvPr id="65" name="Shape 63"/>
          <p:cNvSpPr/>
          <p:nvPr/>
        </p:nvSpPr>
        <p:spPr>
          <a:xfrm>
            <a:off x="3319272" y="2734056"/>
            <a:ext cx="2624328" cy="0"/>
          </a:xfrm>
          <a:prstGeom prst="line">
            <a:avLst/>
          </a:prstGeom>
          <a:noFill/>
          <a:ln w="6350">
            <a:solidFill>
              <a:srgbClr val="D5DCE5"/>
            </a:solidFill>
            <a:prstDash val="solid"/>
          </a:ln>
        </p:spPr>
      </p:sp>
      <p:sp>
        <p:nvSpPr>
          <p:cNvPr id="66" name="Text 64"/>
          <p:cNvSpPr/>
          <p:nvPr/>
        </p:nvSpPr>
        <p:spPr>
          <a:xfrm>
            <a:off x="3319272" y="2743200"/>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Avg ticket</a:t>
            </a:r>
            <a:endParaRPr lang="en-US" sz="850" dirty="0"/>
          </a:p>
        </p:txBody>
      </p:sp>
      <p:sp>
        <p:nvSpPr>
          <p:cNvPr id="67" name="Text 65"/>
          <p:cNvSpPr/>
          <p:nvPr/>
        </p:nvSpPr>
        <p:spPr>
          <a:xfrm>
            <a:off x="5029200" y="2743200"/>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USD 80K</a:t>
            </a:r>
            <a:endParaRPr lang="en-US" sz="850" dirty="0"/>
          </a:p>
        </p:txBody>
      </p:sp>
      <p:sp>
        <p:nvSpPr>
          <p:cNvPr id="68" name="Shape 66"/>
          <p:cNvSpPr/>
          <p:nvPr/>
        </p:nvSpPr>
        <p:spPr>
          <a:xfrm>
            <a:off x="3319272" y="2926080"/>
            <a:ext cx="2624328" cy="0"/>
          </a:xfrm>
          <a:prstGeom prst="line">
            <a:avLst/>
          </a:prstGeom>
          <a:noFill/>
          <a:ln w="6350">
            <a:solidFill>
              <a:srgbClr val="D5DCE5"/>
            </a:solidFill>
            <a:prstDash val="solid"/>
          </a:ln>
        </p:spPr>
      </p:sp>
      <p:sp>
        <p:nvSpPr>
          <p:cNvPr id="69" name="Text 67"/>
          <p:cNvSpPr/>
          <p:nvPr/>
        </p:nvSpPr>
        <p:spPr>
          <a:xfrm>
            <a:off x="3319272" y="2935224"/>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GMV intermediated</a:t>
            </a:r>
            <a:endParaRPr lang="en-US" sz="850" dirty="0"/>
          </a:p>
        </p:txBody>
      </p:sp>
      <p:sp>
        <p:nvSpPr>
          <p:cNvPr id="70" name="Text 68"/>
          <p:cNvSpPr/>
          <p:nvPr/>
        </p:nvSpPr>
        <p:spPr>
          <a:xfrm>
            <a:off x="5029200" y="2935224"/>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USD 153.6M</a:t>
            </a:r>
            <a:endParaRPr lang="en-US" sz="850" dirty="0"/>
          </a:p>
        </p:txBody>
      </p:sp>
      <p:sp>
        <p:nvSpPr>
          <p:cNvPr id="71" name="Shape 69"/>
          <p:cNvSpPr/>
          <p:nvPr/>
        </p:nvSpPr>
        <p:spPr>
          <a:xfrm>
            <a:off x="3319272" y="3118104"/>
            <a:ext cx="2624328" cy="0"/>
          </a:xfrm>
          <a:prstGeom prst="line">
            <a:avLst/>
          </a:prstGeom>
          <a:noFill/>
          <a:ln w="6350">
            <a:solidFill>
              <a:srgbClr val="D5DCE5"/>
            </a:solidFill>
            <a:prstDash val="solid"/>
          </a:ln>
        </p:spPr>
      </p:sp>
      <p:sp>
        <p:nvSpPr>
          <p:cNvPr id="72" name="Text 70"/>
          <p:cNvSpPr/>
          <p:nvPr/>
        </p:nvSpPr>
        <p:spPr>
          <a:xfrm>
            <a:off x="3319272" y="3127248"/>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 2.5% commission</a:t>
            </a:r>
            <a:endParaRPr lang="en-US" sz="850" dirty="0"/>
          </a:p>
        </p:txBody>
      </p:sp>
      <p:sp>
        <p:nvSpPr>
          <p:cNvPr id="73" name="Text 71"/>
          <p:cNvSpPr/>
          <p:nvPr/>
        </p:nvSpPr>
        <p:spPr>
          <a:xfrm>
            <a:off x="5029200" y="3127248"/>
            <a:ext cx="914400" cy="182880"/>
          </a:xfrm>
          <a:prstGeom prst="rect">
            <a:avLst/>
          </a:prstGeom>
          <a:noFill/>
          <a:ln/>
        </p:spPr>
        <p:txBody>
          <a:bodyPr wrap="square" lIns="0" tIns="0" rIns="0" bIns="0" rtlCol="0" anchor="ctr"/>
          <a:lstStyle/>
          <a:p>
            <a:pPr marL="0" indent="0" algn="r">
              <a:buNone/>
            </a:pPr>
            <a:endParaRPr lang="en-US" sz="850" dirty="0"/>
          </a:p>
        </p:txBody>
      </p:sp>
      <p:sp>
        <p:nvSpPr>
          <p:cNvPr id="74" name="Shape 72"/>
          <p:cNvSpPr/>
          <p:nvPr/>
        </p:nvSpPr>
        <p:spPr>
          <a:xfrm>
            <a:off x="3319272" y="3310128"/>
            <a:ext cx="2624328" cy="0"/>
          </a:xfrm>
          <a:prstGeom prst="line">
            <a:avLst/>
          </a:prstGeom>
          <a:noFill/>
          <a:ln w="6350">
            <a:solidFill>
              <a:srgbClr val="D5DCE5"/>
            </a:solidFill>
            <a:prstDash val="solid"/>
          </a:ln>
        </p:spPr>
      </p:sp>
      <p:sp>
        <p:nvSpPr>
          <p:cNvPr id="75" name="Text 73"/>
          <p:cNvSpPr/>
          <p:nvPr/>
        </p:nvSpPr>
        <p:spPr>
          <a:xfrm>
            <a:off x="3319272" y="3319272"/>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Implied funnel</a:t>
            </a:r>
            <a:endParaRPr lang="en-US" sz="850" dirty="0"/>
          </a:p>
        </p:txBody>
      </p:sp>
      <p:sp>
        <p:nvSpPr>
          <p:cNvPr id="76" name="Text 74"/>
          <p:cNvSpPr/>
          <p:nvPr/>
        </p:nvSpPr>
        <p:spPr>
          <a:xfrm>
            <a:off x="5029200" y="3319272"/>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400KL → 1920C</a:t>
            </a:r>
            <a:endParaRPr lang="en-US" sz="850" dirty="0"/>
          </a:p>
        </p:txBody>
      </p:sp>
      <p:sp>
        <p:nvSpPr>
          <p:cNvPr id="77" name="Shape 75"/>
          <p:cNvSpPr/>
          <p:nvPr/>
        </p:nvSpPr>
        <p:spPr>
          <a:xfrm>
            <a:off x="3273552" y="3401568"/>
            <a:ext cx="2715768" cy="365760"/>
          </a:xfrm>
          <a:prstGeom prst="rect">
            <a:avLst/>
          </a:prstGeom>
          <a:solidFill>
            <a:srgbClr val="0F1B3D"/>
          </a:solidFill>
          <a:ln w="12700">
            <a:solidFill>
              <a:srgbClr val="0F1B3D"/>
            </a:solidFill>
            <a:prstDash val="solid"/>
          </a:ln>
        </p:spPr>
      </p:sp>
      <p:sp>
        <p:nvSpPr>
          <p:cNvPr id="78" name="Text 76"/>
          <p:cNvSpPr/>
          <p:nvPr/>
        </p:nvSpPr>
        <p:spPr>
          <a:xfrm>
            <a:off x="3346704" y="3438144"/>
            <a:ext cx="1417320" cy="146304"/>
          </a:xfrm>
          <a:prstGeom prst="rect">
            <a:avLst/>
          </a:prstGeom>
          <a:noFill/>
          <a:ln/>
        </p:spPr>
        <p:txBody>
          <a:bodyPr wrap="square" lIns="0" tIns="0" rIns="0" bIns="0" rtlCol="0" anchor="ctr"/>
          <a:lstStyle/>
          <a:p>
            <a:pPr marL="0" indent="0">
              <a:buNone/>
            </a:pPr>
            <a:r>
              <a:rPr lang="en-US" sz="700" b="1" kern="0" spc="200" dirty="0">
                <a:solidFill>
                  <a:srgbClr val="D4AF37"/>
                </a:solidFill>
                <a:latin typeface="Calibri" pitchFamily="34" charset="0"/>
                <a:ea typeface="Calibri" pitchFamily="34" charset="-122"/>
                <a:cs typeface="Calibri" pitchFamily="34" charset="-120"/>
              </a:rPr>
              <a:t>BROKERAGE REVENUE</a:t>
            </a:r>
            <a:endParaRPr lang="en-US" sz="700" dirty="0"/>
          </a:p>
        </p:txBody>
      </p:sp>
      <p:sp>
        <p:nvSpPr>
          <p:cNvPr id="79" name="Text 77"/>
          <p:cNvSpPr/>
          <p:nvPr/>
        </p:nvSpPr>
        <p:spPr>
          <a:xfrm>
            <a:off x="3346704" y="3593592"/>
            <a:ext cx="1417320" cy="146304"/>
          </a:xfrm>
          <a:prstGeom prst="rect">
            <a:avLst/>
          </a:prstGeom>
          <a:noFill/>
          <a:ln/>
        </p:spPr>
        <p:txBody>
          <a:bodyPr wrap="square" lIns="0" tIns="0" rIns="0" bIns="0" rtlCol="0" anchor="ctr"/>
          <a:lstStyle/>
          <a:p>
            <a:pPr marL="0" indent="0">
              <a:buNone/>
            </a:pPr>
            <a:r>
              <a:rPr lang="en-US" sz="750" i="1" dirty="0">
                <a:solidFill>
                  <a:srgbClr val="F0D77A"/>
                </a:solidFill>
                <a:latin typeface="Calibri" pitchFamily="34" charset="0"/>
                <a:ea typeface="Calibri" pitchFamily="34" charset="-122"/>
                <a:cs typeface="Calibri" pitchFamily="34" charset="-120"/>
              </a:rPr>
              <a:t>ROAS 6.4×</a:t>
            </a:r>
            <a:endParaRPr lang="en-US" sz="750" dirty="0"/>
          </a:p>
        </p:txBody>
      </p:sp>
      <p:sp>
        <p:nvSpPr>
          <p:cNvPr id="80" name="Text 78"/>
          <p:cNvSpPr/>
          <p:nvPr/>
        </p:nvSpPr>
        <p:spPr>
          <a:xfrm>
            <a:off x="3346704" y="3438144"/>
            <a:ext cx="2569464" cy="292608"/>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USD 3.8M</a:t>
            </a:r>
            <a:endParaRPr lang="en-US" sz="1400" dirty="0"/>
          </a:p>
        </p:txBody>
      </p:sp>
      <p:sp>
        <p:nvSpPr>
          <p:cNvPr id="81" name="Shape 79"/>
          <p:cNvSpPr/>
          <p:nvPr/>
        </p:nvSpPr>
        <p:spPr>
          <a:xfrm>
            <a:off x="3227832" y="3867912"/>
            <a:ext cx="2807208" cy="713232"/>
          </a:xfrm>
          <a:prstGeom prst="rect">
            <a:avLst/>
          </a:prstGeom>
          <a:solidFill>
            <a:srgbClr val="F7F9FC"/>
          </a:solidFill>
          <a:ln w="12700">
            <a:solidFill>
              <a:srgbClr val="CADCFC"/>
            </a:solidFill>
            <a:prstDash val="solid"/>
          </a:ln>
        </p:spPr>
      </p:sp>
      <p:sp>
        <p:nvSpPr>
          <p:cNvPr id="82" name="Shape 80"/>
          <p:cNvSpPr/>
          <p:nvPr/>
        </p:nvSpPr>
        <p:spPr>
          <a:xfrm>
            <a:off x="3227832" y="3867912"/>
            <a:ext cx="2807208" cy="36576"/>
          </a:xfrm>
          <a:prstGeom prst="rect">
            <a:avLst/>
          </a:prstGeom>
          <a:solidFill>
            <a:srgbClr val="0F1B3D"/>
          </a:solidFill>
          <a:ln w="12700">
            <a:solidFill>
              <a:srgbClr val="0F1B3D"/>
            </a:solidFill>
            <a:prstDash val="solid"/>
          </a:ln>
        </p:spPr>
      </p:sp>
      <p:sp>
        <p:nvSpPr>
          <p:cNvPr id="83" name="Text 81"/>
          <p:cNvSpPr/>
          <p:nvPr/>
        </p:nvSpPr>
        <p:spPr>
          <a:xfrm>
            <a:off x="3319272" y="3959352"/>
            <a:ext cx="2624328" cy="201168"/>
          </a:xfrm>
          <a:prstGeom prst="rect">
            <a:avLst/>
          </a:prstGeom>
          <a:noFill/>
          <a:ln/>
        </p:spPr>
        <p:txBody>
          <a:bodyPr wrap="square" lIns="0" tIns="0" rIns="0" bIns="0" rtlCol="0" anchor="ctr"/>
          <a:lstStyle/>
          <a:p>
            <a:pPr marL="0" indent="0">
              <a:buNone/>
            </a:pPr>
            <a:r>
              <a:rPr lang="en-US" sz="800" b="1" kern="0" spc="200" dirty="0">
                <a:solidFill>
                  <a:srgbClr val="0F1B3D"/>
                </a:solidFill>
                <a:latin typeface="Calibri" pitchFamily="34" charset="0"/>
                <a:ea typeface="Calibri" pitchFamily="34" charset="-122"/>
                <a:cs typeface="Calibri" pitchFamily="34" charset="-120"/>
              </a:rPr>
              <a:t>AI AGENT  ·  20→40 CLIENTS</a:t>
            </a:r>
            <a:endParaRPr lang="en-US" sz="800" dirty="0"/>
          </a:p>
        </p:txBody>
      </p:sp>
      <p:sp>
        <p:nvSpPr>
          <p:cNvPr id="84" name="Text 82"/>
          <p:cNvSpPr/>
          <p:nvPr/>
        </p:nvSpPr>
        <p:spPr>
          <a:xfrm>
            <a:off x="3319272" y="4160520"/>
            <a:ext cx="2624328"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USD 48K/yr · LTV/CAC 46×</a:t>
            </a:r>
            <a:endParaRPr lang="en-US" sz="850" dirty="0"/>
          </a:p>
        </p:txBody>
      </p:sp>
      <p:sp>
        <p:nvSpPr>
          <p:cNvPr id="85" name="Text 83"/>
          <p:cNvSpPr/>
          <p:nvPr/>
        </p:nvSpPr>
        <p:spPr>
          <a:xfrm>
            <a:off x="3319272" y="4325112"/>
            <a:ext cx="2624328" cy="292608"/>
          </a:xfrm>
          <a:prstGeom prst="rect">
            <a:avLst/>
          </a:prstGeom>
          <a:noFill/>
          <a:ln/>
        </p:spPr>
        <p:txBody>
          <a:bodyPr wrap="square" lIns="0" tIns="0" rIns="0" bIns="0" rtlCol="0" anchor="ctr"/>
          <a:lstStyle/>
          <a:p>
            <a:pPr marL="0" indent="0">
              <a:buNone/>
            </a:pPr>
            <a:r>
              <a:rPr lang="en-US" sz="1800" b="1" dirty="0">
                <a:solidFill>
                  <a:srgbClr val="0F1B3D"/>
                </a:solidFill>
                <a:latin typeface="Calibri" pitchFamily="34" charset="0"/>
                <a:ea typeface="Calibri" pitchFamily="34" charset="-122"/>
                <a:cs typeface="Calibri" pitchFamily="34" charset="-120"/>
              </a:rPr>
              <a:t>USD 1.9M</a:t>
            </a:r>
            <a:endParaRPr lang="en-US" sz="1800" dirty="0"/>
          </a:p>
        </p:txBody>
      </p:sp>
      <p:sp>
        <p:nvSpPr>
          <p:cNvPr id="86" name="Text 84"/>
          <p:cNvSpPr/>
          <p:nvPr/>
        </p:nvSpPr>
        <p:spPr>
          <a:xfrm>
            <a:off x="3319272" y="4434840"/>
            <a:ext cx="2624328" cy="182880"/>
          </a:xfrm>
          <a:prstGeom prst="rect">
            <a:avLst/>
          </a:prstGeom>
          <a:noFill/>
          <a:ln/>
        </p:spPr>
        <p:txBody>
          <a:bodyPr wrap="square" lIns="0" tIns="0" rIns="0" bIns="0" rtlCol="0" anchor="ctr"/>
          <a:lstStyle/>
          <a:p>
            <a:pPr marL="0" indent="0" algn="r">
              <a:buNone/>
            </a:pPr>
            <a:r>
              <a:rPr lang="en-US" sz="800" i="1" dirty="0">
                <a:solidFill>
                  <a:srgbClr val="5A6378"/>
                </a:solidFill>
                <a:latin typeface="Calibri" pitchFamily="34" charset="0"/>
                <a:ea typeface="Calibri" pitchFamily="34" charset="-122"/>
                <a:cs typeface="Calibri" pitchFamily="34" charset="-120"/>
              </a:rPr>
              <a:t>ARR Y2</a:t>
            </a:r>
            <a:endParaRPr lang="en-US" sz="800" dirty="0"/>
          </a:p>
        </p:txBody>
      </p:sp>
      <p:sp>
        <p:nvSpPr>
          <p:cNvPr id="87" name="Shape 85"/>
          <p:cNvSpPr/>
          <p:nvPr/>
        </p:nvSpPr>
        <p:spPr>
          <a:xfrm>
            <a:off x="3227832" y="4636008"/>
            <a:ext cx="2807208" cy="1051560"/>
          </a:xfrm>
          <a:prstGeom prst="rect">
            <a:avLst/>
          </a:prstGeom>
          <a:solidFill>
            <a:srgbClr val="0F1B3D"/>
          </a:solidFill>
          <a:ln w="12700">
            <a:solidFill>
              <a:srgbClr val="0F1B3D"/>
            </a:solidFill>
            <a:prstDash val="solid"/>
          </a:ln>
        </p:spPr>
      </p:sp>
      <p:sp>
        <p:nvSpPr>
          <p:cNvPr id="88" name="Shape 86"/>
          <p:cNvSpPr/>
          <p:nvPr/>
        </p:nvSpPr>
        <p:spPr>
          <a:xfrm>
            <a:off x="3227832" y="4636008"/>
            <a:ext cx="2807208" cy="36576"/>
          </a:xfrm>
          <a:prstGeom prst="rect">
            <a:avLst/>
          </a:prstGeom>
          <a:solidFill>
            <a:srgbClr val="D4AF37"/>
          </a:solidFill>
          <a:ln w="12700">
            <a:solidFill>
              <a:srgbClr val="D4AF37"/>
            </a:solidFill>
            <a:prstDash val="solid"/>
          </a:ln>
        </p:spPr>
      </p:sp>
      <p:sp>
        <p:nvSpPr>
          <p:cNvPr id="89" name="Text 87"/>
          <p:cNvSpPr/>
          <p:nvPr/>
        </p:nvSpPr>
        <p:spPr>
          <a:xfrm>
            <a:off x="3319272" y="4727448"/>
            <a:ext cx="2624328" cy="201168"/>
          </a:xfrm>
          <a:prstGeom prst="rect">
            <a:avLst/>
          </a:prstGeom>
          <a:noFill/>
          <a:ln/>
        </p:spPr>
        <p:txBody>
          <a:bodyPr wrap="square" lIns="0" tIns="0" rIns="0" bIns="0" rtlCol="0" anchor="ctr"/>
          <a:lstStyle/>
          <a:p>
            <a:pPr marL="0" indent="0">
              <a:buNone/>
            </a:pPr>
            <a:r>
              <a:rPr lang="en-US" sz="800" b="1" kern="0" spc="200" dirty="0">
                <a:solidFill>
                  <a:srgbClr val="D4AF37"/>
                </a:solidFill>
                <a:latin typeface="Calibri" pitchFamily="34" charset="0"/>
                <a:ea typeface="Calibri" pitchFamily="34" charset="-122"/>
                <a:cs typeface="Calibri" pitchFamily="34" charset="-120"/>
              </a:rPr>
              <a:t>RWA  ·  Y1 POST-LAUNCH</a:t>
            </a:r>
            <a:endParaRPr lang="en-US" sz="800" dirty="0"/>
          </a:p>
        </p:txBody>
      </p:sp>
      <p:sp>
        <p:nvSpPr>
          <p:cNvPr id="90" name="Text 88"/>
          <p:cNvSpPr/>
          <p:nvPr/>
        </p:nvSpPr>
        <p:spPr>
          <a:xfrm>
            <a:off x="3319272" y="4928616"/>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Banks × contracts/mo</a:t>
            </a:r>
            <a:endParaRPr lang="en-US" sz="850" dirty="0"/>
          </a:p>
        </p:txBody>
      </p:sp>
      <p:sp>
        <p:nvSpPr>
          <p:cNvPr id="91" name="Text 89"/>
          <p:cNvSpPr/>
          <p:nvPr/>
        </p:nvSpPr>
        <p:spPr>
          <a:xfrm>
            <a:off x="5029200" y="4928616"/>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12 × 15</a:t>
            </a:r>
            <a:endParaRPr lang="en-US" sz="850" dirty="0"/>
          </a:p>
        </p:txBody>
      </p:sp>
      <p:sp>
        <p:nvSpPr>
          <p:cNvPr id="92" name="Text 90"/>
          <p:cNvSpPr/>
          <p:nvPr/>
        </p:nvSpPr>
        <p:spPr>
          <a:xfrm>
            <a:off x="3319272" y="5102352"/>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Total contracts/yr</a:t>
            </a:r>
            <a:endParaRPr lang="en-US" sz="850" dirty="0"/>
          </a:p>
        </p:txBody>
      </p:sp>
      <p:sp>
        <p:nvSpPr>
          <p:cNvPr id="93" name="Text 91"/>
          <p:cNvSpPr/>
          <p:nvPr/>
        </p:nvSpPr>
        <p:spPr>
          <a:xfrm>
            <a:off x="5029200" y="5102352"/>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2K</a:t>
            </a:r>
            <a:endParaRPr lang="en-US" sz="850" dirty="0"/>
          </a:p>
        </p:txBody>
      </p:sp>
      <p:sp>
        <p:nvSpPr>
          <p:cNvPr id="94" name="Text 92"/>
          <p:cNvSpPr/>
          <p:nvPr/>
        </p:nvSpPr>
        <p:spPr>
          <a:xfrm>
            <a:off x="3319272" y="5276088"/>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 avg USD 100K GMV</a:t>
            </a:r>
            <a:endParaRPr lang="en-US" sz="850" dirty="0"/>
          </a:p>
        </p:txBody>
      </p:sp>
      <p:sp>
        <p:nvSpPr>
          <p:cNvPr id="95" name="Text 93"/>
          <p:cNvSpPr/>
          <p:nvPr/>
        </p:nvSpPr>
        <p:spPr>
          <a:xfrm>
            <a:off x="5029200" y="5276088"/>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USD 216.0M</a:t>
            </a:r>
            <a:endParaRPr lang="en-US" sz="850" dirty="0"/>
          </a:p>
        </p:txBody>
      </p:sp>
      <p:sp>
        <p:nvSpPr>
          <p:cNvPr id="96" name="Text 94"/>
          <p:cNvSpPr/>
          <p:nvPr/>
        </p:nvSpPr>
        <p:spPr>
          <a:xfrm>
            <a:off x="3319272" y="5431536"/>
            <a:ext cx="1371600" cy="164592"/>
          </a:xfrm>
          <a:prstGeom prst="rect">
            <a:avLst/>
          </a:prstGeom>
          <a:noFill/>
          <a:ln/>
        </p:spPr>
        <p:txBody>
          <a:bodyPr wrap="square" lIns="0" tIns="0" rIns="0" bIns="0" rtlCol="0" anchor="ctr"/>
          <a:lstStyle/>
          <a:p>
            <a:pPr marL="0" indent="0">
              <a:buNone/>
            </a:pPr>
            <a:r>
              <a:rPr lang="en-US" sz="700" b="1" kern="0" spc="200" dirty="0">
                <a:solidFill>
                  <a:srgbClr val="D4AF37"/>
                </a:solidFill>
                <a:latin typeface="Calibri" pitchFamily="34" charset="0"/>
                <a:ea typeface="Calibri" pitchFamily="34" charset="-122"/>
                <a:cs typeface="Calibri" pitchFamily="34" charset="-120"/>
              </a:rPr>
              <a:t>× 0.5% FEE</a:t>
            </a:r>
            <a:endParaRPr lang="en-US" sz="700" dirty="0"/>
          </a:p>
        </p:txBody>
      </p:sp>
      <p:sp>
        <p:nvSpPr>
          <p:cNvPr id="97" name="Text 95"/>
          <p:cNvSpPr/>
          <p:nvPr/>
        </p:nvSpPr>
        <p:spPr>
          <a:xfrm>
            <a:off x="3319272" y="5431536"/>
            <a:ext cx="2624328" cy="164592"/>
          </a:xfrm>
          <a:prstGeom prst="rect">
            <a:avLst/>
          </a:prstGeom>
          <a:noFill/>
          <a:ln/>
        </p:spPr>
        <p:txBody>
          <a:bodyPr wrap="square" lIns="0" tIns="0" rIns="0" bIns="0" rtlCol="0" anchor="ctr"/>
          <a:lstStyle/>
          <a:p>
            <a:pPr marL="0" indent="0" algn="r">
              <a:buNone/>
            </a:pPr>
            <a:r>
              <a:rPr lang="en-US" sz="1100" b="1" dirty="0">
                <a:solidFill>
                  <a:srgbClr val="F0D77A"/>
                </a:solidFill>
                <a:latin typeface="Calibri" pitchFamily="34" charset="0"/>
                <a:ea typeface="Calibri" pitchFamily="34" charset="-122"/>
                <a:cs typeface="Calibri" pitchFamily="34" charset="-120"/>
              </a:rPr>
              <a:t>USD 1.1M/yr</a:t>
            </a:r>
            <a:endParaRPr lang="en-US" sz="1100" dirty="0"/>
          </a:p>
        </p:txBody>
      </p:sp>
      <p:sp>
        <p:nvSpPr>
          <p:cNvPr id="98" name="Shape 96"/>
          <p:cNvSpPr/>
          <p:nvPr/>
        </p:nvSpPr>
        <p:spPr>
          <a:xfrm>
            <a:off x="3227832" y="5724144"/>
            <a:ext cx="2807208" cy="457200"/>
          </a:xfrm>
          <a:prstGeom prst="rect">
            <a:avLst/>
          </a:prstGeom>
          <a:solidFill>
            <a:srgbClr val="D4AF37"/>
          </a:solidFill>
          <a:ln w="12700">
            <a:solidFill>
              <a:srgbClr val="D4AF37"/>
            </a:solidFill>
            <a:prstDash val="solid"/>
          </a:ln>
        </p:spPr>
      </p:sp>
      <p:sp>
        <p:nvSpPr>
          <p:cNvPr id="99" name="Text 97"/>
          <p:cNvSpPr/>
          <p:nvPr/>
        </p:nvSpPr>
        <p:spPr>
          <a:xfrm>
            <a:off x="3319272" y="5760720"/>
            <a:ext cx="1783080" cy="182880"/>
          </a:xfrm>
          <a:prstGeom prst="rect">
            <a:avLst/>
          </a:prstGeom>
          <a:noFill/>
          <a:ln/>
        </p:spPr>
        <p:txBody>
          <a:bodyPr wrap="square" lIns="0" tIns="0" rIns="0" bIns="0" rtlCol="0" anchor="ctr"/>
          <a:lstStyle/>
          <a:p>
            <a:pPr marL="0" indent="0">
              <a:buNone/>
            </a:pPr>
            <a:r>
              <a:rPr lang="en-US" sz="750" b="1" kern="0" spc="200" dirty="0">
                <a:solidFill>
                  <a:srgbClr val="08122A"/>
                </a:solidFill>
                <a:latin typeface="Calibri" pitchFamily="34" charset="0"/>
                <a:ea typeface="Calibri" pitchFamily="34" charset="-122"/>
                <a:cs typeface="Calibri" pitchFamily="34" charset="-120"/>
              </a:rPr>
              <a:t>Y2 TOTAL REVENUE</a:t>
            </a:r>
            <a:endParaRPr lang="en-US" sz="750" dirty="0"/>
          </a:p>
        </p:txBody>
      </p:sp>
      <p:sp>
        <p:nvSpPr>
          <p:cNvPr id="100" name="Text 98"/>
          <p:cNvSpPr/>
          <p:nvPr/>
        </p:nvSpPr>
        <p:spPr>
          <a:xfrm>
            <a:off x="3319272" y="5907024"/>
            <a:ext cx="2624328" cy="292608"/>
          </a:xfrm>
          <a:prstGeom prst="rect">
            <a:avLst/>
          </a:prstGeom>
          <a:noFill/>
          <a:ln/>
        </p:spPr>
        <p:txBody>
          <a:bodyPr wrap="square" lIns="0" tIns="0" rIns="0" bIns="0" rtlCol="0" anchor="ctr"/>
          <a:lstStyle/>
          <a:p>
            <a:pPr marL="0" indent="0" algn="r">
              <a:buNone/>
            </a:pPr>
            <a:r>
              <a:rPr lang="en-US" sz="1700" b="1" dirty="0">
                <a:solidFill>
                  <a:srgbClr val="08122A"/>
                </a:solidFill>
                <a:latin typeface="Calibri" pitchFamily="34" charset="0"/>
                <a:ea typeface="Calibri" pitchFamily="34" charset="-122"/>
                <a:cs typeface="Calibri" pitchFamily="34" charset="-120"/>
              </a:rPr>
              <a:t>USD 6.8M</a:t>
            </a:r>
            <a:endParaRPr lang="en-US" sz="1700" dirty="0"/>
          </a:p>
        </p:txBody>
      </p:sp>
      <p:sp>
        <p:nvSpPr>
          <p:cNvPr id="101" name="Shape 99"/>
          <p:cNvSpPr/>
          <p:nvPr/>
        </p:nvSpPr>
        <p:spPr>
          <a:xfrm>
            <a:off x="6089904" y="1298448"/>
            <a:ext cx="2807208" cy="384048"/>
          </a:xfrm>
          <a:prstGeom prst="rect">
            <a:avLst/>
          </a:prstGeom>
          <a:solidFill>
            <a:srgbClr val="2D7A3D"/>
          </a:solidFill>
          <a:ln w="12700">
            <a:solidFill>
              <a:srgbClr val="2D7A3D"/>
            </a:solidFill>
            <a:prstDash val="solid"/>
          </a:ln>
        </p:spPr>
      </p:sp>
      <p:sp>
        <p:nvSpPr>
          <p:cNvPr id="102" name="Text 100"/>
          <p:cNvSpPr/>
          <p:nvPr/>
        </p:nvSpPr>
        <p:spPr>
          <a:xfrm>
            <a:off x="6181344" y="1344168"/>
            <a:ext cx="2624328" cy="292608"/>
          </a:xfrm>
          <a:prstGeom prst="rect">
            <a:avLst/>
          </a:prstGeom>
          <a:noFill/>
          <a:ln/>
        </p:spPr>
        <p:txBody>
          <a:bodyPr wrap="square" lIns="0" tIns="0" rIns="0" bIns="0" rtlCol="0" anchor="ctr"/>
          <a:lstStyle/>
          <a:p>
            <a:pPr marL="0" indent="0" algn="ctr">
              <a:buNone/>
            </a:pPr>
            <a:r>
              <a:rPr lang="en-US" sz="1100" b="1" kern="0" spc="400" dirty="0">
                <a:solidFill>
                  <a:srgbClr val="FFFFFF"/>
                </a:solidFill>
                <a:latin typeface="Calibri" pitchFamily="34" charset="0"/>
                <a:ea typeface="Calibri" pitchFamily="34" charset="-122"/>
                <a:cs typeface="Calibri" pitchFamily="34" charset="-120"/>
              </a:rPr>
              <a:t>AGGRESSIVE</a:t>
            </a:r>
            <a:endParaRPr lang="en-US" sz="1100" dirty="0"/>
          </a:p>
        </p:txBody>
      </p:sp>
      <p:sp>
        <p:nvSpPr>
          <p:cNvPr id="103" name="Shape 101"/>
          <p:cNvSpPr/>
          <p:nvPr/>
        </p:nvSpPr>
        <p:spPr>
          <a:xfrm>
            <a:off x="6089904" y="1755648"/>
            <a:ext cx="2807208" cy="457200"/>
          </a:xfrm>
          <a:prstGeom prst="rect">
            <a:avLst/>
          </a:prstGeom>
          <a:solidFill>
            <a:srgbClr val="F7F9FC"/>
          </a:solidFill>
          <a:ln w="12700">
            <a:solidFill>
              <a:srgbClr val="CADCFC"/>
            </a:solidFill>
            <a:prstDash val="solid"/>
          </a:ln>
        </p:spPr>
      </p:sp>
      <p:sp>
        <p:nvSpPr>
          <p:cNvPr id="104" name="Text 102"/>
          <p:cNvSpPr/>
          <p:nvPr/>
        </p:nvSpPr>
        <p:spPr>
          <a:xfrm>
            <a:off x="6181344" y="1783080"/>
            <a:ext cx="2624328" cy="164592"/>
          </a:xfrm>
          <a:prstGeom prst="rect">
            <a:avLst/>
          </a:prstGeom>
          <a:noFill/>
          <a:ln/>
        </p:spPr>
        <p:txBody>
          <a:bodyPr wrap="square" lIns="0" tIns="0" rIns="0" bIns="0" rtlCol="0" anchor="ctr"/>
          <a:lstStyle/>
          <a:p>
            <a:pPr marL="0" indent="0">
              <a:buNone/>
            </a:pPr>
            <a:r>
              <a:rPr lang="en-US" sz="750" b="1" kern="0" spc="200" dirty="0">
                <a:solidFill>
                  <a:srgbClr val="D4AF37"/>
                </a:solidFill>
                <a:latin typeface="Calibri" pitchFamily="34" charset="0"/>
                <a:ea typeface="Calibri" pitchFamily="34" charset="-122"/>
                <a:cs typeface="Calibri" pitchFamily="34" charset="-120"/>
              </a:rPr>
              <a:t>BUDGET ALLOCATION (24-MO)</a:t>
            </a:r>
            <a:endParaRPr lang="en-US" sz="750" dirty="0"/>
          </a:p>
        </p:txBody>
      </p:sp>
      <p:sp>
        <p:nvSpPr>
          <p:cNvPr id="105" name="Text 103"/>
          <p:cNvSpPr/>
          <p:nvPr/>
        </p:nvSpPr>
        <p:spPr>
          <a:xfrm>
            <a:off x="6181344" y="1965960"/>
            <a:ext cx="2624328" cy="201168"/>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Media: </a:t>
            </a:r>
            <a:r>
              <a:rPr lang="en-US" sz="850" b="1" dirty="0">
                <a:solidFill>
                  <a:srgbClr val="0F1B3D"/>
                </a:solidFill>
                <a:latin typeface="Calibri" pitchFamily="34" charset="0"/>
                <a:ea typeface="Calibri" pitchFamily="34" charset="-122"/>
                <a:cs typeface="Calibri" pitchFamily="34" charset="-120"/>
              </a:rPr>
              <a:t>USD 575K</a:t>
            </a:r>
            <a:r>
              <a:rPr lang="en-US" sz="850" dirty="0">
                <a:solidFill>
                  <a:srgbClr val="5A6378"/>
                </a:solidFill>
                <a:latin typeface="Calibri" pitchFamily="34" charset="0"/>
                <a:ea typeface="Calibri" pitchFamily="34" charset="-122"/>
                <a:cs typeface="Calibri" pitchFamily="34" charset="-120"/>
              </a:rPr>
              <a:t>   AI CAC: </a:t>
            </a:r>
            <a:r>
              <a:rPr lang="en-US" sz="850" b="1" dirty="0">
                <a:solidFill>
                  <a:srgbClr val="0F1B3D"/>
                </a:solidFill>
                <a:latin typeface="Calibri" pitchFamily="34" charset="0"/>
                <a:ea typeface="Calibri" pitchFamily="34" charset="-122"/>
                <a:cs typeface="Calibri" pitchFamily="34" charset="-120"/>
              </a:rPr>
              <a:t>USD 125K</a:t>
            </a:r>
            <a:endParaRPr lang="en-US" sz="850" dirty="0"/>
          </a:p>
        </p:txBody>
      </p:sp>
      <p:sp>
        <p:nvSpPr>
          <p:cNvPr id="106" name="Shape 104"/>
          <p:cNvSpPr/>
          <p:nvPr/>
        </p:nvSpPr>
        <p:spPr>
          <a:xfrm>
            <a:off x="6089904" y="2258568"/>
            <a:ext cx="2807208" cy="1554480"/>
          </a:xfrm>
          <a:prstGeom prst="rect">
            <a:avLst/>
          </a:prstGeom>
          <a:solidFill>
            <a:srgbClr val="F7F9FC"/>
          </a:solidFill>
          <a:ln w="12700">
            <a:solidFill>
              <a:srgbClr val="CADCFC"/>
            </a:solidFill>
            <a:prstDash val="solid"/>
          </a:ln>
        </p:spPr>
      </p:sp>
      <p:sp>
        <p:nvSpPr>
          <p:cNvPr id="107" name="Shape 105"/>
          <p:cNvSpPr/>
          <p:nvPr/>
        </p:nvSpPr>
        <p:spPr>
          <a:xfrm>
            <a:off x="6089904" y="2258568"/>
            <a:ext cx="2807208" cy="36576"/>
          </a:xfrm>
          <a:prstGeom prst="rect">
            <a:avLst/>
          </a:prstGeom>
          <a:solidFill>
            <a:srgbClr val="0F1B3D"/>
          </a:solidFill>
          <a:ln w="12700">
            <a:solidFill>
              <a:srgbClr val="0F1B3D"/>
            </a:solidFill>
            <a:prstDash val="solid"/>
          </a:ln>
        </p:spPr>
      </p:sp>
      <p:sp>
        <p:nvSpPr>
          <p:cNvPr id="108" name="Text 106"/>
          <p:cNvSpPr/>
          <p:nvPr/>
        </p:nvSpPr>
        <p:spPr>
          <a:xfrm>
            <a:off x="6181344" y="2350008"/>
            <a:ext cx="2624328" cy="201168"/>
          </a:xfrm>
          <a:prstGeom prst="rect">
            <a:avLst/>
          </a:prstGeom>
          <a:noFill/>
          <a:ln/>
        </p:spPr>
        <p:txBody>
          <a:bodyPr wrap="square" lIns="0" tIns="0" rIns="0" bIns="0" rtlCol="0" anchor="ctr"/>
          <a:lstStyle/>
          <a:p>
            <a:pPr marL="0" indent="0">
              <a:buNone/>
            </a:pPr>
            <a:r>
              <a:rPr lang="en-US" sz="800" b="1" kern="0" spc="300" dirty="0">
                <a:solidFill>
                  <a:srgbClr val="0F1B3D"/>
                </a:solidFill>
                <a:latin typeface="Calibri" pitchFamily="34" charset="0"/>
                <a:ea typeface="Calibri" pitchFamily="34" charset="-122"/>
                <a:cs typeface="Calibri" pitchFamily="34" charset="-120"/>
              </a:rPr>
              <a:t>BROKERAGE  ·  220 U/MO</a:t>
            </a:r>
            <a:endParaRPr lang="en-US" sz="800" dirty="0"/>
          </a:p>
        </p:txBody>
      </p:sp>
      <p:sp>
        <p:nvSpPr>
          <p:cNvPr id="109" name="Text 107"/>
          <p:cNvSpPr/>
          <p:nvPr/>
        </p:nvSpPr>
        <p:spPr>
          <a:xfrm>
            <a:off x="6181344" y="2551176"/>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Closed transactions/yr</a:t>
            </a:r>
            <a:endParaRPr lang="en-US" sz="850" dirty="0"/>
          </a:p>
        </p:txBody>
      </p:sp>
      <p:sp>
        <p:nvSpPr>
          <p:cNvPr id="110" name="Text 108"/>
          <p:cNvSpPr/>
          <p:nvPr/>
        </p:nvSpPr>
        <p:spPr>
          <a:xfrm>
            <a:off x="7891272" y="2551176"/>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3K</a:t>
            </a:r>
            <a:endParaRPr lang="en-US" sz="850" dirty="0"/>
          </a:p>
        </p:txBody>
      </p:sp>
      <p:sp>
        <p:nvSpPr>
          <p:cNvPr id="111" name="Shape 109"/>
          <p:cNvSpPr/>
          <p:nvPr/>
        </p:nvSpPr>
        <p:spPr>
          <a:xfrm>
            <a:off x="6181344" y="2734056"/>
            <a:ext cx="2624328" cy="0"/>
          </a:xfrm>
          <a:prstGeom prst="line">
            <a:avLst/>
          </a:prstGeom>
          <a:noFill/>
          <a:ln w="6350">
            <a:solidFill>
              <a:srgbClr val="D5DCE5"/>
            </a:solidFill>
            <a:prstDash val="solid"/>
          </a:ln>
        </p:spPr>
      </p:sp>
      <p:sp>
        <p:nvSpPr>
          <p:cNvPr id="112" name="Text 110"/>
          <p:cNvSpPr/>
          <p:nvPr/>
        </p:nvSpPr>
        <p:spPr>
          <a:xfrm>
            <a:off x="6181344" y="2743200"/>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Avg ticket</a:t>
            </a:r>
            <a:endParaRPr lang="en-US" sz="850" dirty="0"/>
          </a:p>
        </p:txBody>
      </p:sp>
      <p:sp>
        <p:nvSpPr>
          <p:cNvPr id="113" name="Text 111"/>
          <p:cNvSpPr/>
          <p:nvPr/>
        </p:nvSpPr>
        <p:spPr>
          <a:xfrm>
            <a:off x="7891272" y="2743200"/>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USD 120K</a:t>
            </a:r>
            <a:endParaRPr lang="en-US" sz="850" dirty="0"/>
          </a:p>
        </p:txBody>
      </p:sp>
      <p:sp>
        <p:nvSpPr>
          <p:cNvPr id="114" name="Shape 112"/>
          <p:cNvSpPr/>
          <p:nvPr/>
        </p:nvSpPr>
        <p:spPr>
          <a:xfrm>
            <a:off x="6181344" y="2926080"/>
            <a:ext cx="2624328" cy="0"/>
          </a:xfrm>
          <a:prstGeom prst="line">
            <a:avLst/>
          </a:prstGeom>
          <a:noFill/>
          <a:ln w="6350">
            <a:solidFill>
              <a:srgbClr val="D5DCE5"/>
            </a:solidFill>
            <a:prstDash val="solid"/>
          </a:ln>
        </p:spPr>
      </p:sp>
      <p:sp>
        <p:nvSpPr>
          <p:cNvPr id="115" name="Text 113"/>
          <p:cNvSpPr/>
          <p:nvPr/>
        </p:nvSpPr>
        <p:spPr>
          <a:xfrm>
            <a:off x="6181344" y="2935224"/>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GMV intermediated</a:t>
            </a:r>
            <a:endParaRPr lang="en-US" sz="850" dirty="0"/>
          </a:p>
        </p:txBody>
      </p:sp>
      <p:sp>
        <p:nvSpPr>
          <p:cNvPr id="116" name="Text 114"/>
          <p:cNvSpPr/>
          <p:nvPr/>
        </p:nvSpPr>
        <p:spPr>
          <a:xfrm>
            <a:off x="7891272" y="2935224"/>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USD 316.8M</a:t>
            </a:r>
            <a:endParaRPr lang="en-US" sz="850" dirty="0"/>
          </a:p>
        </p:txBody>
      </p:sp>
      <p:sp>
        <p:nvSpPr>
          <p:cNvPr id="117" name="Shape 115"/>
          <p:cNvSpPr/>
          <p:nvPr/>
        </p:nvSpPr>
        <p:spPr>
          <a:xfrm>
            <a:off x="6181344" y="3118104"/>
            <a:ext cx="2624328" cy="0"/>
          </a:xfrm>
          <a:prstGeom prst="line">
            <a:avLst/>
          </a:prstGeom>
          <a:noFill/>
          <a:ln w="6350">
            <a:solidFill>
              <a:srgbClr val="D5DCE5"/>
            </a:solidFill>
            <a:prstDash val="solid"/>
          </a:ln>
        </p:spPr>
      </p:sp>
      <p:sp>
        <p:nvSpPr>
          <p:cNvPr id="118" name="Text 116"/>
          <p:cNvSpPr/>
          <p:nvPr/>
        </p:nvSpPr>
        <p:spPr>
          <a:xfrm>
            <a:off x="6181344" y="3127248"/>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 2.5% commission</a:t>
            </a:r>
            <a:endParaRPr lang="en-US" sz="850" dirty="0"/>
          </a:p>
        </p:txBody>
      </p:sp>
      <p:sp>
        <p:nvSpPr>
          <p:cNvPr id="119" name="Text 117"/>
          <p:cNvSpPr/>
          <p:nvPr/>
        </p:nvSpPr>
        <p:spPr>
          <a:xfrm>
            <a:off x="7891272" y="3127248"/>
            <a:ext cx="914400" cy="182880"/>
          </a:xfrm>
          <a:prstGeom prst="rect">
            <a:avLst/>
          </a:prstGeom>
          <a:noFill/>
          <a:ln/>
        </p:spPr>
        <p:txBody>
          <a:bodyPr wrap="square" lIns="0" tIns="0" rIns="0" bIns="0" rtlCol="0" anchor="ctr"/>
          <a:lstStyle/>
          <a:p>
            <a:pPr marL="0" indent="0" algn="r">
              <a:buNone/>
            </a:pPr>
            <a:endParaRPr lang="en-US" sz="850" dirty="0"/>
          </a:p>
        </p:txBody>
      </p:sp>
      <p:sp>
        <p:nvSpPr>
          <p:cNvPr id="120" name="Shape 118"/>
          <p:cNvSpPr/>
          <p:nvPr/>
        </p:nvSpPr>
        <p:spPr>
          <a:xfrm>
            <a:off x="6181344" y="3310128"/>
            <a:ext cx="2624328" cy="0"/>
          </a:xfrm>
          <a:prstGeom prst="line">
            <a:avLst/>
          </a:prstGeom>
          <a:noFill/>
          <a:ln w="6350">
            <a:solidFill>
              <a:srgbClr val="D5DCE5"/>
            </a:solidFill>
            <a:prstDash val="solid"/>
          </a:ln>
        </p:spPr>
      </p:sp>
      <p:sp>
        <p:nvSpPr>
          <p:cNvPr id="121" name="Text 119"/>
          <p:cNvSpPr/>
          <p:nvPr/>
        </p:nvSpPr>
        <p:spPr>
          <a:xfrm>
            <a:off x="6181344" y="3319272"/>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Implied funnel</a:t>
            </a:r>
            <a:endParaRPr lang="en-US" sz="850" dirty="0"/>
          </a:p>
        </p:txBody>
      </p:sp>
      <p:sp>
        <p:nvSpPr>
          <p:cNvPr id="122" name="Text 120"/>
          <p:cNvSpPr/>
          <p:nvPr/>
        </p:nvSpPr>
        <p:spPr>
          <a:xfrm>
            <a:off x="7891272" y="3319272"/>
            <a:ext cx="914400" cy="182880"/>
          </a:xfrm>
          <a:prstGeom prst="rect">
            <a:avLst/>
          </a:prstGeom>
          <a:noFill/>
          <a:ln/>
        </p:spPr>
        <p:txBody>
          <a:bodyPr wrap="square" lIns="0" tIns="0" rIns="0" bIns="0" rtlCol="0" anchor="ctr"/>
          <a:lstStyle/>
          <a:p>
            <a:pPr marL="0" indent="0" algn="r">
              <a:buNone/>
            </a:pPr>
            <a:r>
              <a:rPr lang="en-US" sz="850" b="1" dirty="0">
                <a:solidFill>
                  <a:srgbClr val="0F1B3D"/>
                </a:solidFill>
                <a:latin typeface="Calibri" pitchFamily="34" charset="0"/>
                <a:ea typeface="Calibri" pitchFamily="34" charset="-122"/>
                <a:cs typeface="Calibri" pitchFamily="34" charset="-120"/>
              </a:rPr>
              <a:t>377KL → 2640C</a:t>
            </a:r>
            <a:endParaRPr lang="en-US" sz="850" dirty="0"/>
          </a:p>
        </p:txBody>
      </p:sp>
      <p:sp>
        <p:nvSpPr>
          <p:cNvPr id="123" name="Shape 121"/>
          <p:cNvSpPr/>
          <p:nvPr/>
        </p:nvSpPr>
        <p:spPr>
          <a:xfrm>
            <a:off x="6135624" y="3401568"/>
            <a:ext cx="2715768" cy="365760"/>
          </a:xfrm>
          <a:prstGeom prst="rect">
            <a:avLst/>
          </a:prstGeom>
          <a:solidFill>
            <a:srgbClr val="0F1B3D"/>
          </a:solidFill>
          <a:ln w="12700">
            <a:solidFill>
              <a:srgbClr val="0F1B3D"/>
            </a:solidFill>
            <a:prstDash val="solid"/>
          </a:ln>
        </p:spPr>
      </p:sp>
      <p:sp>
        <p:nvSpPr>
          <p:cNvPr id="124" name="Text 122"/>
          <p:cNvSpPr/>
          <p:nvPr/>
        </p:nvSpPr>
        <p:spPr>
          <a:xfrm>
            <a:off x="6208776" y="3438144"/>
            <a:ext cx="1417320" cy="146304"/>
          </a:xfrm>
          <a:prstGeom prst="rect">
            <a:avLst/>
          </a:prstGeom>
          <a:noFill/>
          <a:ln/>
        </p:spPr>
        <p:txBody>
          <a:bodyPr wrap="square" lIns="0" tIns="0" rIns="0" bIns="0" rtlCol="0" anchor="ctr"/>
          <a:lstStyle/>
          <a:p>
            <a:pPr marL="0" indent="0">
              <a:buNone/>
            </a:pPr>
            <a:r>
              <a:rPr lang="en-US" sz="700" b="1" kern="0" spc="200" dirty="0">
                <a:solidFill>
                  <a:srgbClr val="D4AF37"/>
                </a:solidFill>
                <a:latin typeface="Calibri" pitchFamily="34" charset="0"/>
                <a:ea typeface="Calibri" pitchFamily="34" charset="-122"/>
                <a:cs typeface="Calibri" pitchFamily="34" charset="-120"/>
              </a:rPr>
              <a:t>BROKERAGE REVENUE</a:t>
            </a:r>
            <a:endParaRPr lang="en-US" sz="700" dirty="0"/>
          </a:p>
        </p:txBody>
      </p:sp>
      <p:sp>
        <p:nvSpPr>
          <p:cNvPr id="125" name="Text 123"/>
          <p:cNvSpPr/>
          <p:nvPr/>
        </p:nvSpPr>
        <p:spPr>
          <a:xfrm>
            <a:off x="6208776" y="3593592"/>
            <a:ext cx="1417320" cy="146304"/>
          </a:xfrm>
          <a:prstGeom prst="rect">
            <a:avLst/>
          </a:prstGeom>
          <a:noFill/>
          <a:ln/>
        </p:spPr>
        <p:txBody>
          <a:bodyPr wrap="square" lIns="0" tIns="0" rIns="0" bIns="0" rtlCol="0" anchor="ctr"/>
          <a:lstStyle/>
          <a:p>
            <a:pPr marL="0" indent="0">
              <a:buNone/>
            </a:pPr>
            <a:r>
              <a:rPr lang="en-US" sz="750" i="1" dirty="0">
                <a:solidFill>
                  <a:srgbClr val="F0D77A"/>
                </a:solidFill>
                <a:latin typeface="Calibri" pitchFamily="34" charset="0"/>
                <a:ea typeface="Calibri" pitchFamily="34" charset="-122"/>
                <a:cs typeface="Calibri" pitchFamily="34" charset="-120"/>
              </a:rPr>
              <a:t>ROAS 13.8×</a:t>
            </a:r>
            <a:endParaRPr lang="en-US" sz="750" dirty="0"/>
          </a:p>
        </p:txBody>
      </p:sp>
      <p:sp>
        <p:nvSpPr>
          <p:cNvPr id="126" name="Text 124"/>
          <p:cNvSpPr/>
          <p:nvPr/>
        </p:nvSpPr>
        <p:spPr>
          <a:xfrm>
            <a:off x="6208776" y="3438144"/>
            <a:ext cx="2569464" cy="292608"/>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USD 7.9M</a:t>
            </a:r>
            <a:endParaRPr lang="en-US" sz="1400" dirty="0"/>
          </a:p>
        </p:txBody>
      </p:sp>
      <p:sp>
        <p:nvSpPr>
          <p:cNvPr id="127" name="Shape 125"/>
          <p:cNvSpPr/>
          <p:nvPr/>
        </p:nvSpPr>
        <p:spPr>
          <a:xfrm>
            <a:off x="6089904" y="3867912"/>
            <a:ext cx="2807208" cy="713232"/>
          </a:xfrm>
          <a:prstGeom prst="rect">
            <a:avLst/>
          </a:prstGeom>
          <a:solidFill>
            <a:srgbClr val="F7F9FC"/>
          </a:solidFill>
          <a:ln w="12700">
            <a:solidFill>
              <a:srgbClr val="CADCFC"/>
            </a:solidFill>
            <a:prstDash val="solid"/>
          </a:ln>
        </p:spPr>
      </p:sp>
      <p:sp>
        <p:nvSpPr>
          <p:cNvPr id="128" name="Shape 126"/>
          <p:cNvSpPr/>
          <p:nvPr/>
        </p:nvSpPr>
        <p:spPr>
          <a:xfrm>
            <a:off x="6089904" y="3867912"/>
            <a:ext cx="2807208" cy="36576"/>
          </a:xfrm>
          <a:prstGeom prst="rect">
            <a:avLst/>
          </a:prstGeom>
          <a:solidFill>
            <a:srgbClr val="0F1B3D"/>
          </a:solidFill>
          <a:ln w="12700">
            <a:solidFill>
              <a:srgbClr val="0F1B3D"/>
            </a:solidFill>
            <a:prstDash val="solid"/>
          </a:ln>
        </p:spPr>
      </p:sp>
      <p:sp>
        <p:nvSpPr>
          <p:cNvPr id="129" name="Text 127"/>
          <p:cNvSpPr/>
          <p:nvPr/>
        </p:nvSpPr>
        <p:spPr>
          <a:xfrm>
            <a:off x="6181344" y="3959352"/>
            <a:ext cx="2624328" cy="201168"/>
          </a:xfrm>
          <a:prstGeom prst="rect">
            <a:avLst/>
          </a:prstGeom>
          <a:noFill/>
          <a:ln/>
        </p:spPr>
        <p:txBody>
          <a:bodyPr wrap="square" lIns="0" tIns="0" rIns="0" bIns="0" rtlCol="0" anchor="ctr"/>
          <a:lstStyle/>
          <a:p>
            <a:pPr marL="0" indent="0">
              <a:buNone/>
            </a:pPr>
            <a:r>
              <a:rPr lang="en-US" sz="800" b="1" kern="0" spc="200" dirty="0">
                <a:solidFill>
                  <a:srgbClr val="0F1B3D"/>
                </a:solidFill>
                <a:latin typeface="Calibri" pitchFamily="34" charset="0"/>
                <a:ea typeface="Calibri" pitchFamily="34" charset="-122"/>
                <a:cs typeface="Calibri" pitchFamily="34" charset="-120"/>
              </a:rPr>
              <a:t>AI AGENT  ·  25→55 CLIENTS</a:t>
            </a:r>
            <a:endParaRPr lang="en-US" sz="800" dirty="0"/>
          </a:p>
        </p:txBody>
      </p:sp>
      <p:sp>
        <p:nvSpPr>
          <p:cNvPr id="130" name="Text 128"/>
          <p:cNvSpPr/>
          <p:nvPr/>
        </p:nvSpPr>
        <p:spPr>
          <a:xfrm>
            <a:off x="6181344" y="4160520"/>
            <a:ext cx="2624328"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USD 48K/yr · LTV/CAC 46×</a:t>
            </a:r>
            <a:endParaRPr lang="en-US" sz="850" dirty="0"/>
          </a:p>
        </p:txBody>
      </p:sp>
      <p:sp>
        <p:nvSpPr>
          <p:cNvPr id="131" name="Text 129"/>
          <p:cNvSpPr/>
          <p:nvPr/>
        </p:nvSpPr>
        <p:spPr>
          <a:xfrm>
            <a:off x="6181344" y="4325112"/>
            <a:ext cx="2624328" cy="292608"/>
          </a:xfrm>
          <a:prstGeom prst="rect">
            <a:avLst/>
          </a:prstGeom>
          <a:noFill/>
          <a:ln/>
        </p:spPr>
        <p:txBody>
          <a:bodyPr wrap="square" lIns="0" tIns="0" rIns="0" bIns="0" rtlCol="0" anchor="ctr"/>
          <a:lstStyle/>
          <a:p>
            <a:pPr marL="0" indent="0">
              <a:buNone/>
            </a:pPr>
            <a:r>
              <a:rPr lang="en-US" sz="1800" b="1" dirty="0">
                <a:solidFill>
                  <a:srgbClr val="0F1B3D"/>
                </a:solidFill>
                <a:latin typeface="Calibri" pitchFamily="34" charset="0"/>
                <a:ea typeface="Calibri" pitchFamily="34" charset="-122"/>
                <a:cs typeface="Calibri" pitchFamily="34" charset="-120"/>
              </a:rPr>
              <a:t>USD 2.6M</a:t>
            </a:r>
            <a:endParaRPr lang="en-US" sz="1800" dirty="0"/>
          </a:p>
        </p:txBody>
      </p:sp>
      <p:sp>
        <p:nvSpPr>
          <p:cNvPr id="132" name="Text 130"/>
          <p:cNvSpPr/>
          <p:nvPr/>
        </p:nvSpPr>
        <p:spPr>
          <a:xfrm>
            <a:off x="6181344" y="4434840"/>
            <a:ext cx="2624328" cy="182880"/>
          </a:xfrm>
          <a:prstGeom prst="rect">
            <a:avLst/>
          </a:prstGeom>
          <a:noFill/>
          <a:ln/>
        </p:spPr>
        <p:txBody>
          <a:bodyPr wrap="square" lIns="0" tIns="0" rIns="0" bIns="0" rtlCol="0" anchor="ctr"/>
          <a:lstStyle/>
          <a:p>
            <a:pPr marL="0" indent="0" algn="r">
              <a:buNone/>
            </a:pPr>
            <a:r>
              <a:rPr lang="en-US" sz="800" i="1" dirty="0">
                <a:solidFill>
                  <a:srgbClr val="5A6378"/>
                </a:solidFill>
                <a:latin typeface="Calibri" pitchFamily="34" charset="0"/>
                <a:ea typeface="Calibri" pitchFamily="34" charset="-122"/>
                <a:cs typeface="Calibri" pitchFamily="34" charset="-120"/>
              </a:rPr>
              <a:t>ARR Y2</a:t>
            </a:r>
            <a:endParaRPr lang="en-US" sz="800" dirty="0"/>
          </a:p>
        </p:txBody>
      </p:sp>
      <p:sp>
        <p:nvSpPr>
          <p:cNvPr id="133" name="Shape 131"/>
          <p:cNvSpPr/>
          <p:nvPr/>
        </p:nvSpPr>
        <p:spPr>
          <a:xfrm>
            <a:off x="6089904" y="4636008"/>
            <a:ext cx="2807208" cy="1051560"/>
          </a:xfrm>
          <a:prstGeom prst="rect">
            <a:avLst/>
          </a:prstGeom>
          <a:solidFill>
            <a:srgbClr val="0F1B3D"/>
          </a:solidFill>
          <a:ln w="12700">
            <a:solidFill>
              <a:srgbClr val="0F1B3D"/>
            </a:solidFill>
            <a:prstDash val="solid"/>
          </a:ln>
        </p:spPr>
      </p:sp>
      <p:sp>
        <p:nvSpPr>
          <p:cNvPr id="134" name="Shape 132"/>
          <p:cNvSpPr/>
          <p:nvPr/>
        </p:nvSpPr>
        <p:spPr>
          <a:xfrm>
            <a:off x="6089904" y="4636008"/>
            <a:ext cx="2807208" cy="36576"/>
          </a:xfrm>
          <a:prstGeom prst="rect">
            <a:avLst/>
          </a:prstGeom>
          <a:solidFill>
            <a:srgbClr val="D4AF37"/>
          </a:solidFill>
          <a:ln w="12700">
            <a:solidFill>
              <a:srgbClr val="D4AF37"/>
            </a:solidFill>
            <a:prstDash val="solid"/>
          </a:ln>
        </p:spPr>
      </p:sp>
      <p:sp>
        <p:nvSpPr>
          <p:cNvPr id="135" name="Text 133"/>
          <p:cNvSpPr/>
          <p:nvPr/>
        </p:nvSpPr>
        <p:spPr>
          <a:xfrm>
            <a:off x="6181344" y="4727448"/>
            <a:ext cx="2624328" cy="201168"/>
          </a:xfrm>
          <a:prstGeom prst="rect">
            <a:avLst/>
          </a:prstGeom>
          <a:noFill/>
          <a:ln/>
        </p:spPr>
        <p:txBody>
          <a:bodyPr wrap="square" lIns="0" tIns="0" rIns="0" bIns="0" rtlCol="0" anchor="ctr"/>
          <a:lstStyle/>
          <a:p>
            <a:pPr marL="0" indent="0">
              <a:buNone/>
            </a:pPr>
            <a:r>
              <a:rPr lang="en-US" sz="800" b="1" kern="0" spc="200" dirty="0">
                <a:solidFill>
                  <a:srgbClr val="D4AF37"/>
                </a:solidFill>
                <a:latin typeface="Calibri" pitchFamily="34" charset="0"/>
                <a:ea typeface="Calibri" pitchFamily="34" charset="-122"/>
                <a:cs typeface="Calibri" pitchFamily="34" charset="-120"/>
              </a:rPr>
              <a:t>RWA  ·  Y1 POST-LAUNCH</a:t>
            </a:r>
            <a:endParaRPr lang="en-US" sz="800" dirty="0"/>
          </a:p>
        </p:txBody>
      </p:sp>
      <p:sp>
        <p:nvSpPr>
          <p:cNvPr id="136" name="Text 134"/>
          <p:cNvSpPr/>
          <p:nvPr/>
        </p:nvSpPr>
        <p:spPr>
          <a:xfrm>
            <a:off x="6181344" y="4928616"/>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Banks × contracts/mo</a:t>
            </a:r>
            <a:endParaRPr lang="en-US" sz="850" dirty="0"/>
          </a:p>
        </p:txBody>
      </p:sp>
      <p:sp>
        <p:nvSpPr>
          <p:cNvPr id="137" name="Text 135"/>
          <p:cNvSpPr/>
          <p:nvPr/>
        </p:nvSpPr>
        <p:spPr>
          <a:xfrm>
            <a:off x="7891272" y="4928616"/>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30 × 20</a:t>
            </a:r>
            <a:endParaRPr lang="en-US" sz="850" dirty="0"/>
          </a:p>
        </p:txBody>
      </p:sp>
      <p:sp>
        <p:nvSpPr>
          <p:cNvPr id="138" name="Text 136"/>
          <p:cNvSpPr/>
          <p:nvPr/>
        </p:nvSpPr>
        <p:spPr>
          <a:xfrm>
            <a:off x="6181344" y="5102352"/>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Total contracts/yr</a:t>
            </a:r>
            <a:endParaRPr lang="en-US" sz="850" dirty="0"/>
          </a:p>
        </p:txBody>
      </p:sp>
      <p:sp>
        <p:nvSpPr>
          <p:cNvPr id="139" name="Text 137"/>
          <p:cNvSpPr/>
          <p:nvPr/>
        </p:nvSpPr>
        <p:spPr>
          <a:xfrm>
            <a:off x="7891272" y="5102352"/>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7K</a:t>
            </a:r>
            <a:endParaRPr lang="en-US" sz="850" dirty="0"/>
          </a:p>
        </p:txBody>
      </p:sp>
      <p:sp>
        <p:nvSpPr>
          <p:cNvPr id="140" name="Text 138"/>
          <p:cNvSpPr/>
          <p:nvPr/>
        </p:nvSpPr>
        <p:spPr>
          <a:xfrm>
            <a:off x="6181344" y="5276088"/>
            <a:ext cx="1691640" cy="164592"/>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 avg USD 100K GMV</a:t>
            </a:r>
            <a:endParaRPr lang="en-US" sz="850" dirty="0"/>
          </a:p>
        </p:txBody>
      </p:sp>
      <p:sp>
        <p:nvSpPr>
          <p:cNvPr id="141" name="Text 139"/>
          <p:cNvSpPr/>
          <p:nvPr/>
        </p:nvSpPr>
        <p:spPr>
          <a:xfrm>
            <a:off x="7891272" y="5276088"/>
            <a:ext cx="914400" cy="164592"/>
          </a:xfrm>
          <a:prstGeom prst="rect">
            <a:avLst/>
          </a:prstGeom>
          <a:noFill/>
          <a:ln/>
        </p:spPr>
        <p:txBody>
          <a:bodyPr wrap="square" lIns="0" tIns="0" rIns="0" bIns="0" rtlCol="0" anchor="ctr"/>
          <a:lstStyle/>
          <a:p>
            <a:pPr marL="0" indent="0" algn="r">
              <a:buNone/>
            </a:pPr>
            <a:r>
              <a:rPr lang="en-US" sz="850" b="1" dirty="0">
                <a:solidFill>
                  <a:srgbClr val="FFFFFF"/>
                </a:solidFill>
                <a:latin typeface="Calibri" pitchFamily="34" charset="0"/>
                <a:ea typeface="Calibri" pitchFamily="34" charset="-122"/>
                <a:cs typeface="Calibri" pitchFamily="34" charset="-120"/>
              </a:rPr>
              <a:t>USD 720.0M</a:t>
            </a:r>
            <a:endParaRPr lang="en-US" sz="850" dirty="0"/>
          </a:p>
        </p:txBody>
      </p:sp>
      <p:sp>
        <p:nvSpPr>
          <p:cNvPr id="142" name="Text 140"/>
          <p:cNvSpPr/>
          <p:nvPr/>
        </p:nvSpPr>
        <p:spPr>
          <a:xfrm>
            <a:off x="6181344" y="5431536"/>
            <a:ext cx="1371600" cy="164592"/>
          </a:xfrm>
          <a:prstGeom prst="rect">
            <a:avLst/>
          </a:prstGeom>
          <a:noFill/>
          <a:ln/>
        </p:spPr>
        <p:txBody>
          <a:bodyPr wrap="square" lIns="0" tIns="0" rIns="0" bIns="0" rtlCol="0" anchor="ctr"/>
          <a:lstStyle/>
          <a:p>
            <a:pPr marL="0" indent="0">
              <a:buNone/>
            </a:pPr>
            <a:r>
              <a:rPr lang="en-US" sz="700" b="1" kern="0" spc="200" dirty="0">
                <a:solidFill>
                  <a:srgbClr val="D4AF37"/>
                </a:solidFill>
                <a:latin typeface="Calibri" pitchFamily="34" charset="0"/>
                <a:ea typeface="Calibri" pitchFamily="34" charset="-122"/>
                <a:cs typeface="Calibri" pitchFamily="34" charset="-120"/>
              </a:rPr>
              <a:t>× 0.5% FEE</a:t>
            </a:r>
            <a:endParaRPr lang="en-US" sz="700" dirty="0"/>
          </a:p>
        </p:txBody>
      </p:sp>
      <p:sp>
        <p:nvSpPr>
          <p:cNvPr id="143" name="Text 141"/>
          <p:cNvSpPr/>
          <p:nvPr/>
        </p:nvSpPr>
        <p:spPr>
          <a:xfrm>
            <a:off x="6181344" y="5431536"/>
            <a:ext cx="2624328" cy="164592"/>
          </a:xfrm>
          <a:prstGeom prst="rect">
            <a:avLst/>
          </a:prstGeom>
          <a:noFill/>
          <a:ln/>
        </p:spPr>
        <p:txBody>
          <a:bodyPr wrap="square" lIns="0" tIns="0" rIns="0" bIns="0" rtlCol="0" anchor="ctr"/>
          <a:lstStyle/>
          <a:p>
            <a:pPr marL="0" indent="0" algn="r">
              <a:buNone/>
            </a:pPr>
            <a:r>
              <a:rPr lang="en-US" sz="1100" b="1" dirty="0">
                <a:solidFill>
                  <a:srgbClr val="F0D77A"/>
                </a:solidFill>
                <a:latin typeface="Calibri" pitchFamily="34" charset="0"/>
                <a:ea typeface="Calibri" pitchFamily="34" charset="-122"/>
                <a:cs typeface="Calibri" pitchFamily="34" charset="-120"/>
              </a:rPr>
              <a:t>USD 3.6M/yr</a:t>
            </a:r>
            <a:endParaRPr lang="en-US" sz="1100" dirty="0"/>
          </a:p>
        </p:txBody>
      </p:sp>
      <p:sp>
        <p:nvSpPr>
          <p:cNvPr id="144" name="Shape 142"/>
          <p:cNvSpPr/>
          <p:nvPr/>
        </p:nvSpPr>
        <p:spPr>
          <a:xfrm>
            <a:off x="6089904" y="5724144"/>
            <a:ext cx="2807208" cy="457200"/>
          </a:xfrm>
          <a:prstGeom prst="rect">
            <a:avLst/>
          </a:prstGeom>
          <a:solidFill>
            <a:srgbClr val="2D7A3D"/>
          </a:solidFill>
          <a:ln w="12700">
            <a:solidFill>
              <a:srgbClr val="2D7A3D"/>
            </a:solidFill>
            <a:prstDash val="solid"/>
          </a:ln>
        </p:spPr>
      </p:sp>
      <p:sp>
        <p:nvSpPr>
          <p:cNvPr id="145" name="Text 143"/>
          <p:cNvSpPr/>
          <p:nvPr/>
        </p:nvSpPr>
        <p:spPr>
          <a:xfrm>
            <a:off x="6181344" y="5760720"/>
            <a:ext cx="1783080" cy="182880"/>
          </a:xfrm>
          <a:prstGeom prst="rect">
            <a:avLst/>
          </a:prstGeom>
          <a:noFill/>
          <a:ln/>
        </p:spPr>
        <p:txBody>
          <a:bodyPr wrap="square" lIns="0" tIns="0" rIns="0" bIns="0" rtlCol="0" anchor="ctr"/>
          <a:lstStyle/>
          <a:p>
            <a:pPr marL="0" indent="0">
              <a:buNone/>
            </a:pPr>
            <a:r>
              <a:rPr lang="en-US" sz="750" b="1" kern="0" spc="200" dirty="0">
                <a:solidFill>
                  <a:srgbClr val="FFFFFF"/>
                </a:solidFill>
                <a:latin typeface="Calibri" pitchFamily="34" charset="0"/>
                <a:ea typeface="Calibri" pitchFamily="34" charset="-122"/>
                <a:cs typeface="Calibri" pitchFamily="34" charset="-120"/>
              </a:rPr>
              <a:t>Y2 TOTAL REVENUE</a:t>
            </a:r>
            <a:endParaRPr lang="en-US" sz="750" dirty="0"/>
          </a:p>
        </p:txBody>
      </p:sp>
      <p:sp>
        <p:nvSpPr>
          <p:cNvPr id="146" name="Text 144"/>
          <p:cNvSpPr/>
          <p:nvPr/>
        </p:nvSpPr>
        <p:spPr>
          <a:xfrm>
            <a:off x="6181344" y="5907024"/>
            <a:ext cx="2624328" cy="292608"/>
          </a:xfrm>
          <a:prstGeom prst="rect">
            <a:avLst/>
          </a:prstGeom>
          <a:noFill/>
          <a:ln/>
        </p:spPr>
        <p:txBody>
          <a:bodyPr wrap="square" lIns="0" tIns="0" rIns="0" bIns="0" rtlCol="0" anchor="ctr"/>
          <a:lstStyle/>
          <a:p>
            <a:pPr marL="0" indent="0" algn="r">
              <a:buNone/>
            </a:pPr>
            <a:r>
              <a:rPr lang="en-US" sz="1700" b="1" dirty="0">
                <a:solidFill>
                  <a:srgbClr val="FFFFFF"/>
                </a:solidFill>
                <a:latin typeface="Calibri" pitchFamily="34" charset="0"/>
                <a:ea typeface="Calibri" pitchFamily="34" charset="-122"/>
                <a:cs typeface="Calibri" pitchFamily="34" charset="-120"/>
              </a:rPr>
              <a:t>USD 14.2M</a:t>
            </a:r>
            <a:endParaRPr lang="en-US" sz="1700" dirty="0"/>
          </a:p>
        </p:txBody>
      </p:sp>
      <p:sp>
        <p:nvSpPr>
          <p:cNvPr id="147" name="Shape 145"/>
          <p:cNvSpPr/>
          <p:nvPr/>
        </p:nvSpPr>
        <p:spPr>
          <a:xfrm>
            <a:off x="8951976" y="1298448"/>
            <a:ext cx="2807208" cy="384048"/>
          </a:xfrm>
          <a:prstGeom prst="rect">
            <a:avLst/>
          </a:prstGeom>
          <a:solidFill>
            <a:srgbClr val="6B46A8"/>
          </a:solidFill>
          <a:ln w="12700">
            <a:solidFill>
              <a:srgbClr val="6B46A8"/>
            </a:solidFill>
            <a:prstDash val="solid"/>
          </a:ln>
        </p:spPr>
      </p:sp>
      <p:sp>
        <p:nvSpPr>
          <p:cNvPr id="148" name="Text 146"/>
          <p:cNvSpPr/>
          <p:nvPr/>
        </p:nvSpPr>
        <p:spPr>
          <a:xfrm>
            <a:off x="9043416" y="1325880"/>
            <a:ext cx="2624328" cy="182880"/>
          </a:xfrm>
          <a:prstGeom prst="rect">
            <a:avLst/>
          </a:prstGeom>
          <a:noFill/>
          <a:ln/>
        </p:spPr>
        <p:txBody>
          <a:bodyPr wrap="square" lIns="0" tIns="0" rIns="0" bIns="0" rtlCol="0" anchor="ctr"/>
          <a:lstStyle/>
          <a:p>
            <a:pPr marL="0" indent="0" algn="ctr">
              <a:buNone/>
            </a:pPr>
            <a:r>
              <a:rPr lang="en-US" sz="1000" b="1" kern="0" spc="200" dirty="0">
                <a:solidFill>
                  <a:srgbClr val="FFFFFF"/>
                </a:solidFill>
                <a:latin typeface="Calibri" pitchFamily="34" charset="0"/>
                <a:ea typeface="Calibri" pitchFamily="34" charset="-122"/>
                <a:cs typeface="Calibri" pitchFamily="34" charset="-120"/>
              </a:rPr>
              <a:t>BASE + REACTIVATION</a:t>
            </a:r>
            <a:endParaRPr lang="en-US" sz="1000" dirty="0"/>
          </a:p>
        </p:txBody>
      </p:sp>
      <p:sp>
        <p:nvSpPr>
          <p:cNvPr id="149" name="Text 147"/>
          <p:cNvSpPr/>
          <p:nvPr/>
        </p:nvSpPr>
        <p:spPr>
          <a:xfrm>
            <a:off x="9043416" y="1499616"/>
            <a:ext cx="2624328" cy="164592"/>
          </a:xfrm>
          <a:prstGeom prst="rect">
            <a:avLst/>
          </a:prstGeom>
          <a:noFill/>
          <a:ln/>
        </p:spPr>
        <p:txBody>
          <a:bodyPr wrap="square" lIns="0" tIns="0" rIns="0" bIns="0" rtlCol="0" anchor="ctr"/>
          <a:lstStyle/>
          <a:p>
            <a:pPr marL="0" indent="0" algn="ctr">
              <a:buNone/>
            </a:pPr>
            <a:r>
              <a:rPr lang="en-US" sz="800" i="1" dirty="0">
                <a:solidFill>
                  <a:srgbClr val="F0D77A"/>
                </a:solidFill>
                <a:latin typeface="Calibri" pitchFamily="34" charset="0"/>
                <a:ea typeface="Calibri" pitchFamily="34" charset="-122"/>
                <a:cs typeface="Calibri" pitchFamily="34" charset="-120"/>
              </a:rPr>
              <a:t>Y2 compounding effect</a:t>
            </a:r>
            <a:endParaRPr lang="en-US" sz="800" dirty="0"/>
          </a:p>
        </p:txBody>
      </p:sp>
      <p:sp>
        <p:nvSpPr>
          <p:cNvPr id="150" name="Shape 148"/>
          <p:cNvSpPr/>
          <p:nvPr/>
        </p:nvSpPr>
        <p:spPr>
          <a:xfrm>
            <a:off x="8951976" y="1755648"/>
            <a:ext cx="2807208" cy="457200"/>
          </a:xfrm>
          <a:prstGeom prst="rect">
            <a:avLst/>
          </a:prstGeom>
          <a:solidFill>
            <a:srgbClr val="6B46A8">
              <a:alpha val="10000"/>
            </a:srgbClr>
          </a:solidFill>
          <a:ln w="12700">
            <a:solidFill>
              <a:srgbClr val="6B46A8"/>
            </a:solidFill>
            <a:prstDash val="solid"/>
          </a:ln>
        </p:spPr>
      </p:sp>
      <p:sp>
        <p:nvSpPr>
          <p:cNvPr id="151" name="Text 149"/>
          <p:cNvSpPr/>
          <p:nvPr/>
        </p:nvSpPr>
        <p:spPr>
          <a:xfrm>
            <a:off x="9043416" y="1783080"/>
            <a:ext cx="2624328" cy="164592"/>
          </a:xfrm>
          <a:prstGeom prst="rect">
            <a:avLst/>
          </a:prstGeom>
          <a:noFill/>
          <a:ln/>
        </p:spPr>
        <p:txBody>
          <a:bodyPr wrap="square" lIns="0" tIns="0" rIns="0" bIns="0" rtlCol="0" anchor="ctr"/>
          <a:lstStyle/>
          <a:p>
            <a:pPr marL="0" indent="0">
              <a:buNone/>
            </a:pPr>
            <a:r>
              <a:rPr lang="en-US" sz="750" b="1" kern="0" spc="200" dirty="0">
                <a:solidFill>
                  <a:srgbClr val="6B46A8"/>
                </a:solidFill>
                <a:latin typeface="Calibri" pitchFamily="34" charset="0"/>
                <a:ea typeface="Calibri" pitchFamily="34" charset="-122"/>
                <a:cs typeface="Calibri" pitchFamily="34" charset="-120"/>
              </a:rPr>
              <a:t>ADDITIONAL SPEND</a:t>
            </a:r>
            <a:endParaRPr lang="en-US" sz="750" dirty="0"/>
          </a:p>
        </p:txBody>
      </p:sp>
      <p:sp>
        <p:nvSpPr>
          <p:cNvPr id="152" name="Text 150"/>
          <p:cNvSpPr/>
          <p:nvPr/>
        </p:nvSpPr>
        <p:spPr>
          <a:xfrm>
            <a:off x="9043416" y="1956816"/>
            <a:ext cx="2624328" cy="201168"/>
          </a:xfrm>
          <a:prstGeom prst="rect">
            <a:avLst/>
          </a:prstGeom>
          <a:noFill/>
          <a:ln/>
        </p:spPr>
        <p:txBody>
          <a:bodyPr wrap="square" lIns="0" tIns="0" rIns="0" bIns="0" rtlCol="0" anchor="ctr"/>
          <a:lstStyle/>
          <a:p>
            <a:pPr marL="0" indent="0">
              <a:buNone/>
            </a:pPr>
            <a:r>
              <a:rPr lang="en-US" sz="900" b="1" dirty="0">
                <a:solidFill>
                  <a:srgbClr val="6B46A8"/>
                </a:solidFill>
                <a:latin typeface="Calibri" pitchFamily="34" charset="0"/>
                <a:ea typeface="Calibri" pitchFamily="34" charset="-122"/>
                <a:cs typeface="Calibri" pitchFamily="34" charset="-120"/>
              </a:rPr>
              <a:t>USD 0  ·  Reactivates existing pipeline</a:t>
            </a:r>
            <a:endParaRPr lang="en-US" sz="900" dirty="0"/>
          </a:p>
        </p:txBody>
      </p:sp>
      <p:sp>
        <p:nvSpPr>
          <p:cNvPr id="153" name="Shape 151"/>
          <p:cNvSpPr/>
          <p:nvPr/>
        </p:nvSpPr>
        <p:spPr>
          <a:xfrm>
            <a:off x="8951976" y="2258568"/>
            <a:ext cx="2807208" cy="1554480"/>
          </a:xfrm>
          <a:prstGeom prst="rect">
            <a:avLst/>
          </a:prstGeom>
          <a:solidFill>
            <a:srgbClr val="6B46A8">
              <a:alpha val="8000"/>
            </a:srgbClr>
          </a:solidFill>
          <a:ln w="12700">
            <a:solidFill>
              <a:srgbClr val="6B46A8"/>
            </a:solidFill>
            <a:prstDash val="solid"/>
          </a:ln>
        </p:spPr>
      </p:sp>
      <p:sp>
        <p:nvSpPr>
          <p:cNvPr id="154" name="Shape 152"/>
          <p:cNvSpPr/>
          <p:nvPr/>
        </p:nvSpPr>
        <p:spPr>
          <a:xfrm>
            <a:off x="8951976" y="2258568"/>
            <a:ext cx="2807208" cy="36576"/>
          </a:xfrm>
          <a:prstGeom prst="rect">
            <a:avLst/>
          </a:prstGeom>
          <a:solidFill>
            <a:srgbClr val="6B46A8"/>
          </a:solidFill>
          <a:ln w="12700">
            <a:solidFill>
              <a:srgbClr val="6B46A8"/>
            </a:solidFill>
            <a:prstDash val="solid"/>
          </a:ln>
        </p:spPr>
      </p:sp>
      <p:sp>
        <p:nvSpPr>
          <p:cNvPr id="155" name="Text 153"/>
          <p:cNvSpPr/>
          <p:nvPr/>
        </p:nvSpPr>
        <p:spPr>
          <a:xfrm>
            <a:off x="9043416" y="2350008"/>
            <a:ext cx="2624328" cy="201168"/>
          </a:xfrm>
          <a:prstGeom prst="rect">
            <a:avLst/>
          </a:prstGeom>
          <a:noFill/>
          <a:ln/>
        </p:spPr>
        <p:txBody>
          <a:bodyPr wrap="square" lIns="0" tIns="0" rIns="0" bIns="0" rtlCol="0" anchor="ctr"/>
          <a:lstStyle/>
          <a:p>
            <a:pPr marL="0" indent="0">
              <a:buNone/>
            </a:pPr>
            <a:r>
              <a:rPr lang="en-US" sz="800" b="1" kern="0" spc="300" dirty="0">
                <a:solidFill>
                  <a:srgbClr val="6B46A8"/>
                </a:solidFill>
                <a:latin typeface="Calibri" pitchFamily="34" charset="0"/>
                <a:ea typeface="Calibri" pitchFamily="34" charset="-122"/>
                <a:cs typeface="Calibri" pitchFamily="34" charset="-120"/>
              </a:rPr>
              <a:t>REACTIVATION FUNNEL  ·  Y2</a:t>
            </a:r>
            <a:endParaRPr lang="en-US" sz="800" dirty="0"/>
          </a:p>
        </p:txBody>
      </p:sp>
      <p:sp>
        <p:nvSpPr>
          <p:cNvPr id="156" name="Text 154"/>
          <p:cNvSpPr/>
          <p:nvPr/>
        </p:nvSpPr>
        <p:spPr>
          <a:xfrm>
            <a:off x="9043416" y="2551176"/>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Y1 non-closed meetings</a:t>
            </a:r>
            <a:endParaRPr lang="en-US" sz="850" dirty="0"/>
          </a:p>
        </p:txBody>
      </p:sp>
      <p:sp>
        <p:nvSpPr>
          <p:cNvPr id="157" name="Text 155"/>
          <p:cNvSpPr/>
          <p:nvPr/>
        </p:nvSpPr>
        <p:spPr>
          <a:xfrm>
            <a:off x="10753344" y="2551176"/>
            <a:ext cx="914400" cy="182880"/>
          </a:xfrm>
          <a:prstGeom prst="rect">
            <a:avLst/>
          </a:prstGeom>
          <a:noFill/>
          <a:ln/>
        </p:spPr>
        <p:txBody>
          <a:bodyPr wrap="square" lIns="0" tIns="0" rIns="0" bIns="0" rtlCol="0" anchor="ctr"/>
          <a:lstStyle/>
          <a:p>
            <a:pPr marL="0" indent="0" algn="r">
              <a:buNone/>
            </a:pPr>
            <a:r>
              <a:rPr lang="en-US" sz="850" b="1" dirty="0">
                <a:solidFill>
                  <a:srgbClr val="6B46A8"/>
                </a:solidFill>
                <a:latin typeface="Calibri" pitchFamily="34" charset="0"/>
                <a:ea typeface="Calibri" pitchFamily="34" charset="-122"/>
                <a:cs typeface="Calibri" pitchFamily="34" charset="-120"/>
              </a:rPr>
              <a:t>46K</a:t>
            </a:r>
            <a:endParaRPr lang="en-US" sz="850" dirty="0"/>
          </a:p>
        </p:txBody>
      </p:sp>
      <p:sp>
        <p:nvSpPr>
          <p:cNvPr id="158" name="Shape 156"/>
          <p:cNvSpPr/>
          <p:nvPr/>
        </p:nvSpPr>
        <p:spPr>
          <a:xfrm>
            <a:off x="9043416" y="2734056"/>
            <a:ext cx="2624328" cy="0"/>
          </a:xfrm>
          <a:prstGeom prst="line">
            <a:avLst/>
          </a:prstGeom>
          <a:noFill/>
          <a:ln w="6350">
            <a:solidFill>
              <a:srgbClr val="D5DCE5"/>
            </a:solidFill>
            <a:prstDash val="solid"/>
          </a:ln>
        </p:spPr>
      </p:sp>
      <p:sp>
        <p:nvSpPr>
          <p:cNvPr id="159" name="Text 157"/>
          <p:cNvSpPr/>
          <p:nvPr/>
        </p:nvSpPr>
        <p:spPr>
          <a:xfrm>
            <a:off x="9043416" y="2743200"/>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 20% reactivation rate</a:t>
            </a:r>
            <a:endParaRPr lang="en-US" sz="850" dirty="0"/>
          </a:p>
        </p:txBody>
      </p:sp>
      <p:sp>
        <p:nvSpPr>
          <p:cNvPr id="160" name="Text 158"/>
          <p:cNvSpPr/>
          <p:nvPr/>
        </p:nvSpPr>
        <p:spPr>
          <a:xfrm>
            <a:off x="10753344" y="2743200"/>
            <a:ext cx="914400" cy="182880"/>
          </a:xfrm>
          <a:prstGeom prst="rect">
            <a:avLst/>
          </a:prstGeom>
          <a:noFill/>
          <a:ln/>
        </p:spPr>
        <p:txBody>
          <a:bodyPr wrap="square" lIns="0" tIns="0" rIns="0" bIns="0" rtlCol="0" anchor="ctr"/>
          <a:lstStyle/>
          <a:p>
            <a:pPr marL="0" indent="0" algn="r">
              <a:buNone/>
            </a:pPr>
            <a:r>
              <a:rPr lang="en-US" sz="850" b="1" dirty="0">
                <a:solidFill>
                  <a:srgbClr val="6B46A8"/>
                </a:solidFill>
                <a:latin typeface="Calibri" pitchFamily="34" charset="0"/>
                <a:ea typeface="Calibri" pitchFamily="34" charset="-122"/>
                <a:cs typeface="Calibri" pitchFamily="34" charset="-120"/>
              </a:rPr>
              <a:t>9K</a:t>
            </a:r>
            <a:endParaRPr lang="en-US" sz="850" dirty="0"/>
          </a:p>
        </p:txBody>
      </p:sp>
      <p:sp>
        <p:nvSpPr>
          <p:cNvPr id="161" name="Shape 159"/>
          <p:cNvSpPr/>
          <p:nvPr/>
        </p:nvSpPr>
        <p:spPr>
          <a:xfrm>
            <a:off x="9043416" y="2926080"/>
            <a:ext cx="2624328" cy="0"/>
          </a:xfrm>
          <a:prstGeom prst="line">
            <a:avLst/>
          </a:prstGeom>
          <a:noFill/>
          <a:ln w="6350">
            <a:solidFill>
              <a:srgbClr val="D5DCE5"/>
            </a:solidFill>
            <a:prstDash val="solid"/>
          </a:ln>
        </p:spPr>
      </p:sp>
      <p:sp>
        <p:nvSpPr>
          <p:cNvPr id="162" name="Text 160"/>
          <p:cNvSpPr/>
          <p:nvPr/>
        </p:nvSpPr>
        <p:spPr>
          <a:xfrm>
            <a:off x="9043416" y="2935224"/>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 8% warm conv (2× cold)</a:t>
            </a:r>
            <a:endParaRPr lang="en-US" sz="850" dirty="0"/>
          </a:p>
        </p:txBody>
      </p:sp>
      <p:sp>
        <p:nvSpPr>
          <p:cNvPr id="163" name="Text 161"/>
          <p:cNvSpPr/>
          <p:nvPr/>
        </p:nvSpPr>
        <p:spPr>
          <a:xfrm>
            <a:off x="10753344" y="2935224"/>
            <a:ext cx="914400" cy="182880"/>
          </a:xfrm>
          <a:prstGeom prst="rect">
            <a:avLst/>
          </a:prstGeom>
          <a:noFill/>
          <a:ln/>
        </p:spPr>
        <p:txBody>
          <a:bodyPr wrap="square" lIns="0" tIns="0" rIns="0" bIns="0" rtlCol="0" anchor="ctr"/>
          <a:lstStyle/>
          <a:p>
            <a:pPr marL="0" indent="0" algn="r">
              <a:buNone/>
            </a:pPr>
            <a:r>
              <a:rPr lang="en-US" sz="850" b="1" dirty="0">
                <a:solidFill>
                  <a:srgbClr val="6B46A8"/>
                </a:solidFill>
                <a:latin typeface="Calibri" pitchFamily="34" charset="0"/>
                <a:ea typeface="Calibri" pitchFamily="34" charset="-122"/>
                <a:cs typeface="Calibri" pitchFamily="34" charset="-120"/>
              </a:rPr>
              <a:t>737</a:t>
            </a:r>
            <a:endParaRPr lang="en-US" sz="850" dirty="0"/>
          </a:p>
        </p:txBody>
      </p:sp>
      <p:sp>
        <p:nvSpPr>
          <p:cNvPr id="164" name="Shape 162"/>
          <p:cNvSpPr/>
          <p:nvPr/>
        </p:nvSpPr>
        <p:spPr>
          <a:xfrm>
            <a:off x="9043416" y="3118104"/>
            <a:ext cx="2624328" cy="0"/>
          </a:xfrm>
          <a:prstGeom prst="line">
            <a:avLst/>
          </a:prstGeom>
          <a:noFill/>
          <a:ln w="6350">
            <a:solidFill>
              <a:srgbClr val="D5DCE5"/>
            </a:solidFill>
            <a:prstDash val="solid"/>
          </a:ln>
        </p:spPr>
      </p:sp>
      <p:sp>
        <p:nvSpPr>
          <p:cNvPr id="165" name="Text 163"/>
          <p:cNvSpPr/>
          <p:nvPr/>
        </p:nvSpPr>
        <p:spPr>
          <a:xfrm>
            <a:off x="9043416" y="3127248"/>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Avg ticket × commission</a:t>
            </a:r>
            <a:endParaRPr lang="en-US" sz="850" dirty="0"/>
          </a:p>
        </p:txBody>
      </p:sp>
      <p:sp>
        <p:nvSpPr>
          <p:cNvPr id="166" name="Text 164"/>
          <p:cNvSpPr/>
          <p:nvPr/>
        </p:nvSpPr>
        <p:spPr>
          <a:xfrm>
            <a:off x="10753344" y="3127248"/>
            <a:ext cx="914400" cy="182880"/>
          </a:xfrm>
          <a:prstGeom prst="rect">
            <a:avLst/>
          </a:prstGeom>
          <a:noFill/>
          <a:ln/>
        </p:spPr>
        <p:txBody>
          <a:bodyPr wrap="square" lIns="0" tIns="0" rIns="0" bIns="0" rtlCol="0" anchor="ctr"/>
          <a:lstStyle/>
          <a:p>
            <a:pPr marL="0" indent="0" algn="r">
              <a:buNone/>
            </a:pPr>
            <a:r>
              <a:rPr lang="en-US" sz="850" b="1" dirty="0">
                <a:solidFill>
                  <a:srgbClr val="6B46A8"/>
                </a:solidFill>
                <a:latin typeface="Calibri" pitchFamily="34" charset="0"/>
                <a:ea typeface="Calibri" pitchFamily="34" charset="-122"/>
                <a:cs typeface="Calibri" pitchFamily="34" charset="-120"/>
              </a:rPr>
              <a:t>USD 80K × 2.5%</a:t>
            </a:r>
            <a:endParaRPr lang="en-US" sz="850" dirty="0"/>
          </a:p>
        </p:txBody>
      </p:sp>
      <p:sp>
        <p:nvSpPr>
          <p:cNvPr id="167" name="Shape 165"/>
          <p:cNvSpPr/>
          <p:nvPr/>
        </p:nvSpPr>
        <p:spPr>
          <a:xfrm>
            <a:off x="9043416" y="3310128"/>
            <a:ext cx="2624328" cy="0"/>
          </a:xfrm>
          <a:prstGeom prst="line">
            <a:avLst/>
          </a:prstGeom>
          <a:noFill/>
          <a:ln w="6350">
            <a:solidFill>
              <a:srgbClr val="D5DCE5"/>
            </a:solidFill>
            <a:prstDash val="solid"/>
          </a:ln>
        </p:spPr>
      </p:sp>
      <p:sp>
        <p:nvSpPr>
          <p:cNvPr id="168" name="Text 166"/>
          <p:cNvSpPr/>
          <p:nvPr/>
        </p:nvSpPr>
        <p:spPr>
          <a:xfrm>
            <a:off x="9043416" y="3319272"/>
            <a:ext cx="1691640" cy="182880"/>
          </a:xfrm>
          <a:prstGeom prst="rect">
            <a:avLst/>
          </a:prstGeom>
          <a:noFill/>
          <a:ln/>
        </p:spPr>
        <p:txBody>
          <a:bodyPr wrap="square" lIns="0" tIns="0" rIns="0" bIns="0" rtlCol="0" anchor="ctr"/>
          <a:lstStyle/>
          <a:p>
            <a:pPr marL="0" indent="0">
              <a:buNone/>
            </a:pPr>
            <a:r>
              <a:rPr lang="en-US" sz="850" dirty="0">
                <a:solidFill>
                  <a:srgbClr val="5A6378"/>
                </a:solidFill>
                <a:latin typeface="Calibri" pitchFamily="34" charset="0"/>
                <a:ea typeface="Calibri" pitchFamily="34" charset="-122"/>
                <a:cs typeface="Calibri" pitchFamily="34" charset="-120"/>
              </a:rPr>
              <a:t>Incremental GMV</a:t>
            </a:r>
            <a:endParaRPr lang="en-US" sz="850" dirty="0"/>
          </a:p>
        </p:txBody>
      </p:sp>
      <p:sp>
        <p:nvSpPr>
          <p:cNvPr id="169" name="Text 167"/>
          <p:cNvSpPr/>
          <p:nvPr/>
        </p:nvSpPr>
        <p:spPr>
          <a:xfrm>
            <a:off x="10753344" y="3319272"/>
            <a:ext cx="914400" cy="182880"/>
          </a:xfrm>
          <a:prstGeom prst="rect">
            <a:avLst/>
          </a:prstGeom>
          <a:noFill/>
          <a:ln/>
        </p:spPr>
        <p:txBody>
          <a:bodyPr wrap="square" lIns="0" tIns="0" rIns="0" bIns="0" rtlCol="0" anchor="ctr"/>
          <a:lstStyle/>
          <a:p>
            <a:pPr marL="0" indent="0" algn="r">
              <a:buNone/>
            </a:pPr>
            <a:r>
              <a:rPr lang="en-US" sz="850" b="1" dirty="0">
                <a:solidFill>
                  <a:srgbClr val="6B46A8"/>
                </a:solidFill>
                <a:latin typeface="Calibri" pitchFamily="34" charset="0"/>
                <a:ea typeface="Calibri" pitchFamily="34" charset="-122"/>
                <a:cs typeface="Calibri" pitchFamily="34" charset="-120"/>
              </a:rPr>
              <a:t>USD 59.0M</a:t>
            </a:r>
            <a:endParaRPr lang="en-US" sz="850" dirty="0"/>
          </a:p>
        </p:txBody>
      </p:sp>
      <p:sp>
        <p:nvSpPr>
          <p:cNvPr id="170" name="Shape 168"/>
          <p:cNvSpPr/>
          <p:nvPr/>
        </p:nvSpPr>
        <p:spPr>
          <a:xfrm>
            <a:off x="8997696" y="3401568"/>
            <a:ext cx="2715768" cy="365760"/>
          </a:xfrm>
          <a:prstGeom prst="rect">
            <a:avLst/>
          </a:prstGeom>
          <a:solidFill>
            <a:srgbClr val="6B46A8"/>
          </a:solidFill>
          <a:ln w="12700">
            <a:solidFill>
              <a:srgbClr val="6B46A8"/>
            </a:solidFill>
            <a:prstDash val="solid"/>
          </a:ln>
        </p:spPr>
      </p:sp>
      <p:sp>
        <p:nvSpPr>
          <p:cNvPr id="171" name="Text 169"/>
          <p:cNvSpPr/>
          <p:nvPr/>
        </p:nvSpPr>
        <p:spPr>
          <a:xfrm>
            <a:off x="9070848" y="3438144"/>
            <a:ext cx="1417320" cy="146304"/>
          </a:xfrm>
          <a:prstGeom prst="rect">
            <a:avLst/>
          </a:prstGeom>
          <a:noFill/>
          <a:ln/>
        </p:spPr>
        <p:txBody>
          <a:bodyPr wrap="square" lIns="0" tIns="0" rIns="0" bIns="0" rtlCol="0" anchor="ctr"/>
          <a:lstStyle/>
          <a:p>
            <a:pPr marL="0" indent="0">
              <a:buNone/>
            </a:pPr>
            <a:r>
              <a:rPr lang="en-US" sz="700" b="1" kern="0" spc="200" dirty="0">
                <a:solidFill>
                  <a:srgbClr val="F0D77A"/>
                </a:solidFill>
                <a:latin typeface="Calibri" pitchFamily="34" charset="0"/>
                <a:ea typeface="Calibri" pitchFamily="34" charset="-122"/>
                <a:cs typeface="Calibri" pitchFamily="34" charset="-120"/>
              </a:rPr>
              <a:t>INCREMENTAL REVENUE</a:t>
            </a:r>
            <a:endParaRPr lang="en-US" sz="700" dirty="0"/>
          </a:p>
        </p:txBody>
      </p:sp>
      <p:sp>
        <p:nvSpPr>
          <p:cNvPr id="172" name="Text 170"/>
          <p:cNvSpPr/>
          <p:nvPr/>
        </p:nvSpPr>
        <p:spPr>
          <a:xfrm>
            <a:off x="9070848" y="3593592"/>
            <a:ext cx="1417320" cy="146304"/>
          </a:xfrm>
          <a:prstGeom prst="rect">
            <a:avLst/>
          </a:prstGeom>
          <a:noFill/>
          <a:ln/>
        </p:spPr>
        <p:txBody>
          <a:bodyPr wrap="square" lIns="0" tIns="0" rIns="0" bIns="0" rtlCol="0" anchor="ctr"/>
          <a:lstStyle/>
          <a:p>
            <a:pPr marL="0" indent="0">
              <a:buNone/>
            </a:pPr>
            <a:r>
              <a:rPr lang="en-US" sz="750" i="1" dirty="0">
                <a:solidFill>
                  <a:srgbClr val="F0D77A"/>
                </a:solidFill>
                <a:latin typeface="Calibri" pitchFamily="34" charset="0"/>
                <a:ea typeface="Calibri" pitchFamily="34" charset="-122"/>
                <a:cs typeface="Calibri" pitchFamily="34" charset="-120"/>
              </a:rPr>
              <a:t>zero new spend</a:t>
            </a:r>
            <a:endParaRPr lang="en-US" sz="750" dirty="0"/>
          </a:p>
        </p:txBody>
      </p:sp>
      <p:sp>
        <p:nvSpPr>
          <p:cNvPr id="173" name="Text 171"/>
          <p:cNvSpPr/>
          <p:nvPr/>
        </p:nvSpPr>
        <p:spPr>
          <a:xfrm>
            <a:off x="9070848" y="3438144"/>
            <a:ext cx="2569464" cy="292608"/>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USD 1.5M</a:t>
            </a:r>
            <a:endParaRPr lang="en-US" sz="1400" dirty="0"/>
          </a:p>
        </p:txBody>
      </p:sp>
      <p:sp>
        <p:nvSpPr>
          <p:cNvPr id="174" name="Shape 172"/>
          <p:cNvSpPr/>
          <p:nvPr/>
        </p:nvSpPr>
        <p:spPr>
          <a:xfrm>
            <a:off x="8951976" y="3867912"/>
            <a:ext cx="2807208" cy="713232"/>
          </a:xfrm>
          <a:prstGeom prst="rect">
            <a:avLst/>
          </a:prstGeom>
          <a:solidFill>
            <a:srgbClr val="6B46A8">
              <a:alpha val="5000"/>
            </a:srgbClr>
          </a:solidFill>
          <a:ln w="12700">
            <a:solidFill>
              <a:srgbClr val="6B46A8"/>
            </a:solidFill>
            <a:prstDash val="solid"/>
          </a:ln>
        </p:spPr>
      </p:sp>
      <p:sp>
        <p:nvSpPr>
          <p:cNvPr id="175" name="Text 173"/>
          <p:cNvSpPr/>
          <p:nvPr/>
        </p:nvSpPr>
        <p:spPr>
          <a:xfrm>
            <a:off x="9043416" y="3959352"/>
            <a:ext cx="2624328" cy="201168"/>
          </a:xfrm>
          <a:prstGeom prst="rect">
            <a:avLst/>
          </a:prstGeom>
          <a:noFill/>
          <a:ln/>
        </p:spPr>
        <p:txBody>
          <a:bodyPr wrap="square" lIns="0" tIns="0" rIns="0" bIns="0" rtlCol="0" anchor="ctr"/>
          <a:lstStyle/>
          <a:p>
            <a:pPr marL="0" indent="0">
              <a:buNone/>
            </a:pPr>
            <a:r>
              <a:rPr lang="en-US" sz="800" b="1" kern="0" spc="200" dirty="0">
                <a:solidFill>
                  <a:srgbClr val="6B46A8"/>
                </a:solidFill>
                <a:latin typeface="Calibri" pitchFamily="34" charset="0"/>
                <a:ea typeface="Calibri" pitchFamily="34" charset="-122"/>
                <a:cs typeface="Calibri" pitchFamily="34" charset="-120"/>
              </a:rPr>
              <a:t>AI AGENT  ·  Same as base</a:t>
            </a:r>
            <a:endParaRPr lang="en-US" sz="800" dirty="0"/>
          </a:p>
        </p:txBody>
      </p:sp>
      <p:sp>
        <p:nvSpPr>
          <p:cNvPr id="176" name="Text 174"/>
          <p:cNvSpPr/>
          <p:nvPr/>
        </p:nvSpPr>
        <p:spPr>
          <a:xfrm>
            <a:off x="9043416" y="4160520"/>
            <a:ext cx="2624328" cy="365760"/>
          </a:xfrm>
          <a:prstGeom prst="rect">
            <a:avLst/>
          </a:prstGeom>
          <a:noFill/>
          <a:ln/>
        </p:spPr>
        <p:txBody>
          <a:bodyPr wrap="square" lIns="0" tIns="0" rIns="0" bIns="0" rtlCol="0" anchor="ctr"/>
          <a:lstStyle/>
          <a:p>
            <a:pPr marL="0" indent="0">
              <a:buNone/>
            </a:pPr>
            <a:r>
              <a:rPr lang="en-US" sz="900" i="1" dirty="0">
                <a:solidFill>
                  <a:srgbClr val="5A6378"/>
                </a:solidFill>
                <a:latin typeface="Calibri" pitchFamily="34" charset="0"/>
                <a:ea typeface="Calibri" pitchFamily="34" charset="-122"/>
                <a:cs typeface="Calibri" pitchFamily="34" charset="-120"/>
              </a:rPr>
              <a:t>Reactivation effect applies</a:t>
            </a:r>
            <a:endParaRPr lang="en-US" sz="900" dirty="0"/>
          </a:p>
          <a:p>
            <a:pPr marL="0" indent="0">
              <a:buNone/>
            </a:pPr>
            <a:r>
              <a:rPr lang="en-US" sz="900" i="1" dirty="0">
                <a:solidFill>
                  <a:srgbClr val="5A6378"/>
                </a:solidFill>
                <a:latin typeface="Calibri" pitchFamily="34" charset="0"/>
                <a:ea typeface="Calibri" pitchFamily="34" charset="-122"/>
                <a:cs typeface="Calibri" pitchFamily="34" charset="-120"/>
              </a:rPr>
              <a:t>to brokerage funnel only</a:t>
            </a:r>
            <a:endParaRPr lang="en-US" sz="900" dirty="0"/>
          </a:p>
        </p:txBody>
      </p:sp>
      <p:sp>
        <p:nvSpPr>
          <p:cNvPr id="177" name="Shape 175"/>
          <p:cNvSpPr/>
          <p:nvPr/>
        </p:nvSpPr>
        <p:spPr>
          <a:xfrm>
            <a:off x="8951976" y="4636008"/>
            <a:ext cx="2807208" cy="1051560"/>
          </a:xfrm>
          <a:prstGeom prst="rect">
            <a:avLst/>
          </a:prstGeom>
          <a:solidFill>
            <a:srgbClr val="0F1B3D"/>
          </a:solidFill>
          <a:ln w="12700">
            <a:solidFill>
              <a:srgbClr val="5A6378"/>
            </a:solidFill>
            <a:prstDash val="solid"/>
          </a:ln>
        </p:spPr>
      </p:sp>
      <p:sp>
        <p:nvSpPr>
          <p:cNvPr id="178" name="Shape 176"/>
          <p:cNvSpPr/>
          <p:nvPr/>
        </p:nvSpPr>
        <p:spPr>
          <a:xfrm>
            <a:off x="8951976" y="4636008"/>
            <a:ext cx="2807208" cy="36576"/>
          </a:xfrm>
          <a:prstGeom prst="rect">
            <a:avLst/>
          </a:prstGeom>
          <a:solidFill>
            <a:srgbClr val="6B46A8"/>
          </a:solidFill>
          <a:ln w="12700">
            <a:solidFill>
              <a:srgbClr val="6B46A8"/>
            </a:solidFill>
            <a:prstDash val="solid"/>
          </a:ln>
        </p:spPr>
      </p:sp>
      <p:sp>
        <p:nvSpPr>
          <p:cNvPr id="179" name="Text 177"/>
          <p:cNvSpPr/>
          <p:nvPr/>
        </p:nvSpPr>
        <p:spPr>
          <a:xfrm>
            <a:off x="9043416" y="4727448"/>
            <a:ext cx="2624328" cy="201168"/>
          </a:xfrm>
          <a:prstGeom prst="rect">
            <a:avLst/>
          </a:prstGeom>
          <a:noFill/>
          <a:ln/>
        </p:spPr>
        <p:txBody>
          <a:bodyPr wrap="square" lIns="0" tIns="0" rIns="0" bIns="0" rtlCol="0" anchor="ctr"/>
          <a:lstStyle/>
          <a:p>
            <a:pPr marL="0" indent="0">
              <a:buNone/>
            </a:pPr>
            <a:r>
              <a:rPr lang="en-US" sz="800" b="1" kern="0" spc="200" dirty="0">
                <a:solidFill>
                  <a:srgbClr val="D4AF37"/>
                </a:solidFill>
                <a:latin typeface="Calibri" pitchFamily="34" charset="0"/>
                <a:ea typeface="Calibri" pitchFamily="34" charset="-122"/>
                <a:cs typeface="Calibri" pitchFamily="34" charset="-120"/>
              </a:rPr>
              <a:t>RWA  ·  Same as base</a:t>
            </a:r>
            <a:endParaRPr lang="en-US" sz="800" dirty="0"/>
          </a:p>
        </p:txBody>
      </p:sp>
      <p:sp>
        <p:nvSpPr>
          <p:cNvPr id="180" name="Text 178"/>
          <p:cNvSpPr/>
          <p:nvPr/>
        </p:nvSpPr>
        <p:spPr>
          <a:xfrm>
            <a:off x="9043416" y="4965192"/>
            <a:ext cx="2624328" cy="182880"/>
          </a:xfrm>
          <a:prstGeom prst="rect">
            <a:avLst/>
          </a:prstGeom>
          <a:noFill/>
          <a:ln/>
        </p:spPr>
        <p:txBody>
          <a:bodyPr wrap="square" lIns="0" tIns="0" rIns="0" bIns="0" rtlCol="0" anchor="ctr"/>
          <a:lstStyle/>
          <a:p>
            <a:pPr marL="0" indent="0">
              <a:buNone/>
            </a:pPr>
            <a:r>
              <a:rPr lang="en-US" sz="850" dirty="0">
                <a:solidFill>
                  <a:srgbClr val="CADCFC"/>
                </a:solidFill>
                <a:latin typeface="Calibri" pitchFamily="34" charset="0"/>
                <a:ea typeface="Calibri" pitchFamily="34" charset="-122"/>
                <a:cs typeface="Calibri" pitchFamily="34" charset="-120"/>
              </a:rPr>
              <a:t>12 banks × 15 contracts/mo</a:t>
            </a:r>
            <a:endParaRPr lang="en-US" sz="850" dirty="0"/>
          </a:p>
        </p:txBody>
      </p:sp>
      <p:sp>
        <p:nvSpPr>
          <p:cNvPr id="181" name="Text 179"/>
          <p:cNvSpPr/>
          <p:nvPr/>
        </p:nvSpPr>
        <p:spPr>
          <a:xfrm>
            <a:off x="9043416" y="5184648"/>
            <a:ext cx="2624328" cy="365760"/>
          </a:xfrm>
          <a:prstGeom prst="rect">
            <a:avLst/>
          </a:prstGeom>
          <a:noFill/>
          <a:ln/>
        </p:spPr>
        <p:txBody>
          <a:bodyPr wrap="square" lIns="0" tIns="0" rIns="0" bIns="0" rtlCol="0" anchor="ctr"/>
          <a:lstStyle/>
          <a:p>
            <a:pPr marL="0" indent="0">
              <a:buNone/>
            </a:pPr>
            <a:r>
              <a:rPr lang="en-US" sz="850" i="1" dirty="0">
                <a:solidFill>
                  <a:srgbClr val="CADCFC"/>
                </a:solidFill>
                <a:latin typeface="Calibri" pitchFamily="34" charset="0"/>
                <a:ea typeface="Calibri" pitchFamily="34" charset="-122"/>
                <a:cs typeface="Calibri" pitchFamily="34" charset="-120"/>
              </a:rPr>
              <a:t>Reactivation does not affect</a:t>
            </a:r>
            <a:endParaRPr lang="en-US" sz="850" dirty="0"/>
          </a:p>
          <a:p>
            <a:pPr marL="0" indent="0">
              <a:buNone/>
            </a:pPr>
            <a:r>
              <a:rPr lang="en-US" sz="850" i="1" dirty="0">
                <a:solidFill>
                  <a:srgbClr val="CADCFC"/>
                </a:solidFill>
                <a:latin typeface="Calibri" pitchFamily="34" charset="0"/>
                <a:ea typeface="Calibri" pitchFamily="34" charset="-122"/>
                <a:cs typeface="Calibri" pitchFamily="34" charset="-120"/>
              </a:rPr>
              <a:t>RWA layer (separate revenue)</a:t>
            </a:r>
            <a:endParaRPr lang="en-US" sz="850" dirty="0"/>
          </a:p>
        </p:txBody>
      </p:sp>
      <p:sp>
        <p:nvSpPr>
          <p:cNvPr id="182" name="Text 180"/>
          <p:cNvSpPr/>
          <p:nvPr/>
        </p:nvSpPr>
        <p:spPr>
          <a:xfrm>
            <a:off x="9043416" y="5394960"/>
            <a:ext cx="1371600" cy="164592"/>
          </a:xfrm>
          <a:prstGeom prst="rect">
            <a:avLst/>
          </a:prstGeom>
          <a:noFill/>
          <a:ln/>
        </p:spPr>
        <p:txBody>
          <a:bodyPr wrap="square" lIns="0" tIns="0" rIns="0" bIns="0" rtlCol="0" anchor="ctr"/>
          <a:lstStyle/>
          <a:p>
            <a:pPr marL="0" indent="0">
              <a:buNone/>
            </a:pPr>
            <a:r>
              <a:rPr lang="en-US" sz="700" b="1" kern="0" spc="200" dirty="0">
                <a:solidFill>
                  <a:srgbClr val="D4AF37"/>
                </a:solidFill>
                <a:latin typeface="Calibri" pitchFamily="34" charset="0"/>
                <a:ea typeface="Calibri" pitchFamily="34" charset="-122"/>
                <a:cs typeface="Calibri" pitchFamily="34" charset="-120"/>
              </a:rPr>
              <a:t>RWA REVENUE</a:t>
            </a:r>
            <a:endParaRPr lang="en-US" sz="700" dirty="0"/>
          </a:p>
        </p:txBody>
      </p:sp>
      <p:sp>
        <p:nvSpPr>
          <p:cNvPr id="183" name="Text 181"/>
          <p:cNvSpPr/>
          <p:nvPr/>
        </p:nvSpPr>
        <p:spPr>
          <a:xfrm>
            <a:off x="9043416" y="5394960"/>
            <a:ext cx="2624328" cy="164592"/>
          </a:xfrm>
          <a:prstGeom prst="rect">
            <a:avLst/>
          </a:prstGeom>
          <a:noFill/>
          <a:ln/>
        </p:spPr>
        <p:txBody>
          <a:bodyPr wrap="square" lIns="0" tIns="0" rIns="0" bIns="0" rtlCol="0" anchor="ctr"/>
          <a:lstStyle/>
          <a:p>
            <a:pPr marL="0" indent="0" algn="r">
              <a:buNone/>
            </a:pPr>
            <a:r>
              <a:rPr lang="en-US" sz="1100" b="1" dirty="0">
                <a:solidFill>
                  <a:srgbClr val="F0D77A"/>
                </a:solidFill>
                <a:latin typeface="Calibri" pitchFamily="34" charset="0"/>
                <a:ea typeface="Calibri" pitchFamily="34" charset="-122"/>
                <a:cs typeface="Calibri" pitchFamily="34" charset="-120"/>
              </a:rPr>
              <a:t>USD 1.1M/yr</a:t>
            </a:r>
            <a:endParaRPr lang="en-US" sz="1100" dirty="0"/>
          </a:p>
        </p:txBody>
      </p:sp>
      <p:sp>
        <p:nvSpPr>
          <p:cNvPr id="184" name="Shape 182"/>
          <p:cNvSpPr/>
          <p:nvPr/>
        </p:nvSpPr>
        <p:spPr>
          <a:xfrm>
            <a:off x="8951976" y="5724144"/>
            <a:ext cx="2807208" cy="457200"/>
          </a:xfrm>
          <a:prstGeom prst="rect">
            <a:avLst/>
          </a:prstGeom>
          <a:solidFill>
            <a:srgbClr val="6B46A8"/>
          </a:solidFill>
          <a:ln w="12700">
            <a:solidFill>
              <a:srgbClr val="6B46A8"/>
            </a:solidFill>
            <a:prstDash val="solid"/>
          </a:ln>
        </p:spPr>
      </p:sp>
      <p:sp>
        <p:nvSpPr>
          <p:cNvPr id="185" name="Text 183"/>
          <p:cNvSpPr/>
          <p:nvPr/>
        </p:nvSpPr>
        <p:spPr>
          <a:xfrm>
            <a:off x="9043416" y="5760720"/>
            <a:ext cx="1783080" cy="182880"/>
          </a:xfrm>
          <a:prstGeom prst="rect">
            <a:avLst/>
          </a:prstGeom>
          <a:noFill/>
          <a:ln/>
        </p:spPr>
        <p:txBody>
          <a:bodyPr wrap="square" lIns="0" tIns="0" rIns="0" bIns="0" rtlCol="0" anchor="ctr"/>
          <a:lstStyle/>
          <a:p>
            <a:pPr marL="0" indent="0">
              <a:buNone/>
            </a:pPr>
            <a:r>
              <a:rPr lang="en-US" sz="750" b="1" kern="0" spc="200" dirty="0">
                <a:solidFill>
                  <a:srgbClr val="FFFFFF"/>
                </a:solidFill>
                <a:latin typeface="Calibri" pitchFamily="34" charset="0"/>
                <a:ea typeface="Calibri" pitchFamily="34" charset="-122"/>
                <a:cs typeface="Calibri" pitchFamily="34" charset="-120"/>
              </a:rPr>
              <a:t>Y2 TOTAL + REACTIVATION</a:t>
            </a:r>
            <a:endParaRPr lang="en-US" sz="750" dirty="0"/>
          </a:p>
        </p:txBody>
      </p:sp>
      <p:sp>
        <p:nvSpPr>
          <p:cNvPr id="186" name="Text 184"/>
          <p:cNvSpPr/>
          <p:nvPr/>
        </p:nvSpPr>
        <p:spPr>
          <a:xfrm>
            <a:off x="9043416" y="5907024"/>
            <a:ext cx="2624328" cy="292608"/>
          </a:xfrm>
          <a:prstGeom prst="rect">
            <a:avLst/>
          </a:prstGeom>
          <a:noFill/>
          <a:ln/>
        </p:spPr>
        <p:txBody>
          <a:bodyPr wrap="square" lIns="0" tIns="0" rIns="0" bIns="0" rtlCol="0" anchor="ctr"/>
          <a:lstStyle/>
          <a:p>
            <a:pPr marL="0" indent="0" algn="r">
              <a:buNone/>
            </a:pPr>
            <a:r>
              <a:rPr lang="en-US" sz="1700" b="1" dirty="0">
                <a:solidFill>
                  <a:srgbClr val="FFFFFF"/>
                </a:solidFill>
                <a:latin typeface="Calibri" pitchFamily="34" charset="0"/>
                <a:ea typeface="Calibri" pitchFamily="34" charset="-122"/>
                <a:cs typeface="Calibri" pitchFamily="34" charset="-120"/>
              </a:rPr>
              <a:t>USD 8.3M</a:t>
            </a:r>
            <a:endParaRPr lang="en-US" sz="1700" dirty="0"/>
          </a:p>
        </p:txBody>
      </p:sp>
      <p:sp>
        <p:nvSpPr>
          <p:cNvPr id="187" name="Text 185"/>
          <p:cNvSpPr/>
          <p:nvPr/>
        </p:nvSpPr>
        <p:spPr>
          <a:xfrm>
            <a:off x="365760" y="6455664"/>
            <a:ext cx="8229600" cy="164592"/>
          </a:xfrm>
          <a:prstGeom prst="rect">
            <a:avLst/>
          </a:prstGeom>
          <a:noFill/>
          <a:ln/>
        </p:spPr>
        <p:txBody>
          <a:bodyPr wrap="square" lIns="0" tIns="0" rIns="0" bIns="0" rtlCol="0" anchor="ctr"/>
          <a:lstStyle/>
          <a:p>
            <a:pPr marL="0" indent="0">
              <a:buNone/>
            </a:pPr>
            <a:r>
              <a:rPr lang="en-US" sz="600" i="1" dirty="0">
                <a:solidFill>
                  <a:srgbClr val="5A6378"/>
                </a:solidFill>
                <a:latin typeface="Calibri" pitchFamily="34" charset="0"/>
                <a:ea typeface="Calibri" pitchFamily="34" charset="-122"/>
                <a:cs typeface="Calibri" pitchFamily="34" charset="-120"/>
              </a:rPr>
              <a:t>Volume-anchored model. AI Agent USD 48K/yr × USD 5K CAC. RWA: 0.5% fee. Reactivation: 20% of non-closed Y1 meetings × 2× warm conversion. Profit reinvestment effects not modeled.</a:t>
            </a:r>
            <a:endParaRPr lang="en-US" sz="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13</a:t>
            </a:r>
            <a:r>
              <a:rPr lang="en-US" sz="1000" dirty="0">
                <a:solidFill>
                  <a:srgbClr val="9AA3B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10  ·  TRACTION SUMMARY</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Four years building.</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This is what is live today.</a:t>
            </a:r>
            <a:endParaRPr lang="en-US" sz="3200" dirty="0"/>
          </a:p>
        </p:txBody>
      </p:sp>
      <p:sp>
        <p:nvSpPr>
          <p:cNvPr id="8" name="Shape 6"/>
          <p:cNvSpPr/>
          <p:nvPr/>
        </p:nvSpPr>
        <p:spPr>
          <a:xfrm>
            <a:off x="457200" y="2377440"/>
            <a:ext cx="2697480" cy="1737360"/>
          </a:xfrm>
          <a:prstGeom prst="rect">
            <a:avLst/>
          </a:prstGeom>
          <a:solidFill>
            <a:srgbClr val="0F1B3D"/>
          </a:solidFill>
          <a:ln w="12700">
            <a:solidFill>
              <a:srgbClr val="D4AF37"/>
            </a:solidFill>
            <a:prstDash val="solid"/>
          </a:ln>
        </p:spPr>
      </p:sp>
      <p:sp>
        <p:nvSpPr>
          <p:cNvPr id="9" name="Text 7"/>
          <p:cNvSpPr/>
          <p:nvPr/>
        </p:nvSpPr>
        <p:spPr>
          <a:xfrm>
            <a:off x="640080"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30K</a:t>
            </a:r>
            <a:endParaRPr lang="en-US" sz="2600" dirty="0"/>
          </a:p>
        </p:txBody>
      </p:sp>
      <p:sp>
        <p:nvSpPr>
          <p:cNvPr id="10" name="Text 8"/>
          <p:cNvSpPr/>
          <p:nvPr/>
        </p:nvSpPr>
        <p:spPr>
          <a:xfrm>
            <a:off x="640080"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AI agent</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interactions/day</a:t>
            </a:r>
            <a:endParaRPr lang="en-US" sz="1100" dirty="0"/>
          </a:p>
        </p:txBody>
      </p:sp>
      <p:sp>
        <p:nvSpPr>
          <p:cNvPr id="11" name="Shape 9"/>
          <p:cNvSpPr/>
          <p:nvPr/>
        </p:nvSpPr>
        <p:spPr>
          <a:xfrm>
            <a:off x="3319272" y="2377440"/>
            <a:ext cx="2697480" cy="1737360"/>
          </a:xfrm>
          <a:prstGeom prst="rect">
            <a:avLst/>
          </a:prstGeom>
          <a:solidFill>
            <a:srgbClr val="0F1B3D"/>
          </a:solidFill>
          <a:ln w="12700">
            <a:solidFill>
              <a:srgbClr val="D4AF37"/>
            </a:solidFill>
            <a:prstDash val="solid"/>
          </a:ln>
        </p:spPr>
      </p:sp>
      <p:sp>
        <p:nvSpPr>
          <p:cNvPr id="12" name="Text 10"/>
          <p:cNvSpPr/>
          <p:nvPr/>
        </p:nvSpPr>
        <p:spPr>
          <a:xfrm>
            <a:off x="3502152"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6M+</a:t>
            </a:r>
            <a:endParaRPr lang="en-US" sz="2600" dirty="0"/>
          </a:p>
        </p:txBody>
      </p:sp>
      <p:sp>
        <p:nvSpPr>
          <p:cNvPr id="13" name="Text 11"/>
          <p:cNvSpPr/>
          <p:nvPr/>
        </p:nvSpPr>
        <p:spPr>
          <a:xfrm>
            <a:off x="3502152"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GMV intermediated</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in property sales</a:t>
            </a:r>
            <a:endParaRPr lang="en-US" sz="1100" dirty="0"/>
          </a:p>
        </p:txBody>
      </p:sp>
      <p:sp>
        <p:nvSpPr>
          <p:cNvPr id="14" name="Shape 12"/>
          <p:cNvSpPr/>
          <p:nvPr/>
        </p:nvSpPr>
        <p:spPr>
          <a:xfrm>
            <a:off x="6181344" y="2377440"/>
            <a:ext cx="2697480" cy="1737360"/>
          </a:xfrm>
          <a:prstGeom prst="rect">
            <a:avLst/>
          </a:prstGeom>
          <a:solidFill>
            <a:srgbClr val="0F1B3D"/>
          </a:solidFill>
          <a:ln w="12700">
            <a:solidFill>
              <a:srgbClr val="D4AF37"/>
            </a:solidFill>
            <a:prstDash val="solid"/>
          </a:ln>
        </p:spPr>
      </p:sp>
      <p:sp>
        <p:nvSpPr>
          <p:cNvPr id="15" name="Text 13"/>
          <p:cNvSpPr/>
          <p:nvPr/>
        </p:nvSpPr>
        <p:spPr>
          <a:xfrm>
            <a:off x="6364224"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~100</a:t>
            </a:r>
            <a:endParaRPr lang="en-US" sz="2600" dirty="0"/>
          </a:p>
        </p:txBody>
      </p:sp>
      <p:sp>
        <p:nvSpPr>
          <p:cNvPr id="16" name="Text 14"/>
          <p:cNvSpPr/>
          <p:nvPr/>
        </p:nvSpPr>
        <p:spPr>
          <a:xfrm>
            <a:off x="6364224"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active partners</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(BR / US / UAE)</a:t>
            </a:r>
            <a:endParaRPr lang="en-US" sz="1100" dirty="0"/>
          </a:p>
        </p:txBody>
      </p:sp>
      <p:sp>
        <p:nvSpPr>
          <p:cNvPr id="17" name="Shape 15"/>
          <p:cNvSpPr/>
          <p:nvPr/>
        </p:nvSpPr>
        <p:spPr>
          <a:xfrm>
            <a:off x="9043416" y="2377440"/>
            <a:ext cx="2697480" cy="1737360"/>
          </a:xfrm>
          <a:prstGeom prst="rect">
            <a:avLst/>
          </a:prstGeom>
          <a:solidFill>
            <a:srgbClr val="0F1B3D"/>
          </a:solidFill>
          <a:ln w="12700">
            <a:solidFill>
              <a:srgbClr val="D4AF37"/>
            </a:solidFill>
            <a:prstDash val="solid"/>
          </a:ln>
        </p:spPr>
      </p:sp>
      <p:sp>
        <p:nvSpPr>
          <p:cNvPr id="18" name="Text 16"/>
          <p:cNvSpPr/>
          <p:nvPr/>
        </p:nvSpPr>
        <p:spPr>
          <a:xfrm>
            <a:off x="9226296"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1M+</a:t>
            </a:r>
            <a:endParaRPr lang="en-US" sz="2600" dirty="0"/>
          </a:p>
        </p:txBody>
      </p:sp>
      <p:sp>
        <p:nvSpPr>
          <p:cNvPr id="19" name="Text 17"/>
          <p:cNvSpPr/>
          <p:nvPr/>
        </p:nvSpPr>
        <p:spPr>
          <a:xfrm>
            <a:off x="9226296"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founder capital</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invested since 2021</a:t>
            </a:r>
            <a:endParaRPr lang="en-US" sz="1100" dirty="0"/>
          </a:p>
        </p:txBody>
      </p:sp>
      <p:sp>
        <p:nvSpPr>
          <p:cNvPr id="20" name="Shape 18"/>
          <p:cNvSpPr/>
          <p:nvPr/>
        </p:nvSpPr>
        <p:spPr>
          <a:xfrm>
            <a:off x="457200" y="4297680"/>
            <a:ext cx="2697480" cy="1737360"/>
          </a:xfrm>
          <a:prstGeom prst="rect">
            <a:avLst/>
          </a:prstGeom>
          <a:solidFill>
            <a:srgbClr val="08122A"/>
          </a:solidFill>
          <a:ln w="12700">
            <a:solidFill>
              <a:srgbClr val="5A6378"/>
            </a:solidFill>
            <a:prstDash val="solid"/>
          </a:ln>
        </p:spPr>
      </p:sp>
      <p:sp>
        <p:nvSpPr>
          <p:cNvPr id="21" name="Text 19"/>
          <p:cNvSpPr/>
          <p:nvPr/>
        </p:nvSpPr>
        <p:spPr>
          <a:xfrm>
            <a:off x="640080" y="4434840"/>
            <a:ext cx="2377440" cy="54864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8</a:t>
            </a:r>
            <a:endParaRPr lang="en-US" sz="2200" dirty="0"/>
          </a:p>
        </p:txBody>
      </p:sp>
      <p:sp>
        <p:nvSpPr>
          <p:cNvPr id="22" name="Text 20"/>
          <p:cNvSpPr/>
          <p:nvPr/>
        </p:nvSpPr>
        <p:spPr>
          <a:xfrm>
            <a:off x="640080"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AI applications</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deployed in production</a:t>
            </a:r>
            <a:endParaRPr lang="en-US" sz="1000" dirty="0"/>
          </a:p>
        </p:txBody>
      </p:sp>
      <p:sp>
        <p:nvSpPr>
          <p:cNvPr id="23" name="Shape 21"/>
          <p:cNvSpPr/>
          <p:nvPr/>
        </p:nvSpPr>
        <p:spPr>
          <a:xfrm>
            <a:off x="3319272" y="4297680"/>
            <a:ext cx="2697480" cy="1737360"/>
          </a:xfrm>
          <a:prstGeom prst="rect">
            <a:avLst/>
          </a:prstGeom>
          <a:solidFill>
            <a:srgbClr val="08122A"/>
          </a:solidFill>
          <a:ln w="12700">
            <a:solidFill>
              <a:srgbClr val="5A6378"/>
            </a:solidFill>
            <a:prstDash val="solid"/>
          </a:ln>
        </p:spPr>
      </p:sp>
      <p:sp>
        <p:nvSpPr>
          <p:cNvPr id="24" name="Text 22"/>
          <p:cNvSpPr/>
          <p:nvPr/>
        </p:nvSpPr>
        <p:spPr>
          <a:xfrm>
            <a:off x="3502152" y="4434840"/>
            <a:ext cx="2377440" cy="548640"/>
          </a:xfrm>
          <a:prstGeom prst="rect">
            <a:avLst/>
          </a:prstGeom>
          <a:noFill/>
          <a:ln/>
        </p:spPr>
        <p:txBody>
          <a:bodyPr wrap="square" lIns="0" tIns="0" rIns="0" bIns="0" rtlCol="0" anchor="ctr"/>
          <a:lstStyle/>
          <a:p>
            <a:pPr marL="0" indent="0">
              <a:buNone/>
            </a:pPr>
            <a:r>
              <a:rPr lang="en-US" sz="2200" b="1">
                <a:solidFill>
                  <a:srgbClr val="FFFFFF"/>
                </a:solidFill>
                <a:ea typeface="Calibri"/>
                <a:cs typeface="Calibri"/>
              </a:rPr>
              <a:t>4</a:t>
            </a:r>
            <a:endParaRPr lang="en-US" sz="2200" b="1" dirty="0">
              <a:solidFill>
                <a:srgbClr val="FFFFFF"/>
              </a:solidFill>
              <a:ea typeface="Calibri"/>
              <a:cs typeface="Calibri"/>
            </a:endParaRPr>
          </a:p>
        </p:txBody>
      </p:sp>
      <p:sp>
        <p:nvSpPr>
          <p:cNvPr id="25" name="Text 23"/>
          <p:cNvSpPr/>
          <p:nvPr/>
        </p:nvSpPr>
        <p:spPr>
          <a:xfrm>
            <a:off x="3502152"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countries with</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active operations</a:t>
            </a:r>
            <a:endParaRPr lang="en-US" sz="1000" dirty="0"/>
          </a:p>
        </p:txBody>
      </p:sp>
      <p:sp>
        <p:nvSpPr>
          <p:cNvPr id="26" name="Shape 24"/>
          <p:cNvSpPr/>
          <p:nvPr/>
        </p:nvSpPr>
        <p:spPr>
          <a:xfrm>
            <a:off x="6181344" y="4297680"/>
            <a:ext cx="2697480" cy="1737360"/>
          </a:xfrm>
          <a:prstGeom prst="rect">
            <a:avLst/>
          </a:prstGeom>
          <a:solidFill>
            <a:srgbClr val="08122A"/>
          </a:solidFill>
          <a:ln w="12700">
            <a:solidFill>
              <a:srgbClr val="5A6378"/>
            </a:solidFill>
            <a:prstDash val="solid"/>
          </a:ln>
        </p:spPr>
      </p:sp>
      <p:sp>
        <p:nvSpPr>
          <p:cNvPr id="27" name="Text 25"/>
          <p:cNvSpPr/>
          <p:nvPr/>
        </p:nvSpPr>
        <p:spPr>
          <a:xfrm>
            <a:off x="6364224" y="4434840"/>
            <a:ext cx="2377440" cy="54864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USD 400K</a:t>
            </a:r>
            <a:endParaRPr lang="en-US" sz="2200" dirty="0"/>
          </a:p>
        </p:txBody>
      </p:sp>
      <p:sp>
        <p:nvSpPr>
          <p:cNvPr id="28" name="Text 26"/>
          <p:cNvSpPr/>
          <p:nvPr/>
        </p:nvSpPr>
        <p:spPr>
          <a:xfrm>
            <a:off x="6364224"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annual savings</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delivered to flagship client</a:t>
            </a:r>
            <a:endParaRPr lang="en-US" sz="1000" dirty="0"/>
          </a:p>
        </p:txBody>
      </p:sp>
      <p:sp>
        <p:nvSpPr>
          <p:cNvPr id="29" name="Shape 27"/>
          <p:cNvSpPr/>
          <p:nvPr/>
        </p:nvSpPr>
        <p:spPr>
          <a:xfrm>
            <a:off x="9043416" y="4297680"/>
            <a:ext cx="2697480" cy="1737360"/>
          </a:xfrm>
          <a:prstGeom prst="rect">
            <a:avLst/>
          </a:prstGeom>
          <a:solidFill>
            <a:srgbClr val="08122A"/>
          </a:solidFill>
          <a:ln w="12700">
            <a:solidFill>
              <a:srgbClr val="5A6378"/>
            </a:solidFill>
            <a:prstDash val="solid"/>
          </a:ln>
        </p:spPr>
      </p:sp>
      <p:sp>
        <p:nvSpPr>
          <p:cNvPr id="30" name="Text 28"/>
          <p:cNvSpPr/>
          <p:nvPr/>
        </p:nvSpPr>
        <p:spPr>
          <a:xfrm>
            <a:off x="9226296" y="4434840"/>
            <a:ext cx="2377440" cy="54864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11</a:t>
            </a:r>
            <a:endParaRPr lang="en-US" sz="2200" dirty="0"/>
          </a:p>
        </p:txBody>
      </p:sp>
      <p:sp>
        <p:nvSpPr>
          <p:cNvPr id="31" name="Text 29"/>
          <p:cNvSpPr/>
          <p:nvPr/>
        </p:nvSpPr>
        <p:spPr>
          <a:xfrm>
            <a:off x="9226296"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digital specialists</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on the team</a:t>
            </a:r>
            <a:endParaRPr lang="en-US" sz="1000" dirty="0"/>
          </a:p>
        </p:txBody>
      </p:sp>
      <p:sp>
        <p:nvSpPr>
          <p:cNvPr id="32" name="Text 30"/>
          <p:cNvSpPr/>
          <p:nvPr/>
        </p:nvSpPr>
        <p:spPr>
          <a:xfrm>
            <a:off x="457200" y="6263640"/>
            <a:ext cx="11247120" cy="228600"/>
          </a:xfrm>
          <a:prstGeom prst="rect">
            <a:avLst/>
          </a:prstGeom>
          <a:noFill/>
          <a:ln/>
        </p:spPr>
        <p:txBody>
          <a:bodyPr wrap="square" lIns="0" tIns="0" rIns="0" bIns="0" rtlCol="0" anchor="ctr"/>
          <a:lstStyle/>
          <a:p>
            <a:pPr marL="0" indent="0">
              <a:buNone/>
            </a:pPr>
            <a:r>
              <a:rPr lang="en-US" sz="900" i="1" dirty="0">
                <a:solidFill>
                  <a:srgbClr val="9AA3B8"/>
                </a:solidFill>
                <a:latin typeface="Calibri" pitchFamily="34" charset="0"/>
                <a:ea typeface="Calibri" pitchFamily="34" charset="-122"/>
                <a:cs typeface="Calibri" pitchFamily="34" charset="-120"/>
              </a:rPr>
              <a:t>Note: USD 6M+ refers to cumulative GMV (transacted volume) intermediated through Glemo, not net company revenue.</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14</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11  ·  ARCHITECTURE</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Hybrid Web2 + Web3:</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revenue today, scale tomorrow.</a:t>
            </a:r>
            <a:endParaRPr lang="en-US" sz="3200" dirty="0"/>
          </a:p>
        </p:txBody>
      </p:sp>
      <p:sp>
        <p:nvSpPr>
          <p:cNvPr id="8" name="Text 6"/>
          <p:cNvSpPr/>
          <p:nvPr/>
        </p:nvSpPr>
        <p:spPr>
          <a:xfrm>
            <a:off x="457200" y="2286000"/>
            <a:ext cx="11247120" cy="731520"/>
          </a:xfrm>
          <a:prstGeom prst="rect">
            <a:avLst/>
          </a:prstGeom>
          <a:noFill/>
          <a:ln/>
        </p:spPr>
        <p:txBody>
          <a:bodyPr wrap="square" lIns="0" tIns="0" rIns="0" bIns="0" rtlCol="0" anchor="ctr"/>
          <a:lstStyle/>
          <a:p>
            <a:pPr marL="0" indent="0">
              <a:buNone/>
            </a:pPr>
            <a:r>
              <a:rPr lang="en-US" sz="1400" i="1" dirty="0">
                <a:solidFill>
                  <a:srgbClr val="5A6378"/>
                </a:solidFill>
                <a:latin typeface="Calibri" pitchFamily="34" charset="0"/>
                <a:ea typeface="Calibri" pitchFamily="34" charset="-122"/>
                <a:cs typeface="Calibri" pitchFamily="34" charset="-120"/>
              </a:rPr>
              <a:t>Glemo's architecture is engineered to lower adoption risk for traditional partners while preserving upside in tokenized infrastructure. Today's revenue funds operations; tomorrow's expansion is additive.</a:t>
            </a:r>
            <a:endParaRPr lang="en-US" sz="1400" dirty="0"/>
          </a:p>
        </p:txBody>
      </p:sp>
      <p:sp>
        <p:nvSpPr>
          <p:cNvPr id="9" name="Shape 7"/>
          <p:cNvSpPr/>
          <p:nvPr/>
        </p:nvSpPr>
        <p:spPr>
          <a:xfrm>
            <a:off x="457200" y="3200400"/>
            <a:ext cx="5532120" cy="3108960"/>
          </a:xfrm>
          <a:prstGeom prst="rect">
            <a:avLst/>
          </a:prstGeom>
          <a:solidFill>
            <a:srgbClr val="FFFFFF"/>
          </a:solidFill>
          <a:ln w="12700">
            <a:solidFill>
              <a:srgbClr val="CADCFC"/>
            </a:solidFill>
            <a:prstDash val="solid"/>
          </a:ln>
        </p:spPr>
      </p:sp>
      <p:sp>
        <p:nvSpPr>
          <p:cNvPr id="10" name="Text 8"/>
          <p:cNvSpPr/>
          <p:nvPr/>
        </p:nvSpPr>
        <p:spPr>
          <a:xfrm>
            <a:off x="685800" y="3383280"/>
            <a:ext cx="5029200" cy="274320"/>
          </a:xfrm>
          <a:prstGeom prst="rect">
            <a:avLst/>
          </a:prstGeom>
          <a:noFill/>
          <a:ln/>
        </p:spPr>
        <p:txBody>
          <a:bodyPr wrap="square" lIns="0" tIns="0" rIns="0" bIns="0" rtlCol="0" anchor="ctr"/>
          <a:lstStyle/>
          <a:p>
            <a:pPr marL="0" indent="0">
              <a:buNone/>
            </a:pPr>
            <a:r>
              <a:rPr lang="en-US" sz="1100" b="1" kern="0" spc="300" dirty="0">
                <a:solidFill>
                  <a:srgbClr val="D4AF37"/>
                </a:solidFill>
                <a:latin typeface="Calibri" pitchFamily="34" charset="0"/>
                <a:ea typeface="Calibri" pitchFamily="34" charset="-122"/>
                <a:cs typeface="Calibri" pitchFamily="34" charset="-120"/>
              </a:rPr>
              <a:t>WEB2 — TODAY</a:t>
            </a:r>
            <a:endParaRPr lang="en-US" sz="1100" dirty="0"/>
          </a:p>
        </p:txBody>
      </p:sp>
      <p:sp>
        <p:nvSpPr>
          <p:cNvPr id="11" name="Text 9"/>
          <p:cNvSpPr/>
          <p:nvPr/>
        </p:nvSpPr>
        <p:spPr>
          <a:xfrm>
            <a:off x="685800" y="3703320"/>
            <a:ext cx="5029200" cy="457200"/>
          </a:xfrm>
          <a:prstGeom prst="rect">
            <a:avLst/>
          </a:prstGeom>
          <a:noFill/>
          <a:ln/>
        </p:spPr>
        <p:txBody>
          <a:bodyPr wrap="square" lIns="0" tIns="0" rIns="0" bIns="0" rtlCol="0" anchor="ctr"/>
          <a:lstStyle/>
          <a:p>
            <a:pPr marL="0" indent="0">
              <a:buNone/>
            </a:pPr>
            <a:r>
              <a:rPr lang="en-US" sz="1800" b="1" dirty="0">
                <a:solidFill>
                  <a:srgbClr val="0F1B3D"/>
                </a:solidFill>
                <a:latin typeface="Calibri" pitchFamily="34" charset="0"/>
                <a:ea typeface="Calibri" pitchFamily="34" charset="-122"/>
                <a:cs typeface="Calibri" pitchFamily="34" charset="-120"/>
              </a:rPr>
              <a:t>Funded operations, real revenue</a:t>
            </a:r>
            <a:endParaRPr lang="en-US" sz="1800" dirty="0"/>
          </a:p>
        </p:txBody>
      </p:sp>
      <p:sp>
        <p:nvSpPr>
          <p:cNvPr id="12" name="Text 10"/>
          <p:cNvSpPr/>
          <p:nvPr/>
        </p:nvSpPr>
        <p:spPr>
          <a:xfrm>
            <a:off x="685800" y="4297680"/>
            <a:ext cx="5029200" cy="1828800"/>
          </a:xfrm>
          <a:prstGeom prst="rect">
            <a:avLst/>
          </a:prstGeom>
          <a:noFill/>
          <a:ln/>
        </p:spPr>
        <p:txBody>
          <a:bodyPr wrap="square" lIns="0" tIns="0" rIns="0" bIns="0" rtlCol="0" anchor="ctr"/>
          <a:lstStyle/>
          <a:p>
            <a:pPr marL="342900" indent="-342900">
              <a:spcAft>
                <a:spcPts val="800"/>
              </a:spcAft>
              <a:buSzPct val="100000"/>
              <a:buChar char="■"/>
            </a:pPr>
            <a:r>
              <a:rPr lang="en-US" sz="1300" dirty="0">
                <a:solidFill>
                  <a:srgbClr val="0F1B3D"/>
                </a:solidFill>
                <a:latin typeface="Calibri" pitchFamily="34" charset="0"/>
                <a:ea typeface="Calibri" pitchFamily="34" charset="-122"/>
                <a:cs typeface="Calibri" pitchFamily="34" charset="-120"/>
              </a:rPr>
              <a:t>AI Sales Agent in production at flagship client</a:t>
            </a:r>
            <a:endParaRPr lang="en-US" sz="1300" dirty="0"/>
          </a:p>
          <a:p>
            <a:pPr marL="342900" indent="-342900">
              <a:spcAft>
                <a:spcPts val="800"/>
              </a:spcAft>
              <a:buSzPct val="100000"/>
              <a:buChar char="■"/>
            </a:pPr>
            <a:r>
              <a:rPr lang="en-US" sz="1300" dirty="0">
                <a:solidFill>
                  <a:srgbClr val="0F1B3D"/>
                </a:solidFill>
                <a:latin typeface="Calibri" pitchFamily="34" charset="0"/>
                <a:ea typeface="Calibri" pitchFamily="34" charset="-122"/>
                <a:cs typeface="Calibri" pitchFamily="34" charset="-120"/>
              </a:rPr>
              <a:t>Cross-border property brokerage in 6 countries</a:t>
            </a:r>
            <a:endParaRPr lang="en-US" sz="1300" dirty="0"/>
          </a:p>
          <a:p>
            <a:pPr marL="342900" indent="-342900">
              <a:spcAft>
                <a:spcPts val="800"/>
              </a:spcAft>
              <a:buSzPct val="100000"/>
              <a:buChar char="■"/>
            </a:pPr>
            <a:r>
              <a:rPr lang="en-US" sz="1300" dirty="0">
                <a:solidFill>
                  <a:srgbClr val="0F1B3D"/>
                </a:solidFill>
                <a:latin typeface="Calibri" pitchFamily="34" charset="0"/>
                <a:ea typeface="Calibri" pitchFamily="34" charset="-122"/>
                <a:cs typeface="Calibri" pitchFamily="34" charset="-120"/>
              </a:rPr>
              <a:t>BI and lead-qualification engine running</a:t>
            </a:r>
            <a:endParaRPr lang="en-US" sz="1300" dirty="0"/>
          </a:p>
          <a:p>
            <a:pPr marL="342900" indent="-342900">
              <a:spcAft>
                <a:spcPts val="800"/>
              </a:spcAft>
              <a:buSzPct val="100000"/>
              <a:buChar char="■"/>
            </a:pPr>
            <a:r>
              <a:rPr lang="en-US" sz="1300" dirty="0">
                <a:solidFill>
                  <a:srgbClr val="0F1B3D"/>
                </a:solidFill>
                <a:latin typeface="Calibri" pitchFamily="34" charset="0"/>
                <a:ea typeface="Calibri" pitchFamily="34" charset="-122"/>
                <a:cs typeface="Calibri" pitchFamily="34" charset="-120"/>
              </a:rPr>
              <a:t>Marketplace with 8 deployed applications</a:t>
            </a:r>
            <a:endParaRPr lang="en-US" sz="1300" dirty="0"/>
          </a:p>
        </p:txBody>
      </p:sp>
      <p:sp>
        <p:nvSpPr>
          <p:cNvPr id="13" name="Shape 11"/>
          <p:cNvSpPr/>
          <p:nvPr/>
        </p:nvSpPr>
        <p:spPr>
          <a:xfrm>
            <a:off x="6172200" y="3200400"/>
            <a:ext cx="5532120" cy="3108960"/>
          </a:xfrm>
          <a:prstGeom prst="rect">
            <a:avLst/>
          </a:prstGeom>
          <a:solidFill>
            <a:srgbClr val="0F1B3D"/>
          </a:solidFill>
          <a:ln w="12700">
            <a:solidFill>
              <a:srgbClr val="0F1B3D"/>
            </a:solidFill>
            <a:prstDash val="solid"/>
          </a:ln>
        </p:spPr>
      </p:sp>
      <p:sp>
        <p:nvSpPr>
          <p:cNvPr id="14" name="Text 12"/>
          <p:cNvSpPr/>
          <p:nvPr/>
        </p:nvSpPr>
        <p:spPr>
          <a:xfrm>
            <a:off x="6400800" y="3383280"/>
            <a:ext cx="5029200" cy="274320"/>
          </a:xfrm>
          <a:prstGeom prst="rect">
            <a:avLst/>
          </a:prstGeom>
          <a:noFill/>
          <a:ln/>
        </p:spPr>
        <p:txBody>
          <a:bodyPr wrap="square" lIns="0" tIns="0" rIns="0" bIns="0" rtlCol="0" anchor="ctr"/>
          <a:lstStyle/>
          <a:p>
            <a:pPr marL="0" indent="0">
              <a:buNone/>
            </a:pPr>
            <a:r>
              <a:rPr lang="en-US" sz="1100" b="1" kern="0" spc="300" dirty="0">
                <a:solidFill>
                  <a:srgbClr val="D4AF37"/>
                </a:solidFill>
                <a:latin typeface="Calibri" pitchFamily="34" charset="0"/>
                <a:ea typeface="Calibri" pitchFamily="34" charset="-122"/>
                <a:cs typeface="Calibri" pitchFamily="34" charset="-120"/>
              </a:rPr>
              <a:t>WEB3 — Q1 2027+</a:t>
            </a:r>
            <a:endParaRPr lang="en-US" sz="1100" dirty="0"/>
          </a:p>
        </p:txBody>
      </p:sp>
      <p:sp>
        <p:nvSpPr>
          <p:cNvPr id="15" name="Text 13"/>
          <p:cNvSpPr/>
          <p:nvPr/>
        </p:nvSpPr>
        <p:spPr>
          <a:xfrm>
            <a:off x="6400800" y="3703320"/>
            <a:ext cx="50292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Liquidity, governance, network effects</a:t>
            </a:r>
            <a:endParaRPr lang="en-US" sz="1800" dirty="0"/>
          </a:p>
        </p:txBody>
      </p:sp>
      <p:sp>
        <p:nvSpPr>
          <p:cNvPr id="16" name="Text 14"/>
          <p:cNvSpPr/>
          <p:nvPr/>
        </p:nvSpPr>
        <p:spPr>
          <a:xfrm>
            <a:off x="6400800" y="4297680"/>
            <a:ext cx="5029200" cy="1828800"/>
          </a:xfrm>
          <a:prstGeom prst="rect">
            <a:avLst/>
          </a:prstGeom>
          <a:noFill/>
          <a:ln/>
        </p:spPr>
        <p:txBody>
          <a:bodyPr wrap="square" lIns="0" tIns="0" rIns="0" bIns="0" rtlCol="0" anchor="ctr"/>
          <a:lstStyle/>
          <a:p>
            <a:pPr marL="342900" indent="-342900">
              <a:spcAft>
                <a:spcPts val="800"/>
              </a:spcAft>
              <a:buSzPct val="100000"/>
              <a:buChar char="■"/>
            </a:pPr>
            <a:r>
              <a:rPr lang="en-US" sz="1300" dirty="0">
                <a:solidFill>
                  <a:srgbClr val="CADCFC"/>
                </a:solidFill>
                <a:latin typeface="Calibri" pitchFamily="34" charset="0"/>
                <a:ea typeface="Calibri" pitchFamily="34" charset="-122"/>
                <a:cs typeface="Calibri" pitchFamily="34" charset="-120"/>
              </a:rPr>
              <a:t>RWA layer: tokenized private financing contracts</a:t>
            </a:r>
            <a:endParaRPr lang="en-US" sz="1300" dirty="0"/>
          </a:p>
          <a:p>
            <a:pPr marL="342900" indent="-342900">
              <a:spcAft>
                <a:spcPts val="800"/>
              </a:spcAft>
              <a:buSzPct val="100000"/>
              <a:buChar char="■"/>
            </a:pPr>
            <a:r>
              <a:rPr lang="en-US" sz="1300" dirty="0">
                <a:solidFill>
                  <a:srgbClr val="CADCFC"/>
                </a:solidFill>
                <a:latin typeface="Calibri" pitchFamily="34" charset="0"/>
                <a:ea typeface="Calibri" pitchFamily="34" charset="-122"/>
                <a:cs typeface="Calibri" pitchFamily="34" charset="-120"/>
              </a:rPr>
              <a:t>Bank-anchor model with multi-bank expansion</a:t>
            </a:r>
            <a:endParaRPr lang="en-US" sz="1300" dirty="0"/>
          </a:p>
          <a:p>
            <a:pPr marL="342900" indent="-342900">
              <a:spcAft>
                <a:spcPts val="800"/>
              </a:spcAft>
              <a:buSzPct val="100000"/>
              <a:buChar char="■"/>
            </a:pPr>
            <a:r>
              <a:rPr lang="en-US" sz="1300" dirty="0">
                <a:solidFill>
                  <a:srgbClr val="CADCFC"/>
                </a:solidFill>
                <a:latin typeface="Calibri" pitchFamily="34" charset="0"/>
                <a:ea typeface="Calibri" pitchFamily="34" charset="-122"/>
                <a:cs typeface="Calibri" pitchFamily="34" charset="-120"/>
              </a:rPr>
              <a:t>gO token: governance and developer incentives</a:t>
            </a:r>
            <a:endParaRPr lang="en-US" sz="1300" dirty="0"/>
          </a:p>
          <a:p>
            <a:pPr marL="342900" indent="-342900">
              <a:spcAft>
                <a:spcPts val="800"/>
              </a:spcAft>
              <a:buSzPct val="100000"/>
              <a:buChar char="■"/>
            </a:pPr>
            <a:r>
              <a:rPr lang="en-US" sz="1300" dirty="0">
                <a:solidFill>
                  <a:srgbClr val="CADCFC"/>
                </a:solidFill>
                <a:latin typeface="Calibri" pitchFamily="34" charset="0"/>
                <a:ea typeface="Calibri" pitchFamily="34" charset="-122"/>
                <a:cs typeface="Calibri" pitchFamily="34" charset="-120"/>
              </a:rPr>
              <a:t>Operating outside public securities perimeter</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15</a:t>
            </a:r>
            <a:r>
              <a:rPr lang="en-US" sz="1000" dirty="0">
                <a:solidFill>
                  <a:srgbClr val="9AA3B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12  ·  TOKEN gO</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Optional Web3 layer for incentives,</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governance, and network effects.</a:t>
            </a:r>
            <a:endParaRPr lang="en-US" sz="3200" dirty="0"/>
          </a:p>
        </p:txBody>
      </p:sp>
      <p:sp>
        <p:nvSpPr>
          <p:cNvPr id="8" name="Text 6"/>
          <p:cNvSpPr/>
          <p:nvPr/>
        </p:nvSpPr>
        <p:spPr>
          <a:xfrm>
            <a:off x="457200" y="2286000"/>
            <a:ext cx="11247120" cy="822960"/>
          </a:xfrm>
          <a:prstGeom prst="rect">
            <a:avLst/>
          </a:prstGeom>
          <a:noFill/>
          <a:ln/>
        </p:spPr>
        <p:txBody>
          <a:bodyPr wrap="square" lIns="0" tIns="0" rIns="0" bIns="0" rtlCol="0" anchor="ctr"/>
          <a:lstStyle/>
          <a:p>
            <a:pPr marL="0" indent="0">
              <a:buNone/>
            </a:pPr>
            <a:r>
              <a:rPr lang="en-US" sz="1400" i="1" dirty="0">
                <a:solidFill>
                  <a:srgbClr val="CADCFC"/>
                </a:solidFill>
                <a:latin typeface="Calibri" pitchFamily="34" charset="0"/>
                <a:ea typeface="Calibri" pitchFamily="34" charset="-122"/>
                <a:cs typeface="Calibri" pitchFamily="34" charset="-120"/>
              </a:rPr>
              <a:t>The token layer is optional and designed to support ecosystem coordination, developer growth, and long-term value creation. The core platform operates and monetizes independently of the token.</a:t>
            </a:r>
            <a:endParaRPr lang="en-US" sz="1400" dirty="0"/>
          </a:p>
        </p:txBody>
      </p:sp>
      <p:sp>
        <p:nvSpPr>
          <p:cNvPr id="9" name="Shape 7"/>
          <p:cNvSpPr/>
          <p:nvPr/>
        </p:nvSpPr>
        <p:spPr>
          <a:xfrm>
            <a:off x="640080" y="3291840"/>
            <a:ext cx="10972800" cy="822960"/>
          </a:xfrm>
          <a:prstGeom prst="rect">
            <a:avLst/>
          </a:prstGeom>
          <a:solidFill>
            <a:srgbClr val="0F1B3D"/>
          </a:solidFill>
          <a:ln w="12700">
            <a:solidFill>
              <a:srgbClr val="5A6378"/>
            </a:solidFill>
            <a:prstDash val="solid"/>
          </a:ln>
        </p:spPr>
      </p:sp>
      <p:sp>
        <p:nvSpPr>
          <p:cNvPr id="10" name="Shape 8"/>
          <p:cNvSpPr/>
          <p:nvPr/>
        </p:nvSpPr>
        <p:spPr>
          <a:xfrm>
            <a:off x="640080" y="3291840"/>
            <a:ext cx="73152" cy="822960"/>
          </a:xfrm>
          <a:prstGeom prst="rect">
            <a:avLst/>
          </a:prstGeom>
          <a:solidFill>
            <a:srgbClr val="D4AF37"/>
          </a:solidFill>
          <a:ln w="12700">
            <a:solidFill>
              <a:srgbClr val="D4AF37"/>
            </a:solidFill>
            <a:prstDash val="solid"/>
          </a:ln>
        </p:spPr>
      </p:sp>
      <p:sp>
        <p:nvSpPr>
          <p:cNvPr id="11" name="Text 9"/>
          <p:cNvSpPr/>
          <p:nvPr/>
        </p:nvSpPr>
        <p:spPr>
          <a:xfrm>
            <a:off x="914400" y="3383280"/>
            <a:ext cx="3657600" cy="6400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Ecosystem governance</a:t>
            </a:r>
            <a:endParaRPr lang="en-US" sz="1500" dirty="0"/>
          </a:p>
        </p:txBody>
      </p:sp>
      <p:sp>
        <p:nvSpPr>
          <p:cNvPr id="12" name="Text 10"/>
          <p:cNvSpPr/>
          <p:nvPr/>
        </p:nvSpPr>
        <p:spPr>
          <a:xfrm>
            <a:off x="4572000" y="3383280"/>
            <a:ext cx="6858000" cy="64008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Aligning stakeholders and guiding platform evolution, including the RWA module.</a:t>
            </a:r>
            <a:endParaRPr lang="en-US" sz="1200" dirty="0"/>
          </a:p>
        </p:txBody>
      </p:sp>
      <p:sp>
        <p:nvSpPr>
          <p:cNvPr id="13" name="Shape 11"/>
          <p:cNvSpPr/>
          <p:nvPr/>
        </p:nvSpPr>
        <p:spPr>
          <a:xfrm>
            <a:off x="640080" y="4251960"/>
            <a:ext cx="10972800" cy="822960"/>
          </a:xfrm>
          <a:prstGeom prst="rect">
            <a:avLst/>
          </a:prstGeom>
          <a:solidFill>
            <a:srgbClr val="0F1B3D"/>
          </a:solidFill>
          <a:ln w="12700">
            <a:solidFill>
              <a:srgbClr val="5A6378"/>
            </a:solidFill>
            <a:prstDash val="solid"/>
          </a:ln>
        </p:spPr>
      </p:sp>
      <p:sp>
        <p:nvSpPr>
          <p:cNvPr id="14" name="Shape 12"/>
          <p:cNvSpPr/>
          <p:nvPr/>
        </p:nvSpPr>
        <p:spPr>
          <a:xfrm>
            <a:off x="640080" y="4251960"/>
            <a:ext cx="73152" cy="822960"/>
          </a:xfrm>
          <a:prstGeom prst="rect">
            <a:avLst/>
          </a:prstGeom>
          <a:solidFill>
            <a:srgbClr val="D4AF37"/>
          </a:solidFill>
          <a:ln w="12700">
            <a:solidFill>
              <a:srgbClr val="D4AF37"/>
            </a:solidFill>
            <a:prstDash val="solid"/>
          </a:ln>
        </p:spPr>
      </p:sp>
      <p:sp>
        <p:nvSpPr>
          <p:cNvPr id="15" name="Text 13"/>
          <p:cNvSpPr/>
          <p:nvPr/>
        </p:nvSpPr>
        <p:spPr>
          <a:xfrm>
            <a:off x="914400" y="4343400"/>
            <a:ext cx="3657600" cy="6400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Developer incentives</a:t>
            </a:r>
            <a:endParaRPr lang="en-US" sz="1500" dirty="0"/>
          </a:p>
        </p:txBody>
      </p:sp>
      <p:sp>
        <p:nvSpPr>
          <p:cNvPr id="16" name="Text 14"/>
          <p:cNvSpPr/>
          <p:nvPr/>
        </p:nvSpPr>
        <p:spPr>
          <a:xfrm>
            <a:off x="4572000" y="4343400"/>
            <a:ext cx="6858000" cy="64008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Accelerating dApp adoption and marketplace innovation through aligned rewards.</a:t>
            </a:r>
            <a:endParaRPr lang="en-US" sz="1200" dirty="0"/>
          </a:p>
        </p:txBody>
      </p:sp>
      <p:sp>
        <p:nvSpPr>
          <p:cNvPr id="17" name="Shape 15"/>
          <p:cNvSpPr/>
          <p:nvPr/>
        </p:nvSpPr>
        <p:spPr>
          <a:xfrm>
            <a:off x="640080" y="5212080"/>
            <a:ext cx="10972800" cy="822960"/>
          </a:xfrm>
          <a:prstGeom prst="rect">
            <a:avLst/>
          </a:prstGeom>
          <a:solidFill>
            <a:srgbClr val="0F1B3D"/>
          </a:solidFill>
          <a:ln w="12700">
            <a:solidFill>
              <a:srgbClr val="5A6378"/>
            </a:solidFill>
            <a:prstDash val="solid"/>
          </a:ln>
        </p:spPr>
      </p:sp>
      <p:sp>
        <p:nvSpPr>
          <p:cNvPr id="18" name="Shape 16"/>
          <p:cNvSpPr/>
          <p:nvPr/>
        </p:nvSpPr>
        <p:spPr>
          <a:xfrm>
            <a:off x="640080" y="5212080"/>
            <a:ext cx="73152" cy="822960"/>
          </a:xfrm>
          <a:prstGeom prst="rect">
            <a:avLst/>
          </a:prstGeom>
          <a:solidFill>
            <a:srgbClr val="D4AF37"/>
          </a:solidFill>
          <a:ln w="12700">
            <a:solidFill>
              <a:srgbClr val="D4AF37"/>
            </a:solidFill>
            <a:prstDash val="solid"/>
          </a:ln>
        </p:spPr>
      </p:sp>
      <p:sp>
        <p:nvSpPr>
          <p:cNvPr id="19" name="Text 17"/>
          <p:cNvSpPr/>
          <p:nvPr/>
        </p:nvSpPr>
        <p:spPr>
          <a:xfrm>
            <a:off x="914400" y="5303520"/>
            <a:ext cx="3657600" cy="6400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Long-term value creation</a:t>
            </a:r>
            <a:endParaRPr lang="en-US" sz="1500" dirty="0"/>
          </a:p>
        </p:txBody>
      </p:sp>
      <p:sp>
        <p:nvSpPr>
          <p:cNvPr id="20" name="Text 18"/>
          <p:cNvSpPr/>
          <p:nvPr/>
        </p:nvSpPr>
        <p:spPr>
          <a:xfrm>
            <a:off x="4572000" y="5303520"/>
            <a:ext cx="6858000" cy="64008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Token utility tied to marketplace activity and engagement; not a substitute for revenue.</a:t>
            </a:r>
            <a:endParaRPr lang="en-US" sz="1200" dirty="0"/>
          </a:p>
        </p:txBody>
      </p:sp>
      <p:sp>
        <p:nvSpPr>
          <p:cNvPr id="21" name="Text 19"/>
          <p:cNvSpPr/>
          <p:nvPr/>
        </p:nvSpPr>
        <p:spPr>
          <a:xfrm>
            <a:off x="640080" y="6263640"/>
            <a:ext cx="10972800" cy="274320"/>
          </a:xfrm>
          <a:prstGeom prst="rect">
            <a:avLst/>
          </a:prstGeom>
          <a:noFill/>
          <a:ln/>
        </p:spPr>
        <p:txBody>
          <a:bodyPr wrap="square" lIns="0" tIns="0" rIns="0" bIns="0" rtlCol="0" anchor="ctr"/>
          <a:lstStyle/>
          <a:p>
            <a:pPr marL="0" indent="0" algn="ctr">
              <a:buNone/>
            </a:pPr>
            <a:r>
              <a:rPr lang="en-US" sz="1100" b="1" dirty="0">
                <a:solidFill>
                  <a:srgbClr val="D4AF37"/>
                </a:solidFill>
                <a:latin typeface="Calibri" pitchFamily="34" charset="0"/>
                <a:ea typeface="Calibri" pitchFamily="34" charset="-122"/>
                <a:cs typeface="Calibri" pitchFamily="34" charset="-120"/>
              </a:rPr>
              <a:t>TGE estimated Q1 2027  ·  Target FDV USD 70M  ·  Non-core to the equity thesis</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16</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13  ·  ROADMAP</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24-month execution plan:</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2026 — 2027.</a:t>
            </a:r>
            <a:endParaRPr lang="en-US" sz="3200" dirty="0"/>
          </a:p>
        </p:txBody>
      </p:sp>
      <p:sp>
        <p:nvSpPr>
          <p:cNvPr id="8" name="Shape 6"/>
          <p:cNvSpPr/>
          <p:nvPr/>
        </p:nvSpPr>
        <p:spPr>
          <a:xfrm>
            <a:off x="1828800" y="3931920"/>
            <a:ext cx="8503920" cy="0"/>
          </a:xfrm>
          <a:prstGeom prst="line">
            <a:avLst/>
          </a:prstGeom>
          <a:noFill/>
          <a:ln w="38100">
            <a:solidFill>
              <a:srgbClr val="D4AF37"/>
            </a:solidFill>
            <a:prstDash val="solid"/>
          </a:ln>
        </p:spPr>
      </p:sp>
      <p:sp>
        <p:nvSpPr>
          <p:cNvPr id="9" name="Shape 7"/>
          <p:cNvSpPr/>
          <p:nvPr/>
        </p:nvSpPr>
        <p:spPr>
          <a:xfrm>
            <a:off x="1691640" y="3794760"/>
            <a:ext cx="274320" cy="274320"/>
          </a:xfrm>
          <a:prstGeom prst="ellipse">
            <a:avLst/>
          </a:prstGeom>
          <a:solidFill>
            <a:srgbClr val="D4AF37"/>
          </a:solidFill>
          <a:ln w="25400">
            <a:solidFill>
              <a:srgbClr val="FFFFFF"/>
            </a:solidFill>
            <a:prstDash val="solid"/>
          </a:ln>
        </p:spPr>
      </p:sp>
      <p:sp>
        <p:nvSpPr>
          <p:cNvPr id="10" name="Text 8"/>
          <p:cNvSpPr/>
          <p:nvPr/>
        </p:nvSpPr>
        <p:spPr>
          <a:xfrm>
            <a:off x="640080" y="210312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2026</a:t>
            </a:r>
            <a:endParaRPr lang="en-US" sz="1000" dirty="0"/>
          </a:p>
        </p:txBody>
      </p:sp>
      <p:sp>
        <p:nvSpPr>
          <p:cNvPr id="11" name="Text 9"/>
          <p:cNvSpPr/>
          <p:nvPr/>
        </p:nvSpPr>
        <p:spPr>
          <a:xfrm>
            <a:off x="640080" y="237744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AI AGENT</a:t>
            </a:r>
            <a:endParaRPr lang="en-US" sz="900" dirty="0"/>
          </a:p>
        </p:txBody>
      </p:sp>
      <p:sp>
        <p:nvSpPr>
          <p:cNvPr id="12" name="Text 10"/>
          <p:cNvSpPr/>
          <p:nvPr/>
        </p:nvSpPr>
        <p:spPr>
          <a:xfrm>
            <a:off x="640080" y="265176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Scale flagship</a:t>
            </a:r>
            <a:endParaRPr lang="en-US" sz="1600" dirty="0"/>
          </a:p>
        </p:txBody>
      </p:sp>
      <p:sp>
        <p:nvSpPr>
          <p:cNvPr id="13" name="Text 11"/>
          <p:cNvSpPr/>
          <p:nvPr/>
        </p:nvSpPr>
        <p:spPr>
          <a:xfrm>
            <a:off x="640080" y="315468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Onboard 20+ AI Agent clients, expand US corridor</a:t>
            </a:r>
            <a:endParaRPr lang="en-US" sz="1100" dirty="0"/>
          </a:p>
        </p:txBody>
      </p:sp>
      <p:sp>
        <p:nvSpPr>
          <p:cNvPr id="14" name="Shape 12"/>
          <p:cNvSpPr/>
          <p:nvPr/>
        </p:nvSpPr>
        <p:spPr>
          <a:xfrm>
            <a:off x="4526280" y="3794760"/>
            <a:ext cx="274320" cy="274320"/>
          </a:xfrm>
          <a:prstGeom prst="ellipse">
            <a:avLst/>
          </a:prstGeom>
          <a:solidFill>
            <a:srgbClr val="D4AF37"/>
          </a:solidFill>
          <a:ln w="25400">
            <a:solidFill>
              <a:srgbClr val="FFFFFF"/>
            </a:solidFill>
            <a:prstDash val="solid"/>
          </a:ln>
        </p:spPr>
      </p:sp>
      <p:sp>
        <p:nvSpPr>
          <p:cNvPr id="15" name="Text 13"/>
          <p:cNvSpPr/>
          <p:nvPr/>
        </p:nvSpPr>
        <p:spPr>
          <a:xfrm>
            <a:off x="3474720" y="411480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2026</a:t>
            </a:r>
            <a:endParaRPr lang="en-US" sz="1000" dirty="0"/>
          </a:p>
        </p:txBody>
      </p:sp>
      <p:sp>
        <p:nvSpPr>
          <p:cNvPr id="16" name="Text 14"/>
          <p:cNvSpPr/>
          <p:nvPr/>
        </p:nvSpPr>
        <p:spPr>
          <a:xfrm>
            <a:off x="3474720" y="438912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NETWORK</a:t>
            </a:r>
            <a:endParaRPr lang="en-US" sz="900" dirty="0"/>
          </a:p>
        </p:txBody>
      </p:sp>
      <p:sp>
        <p:nvSpPr>
          <p:cNvPr id="17" name="Text 15"/>
          <p:cNvSpPr/>
          <p:nvPr/>
        </p:nvSpPr>
        <p:spPr>
          <a:xfrm>
            <a:off x="3474720" y="466344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Partner growth</a:t>
            </a:r>
            <a:endParaRPr lang="en-US" sz="1600" dirty="0"/>
          </a:p>
        </p:txBody>
      </p:sp>
      <p:sp>
        <p:nvSpPr>
          <p:cNvPr id="18" name="Text 16"/>
          <p:cNvSpPr/>
          <p:nvPr/>
        </p:nvSpPr>
        <p:spPr>
          <a:xfrm>
            <a:off x="3474720" y="516636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Reach 2,000+ active partners; marketplace expansion</a:t>
            </a:r>
            <a:endParaRPr lang="en-US" sz="1100" dirty="0"/>
          </a:p>
        </p:txBody>
      </p:sp>
      <p:sp>
        <p:nvSpPr>
          <p:cNvPr id="19" name="Shape 17"/>
          <p:cNvSpPr/>
          <p:nvPr/>
        </p:nvSpPr>
        <p:spPr>
          <a:xfrm>
            <a:off x="7360920" y="3794760"/>
            <a:ext cx="274320" cy="274320"/>
          </a:xfrm>
          <a:prstGeom prst="ellipse">
            <a:avLst/>
          </a:prstGeom>
          <a:solidFill>
            <a:srgbClr val="D4AF37"/>
          </a:solidFill>
          <a:ln w="25400">
            <a:solidFill>
              <a:srgbClr val="FFFFFF"/>
            </a:solidFill>
            <a:prstDash val="solid"/>
          </a:ln>
        </p:spPr>
      </p:sp>
      <p:sp>
        <p:nvSpPr>
          <p:cNvPr id="20" name="Text 18"/>
          <p:cNvSpPr/>
          <p:nvPr/>
        </p:nvSpPr>
        <p:spPr>
          <a:xfrm>
            <a:off x="6309360" y="210312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Q1 2027</a:t>
            </a:r>
            <a:endParaRPr lang="en-US" sz="1000" dirty="0"/>
          </a:p>
        </p:txBody>
      </p:sp>
      <p:sp>
        <p:nvSpPr>
          <p:cNvPr id="21" name="Text 19"/>
          <p:cNvSpPr/>
          <p:nvPr/>
        </p:nvSpPr>
        <p:spPr>
          <a:xfrm>
            <a:off x="6309360" y="237744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RWA + TGE</a:t>
            </a:r>
            <a:endParaRPr lang="en-US" sz="900" dirty="0"/>
          </a:p>
        </p:txBody>
      </p:sp>
      <p:sp>
        <p:nvSpPr>
          <p:cNvPr id="22" name="Text 20"/>
          <p:cNvSpPr/>
          <p:nvPr/>
        </p:nvSpPr>
        <p:spPr>
          <a:xfrm>
            <a:off x="6309360" y="265176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Liquidity launch</a:t>
            </a:r>
            <a:endParaRPr lang="en-US" sz="1600" dirty="0"/>
          </a:p>
        </p:txBody>
      </p:sp>
      <p:sp>
        <p:nvSpPr>
          <p:cNvPr id="23" name="Text 21"/>
          <p:cNvSpPr/>
          <p:nvPr/>
        </p:nvSpPr>
        <p:spPr>
          <a:xfrm>
            <a:off x="6309360" y="315468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RWA pilot with banking partner; gO token TGE</a:t>
            </a:r>
            <a:endParaRPr lang="en-US" sz="1100" dirty="0"/>
          </a:p>
        </p:txBody>
      </p:sp>
      <p:sp>
        <p:nvSpPr>
          <p:cNvPr id="24" name="Shape 22"/>
          <p:cNvSpPr/>
          <p:nvPr/>
        </p:nvSpPr>
        <p:spPr>
          <a:xfrm>
            <a:off x="10195560" y="3794760"/>
            <a:ext cx="274320" cy="274320"/>
          </a:xfrm>
          <a:prstGeom prst="ellipse">
            <a:avLst/>
          </a:prstGeom>
          <a:solidFill>
            <a:srgbClr val="D4AF37"/>
          </a:solidFill>
          <a:ln w="25400">
            <a:solidFill>
              <a:srgbClr val="FFFFFF"/>
            </a:solidFill>
            <a:prstDash val="solid"/>
          </a:ln>
        </p:spPr>
      </p:sp>
      <p:sp>
        <p:nvSpPr>
          <p:cNvPr id="25" name="Text 23"/>
          <p:cNvSpPr/>
          <p:nvPr/>
        </p:nvSpPr>
        <p:spPr>
          <a:xfrm>
            <a:off x="9144000" y="411480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2027</a:t>
            </a:r>
            <a:endParaRPr lang="en-US" sz="1000" dirty="0"/>
          </a:p>
        </p:txBody>
      </p:sp>
      <p:sp>
        <p:nvSpPr>
          <p:cNvPr id="26" name="Text 24"/>
          <p:cNvSpPr/>
          <p:nvPr/>
        </p:nvSpPr>
        <p:spPr>
          <a:xfrm>
            <a:off x="9144000" y="438912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GLOBAL</a:t>
            </a:r>
            <a:endParaRPr lang="en-US" sz="900" dirty="0"/>
          </a:p>
        </p:txBody>
      </p:sp>
      <p:sp>
        <p:nvSpPr>
          <p:cNvPr id="27" name="Text 25"/>
          <p:cNvSpPr/>
          <p:nvPr/>
        </p:nvSpPr>
        <p:spPr>
          <a:xfrm>
            <a:off x="9144000" y="466344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Multi-region</a:t>
            </a:r>
            <a:endParaRPr lang="en-US" sz="1600" dirty="0"/>
          </a:p>
        </p:txBody>
      </p:sp>
      <p:sp>
        <p:nvSpPr>
          <p:cNvPr id="28" name="Text 26"/>
          <p:cNvSpPr/>
          <p:nvPr/>
        </p:nvSpPr>
        <p:spPr>
          <a:xfrm>
            <a:off x="9144000" y="516636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Onboard banks in Dubai/US; expand to Canada, Australia</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17</a:t>
            </a:r>
            <a:r>
              <a:rPr lang="en-US" sz="1000" dirty="0">
                <a:solidFill>
                  <a:srgbClr val="9AA3B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14  ·  THE ROUND</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USD 2M pre-seed, SAFE.</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Ignition capital with year-1 payback.</a:t>
            </a:r>
            <a:endParaRPr lang="en-US" sz="3200" dirty="0"/>
          </a:p>
        </p:txBody>
      </p:sp>
      <p:sp>
        <p:nvSpPr>
          <p:cNvPr id="8" name="Shape 6"/>
          <p:cNvSpPr/>
          <p:nvPr/>
        </p:nvSpPr>
        <p:spPr>
          <a:xfrm>
            <a:off x="457200" y="2286000"/>
            <a:ext cx="5486400" cy="3931920"/>
          </a:xfrm>
          <a:prstGeom prst="rect">
            <a:avLst/>
          </a:prstGeom>
          <a:solidFill>
            <a:srgbClr val="0F1B3D"/>
          </a:solidFill>
          <a:ln w="12700">
            <a:solidFill>
              <a:srgbClr val="D4AF37"/>
            </a:solidFill>
            <a:prstDash val="solid"/>
          </a:ln>
        </p:spPr>
      </p:sp>
      <p:sp>
        <p:nvSpPr>
          <p:cNvPr id="9" name="Text 7"/>
          <p:cNvSpPr/>
          <p:nvPr/>
        </p:nvSpPr>
        <p:spPr>
          <a:xfrm>
            <a:off x="777240" y="2468880"/>
            <a:ext cx="4937760" cy="274320"/>
          </a:xfrm>
          <a:prstGeom prst="rect">
            <a:avLst/>
          </a:prstGeom>
          <a:noFill/>
          <a:ln/>
        </p:spPr>
        <p:txBody>
          <a:bodyPr wrap="square" lIns="0" tIns="0" rIns="0" bIns="0" rtlCol="0" anchor="ctr"/>
          <a:lstStyle/>
          <a:p>
            <a:pPr marL="0" indent="0">
              <a:buNone/>
            </a:pPr>
            <a:r>
              <a:rPr lang="en-US" sz="1100" b="1" kern="0" spc="400" dirty="0">
                <a:solidFill>
                  <a:srgbClr val="D4AF37"/>
                </a:solidFill>
                <a:latin typeface="Calibri" pitchFamily="34" charset="0"/>
                <a:ea typeface="Calibri" pitchFamily="34" charset="-122"/>
                <a:cs typeface="Calibri" pitchFamily="34" charset="-120"/>
              </a:rPr>
              <a:t>ROUND TERMS</a:t>
            </a:r>
            <a:endParaRPr lang="en-US" sz="1100" dirty="0"/>
          </a:p>
        </p:txBody>
      </p:sp>
      <p:sp>
        <p:nvSpPr>
          <p:cNvPr id="10" name="Text 8"/>
          <p:cNvSpPr/>
          <p:nvPr/>
        </p:nvSpPr>
        <p:spPr>
          <a:xfrm>
            <a:off x="777240" y="2834640"/>
            <a:ext cx="2103120" cy="365760"/>
          </a:xfrm>
          <a:prstGeom prst="rect">
            <a:avLst/>
          </a:prstGeom>
          <a:noFill/>
          <a:ln/>
        </p:spPr>
        <p:txBody>
          <a:bodyPr wrap="square" lIns="0" tIns="0" rIns="0" bIns="0" rtlCol="0" anchor="ctr"/>
          <a:lstStyle/>
          <a:p>
            <a:pPr marL="0" indent="0">
              <a:buNone/>
            </a:pPr>
            <a:r>
              <a:rPr lang="en-US" sz="1100" dirty="0">
                <a:solidFill>
                  <a:srgbClr val="9AA3B8"/>
                </a:solidFill>
                <a:latin typeface="Calibri" pitchFamily="34" charset="0"/>
                <a:ea typeface="Calibri" pitchFamily="34" charset="-122"/>
                <a:cs typeface="Calibri" pitchFamily="34" charset="-120"/>
              </a:rPr>
              <a:t>Round size</a:t>
            </a:r>
            <a:endParaRPr lang="en-US" sz="1100" dirty="0"/>
          </a:p>
        </p:txBody>
      </p:sp>
      <p:sp>
        <p:nvSpPr>
          <p:cNvPr id="11" name="Text 9"/>
          <p:cNvSpPr/>
          <p:nvPr/>
        </p:nvSpPr>
        <p:spPr>
          <a:xfrm>
            <a:off x="2880360" y="2834640"/>
            <a:ext cx="3017520" cy="36576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USD 2,000,000</a:t>
            </a:r>
            <a:endParaRPr lang="en-US" sz="1300" dirty="0"/>
          </a:p>
        </p:txBody>
      </p:sp>
      <p:sp>
        <p:nvSpPr>
          <p:cNvPr id="12" name="Shape 10"/>
          <p:cNvSpPr/>
          <p:nvPr/>
        </p:nvSpPr>
        <p:spPr>
          <a:xfrm>
            <a:off x="777240" y="3246120"/>
            <a:ext cx="5029200" cy="0"/>
          </a:xfrm>
          <a:prstGeom prst="line">
            <a:avLst/>
          </a:prstGeom>
          <a:noFill/>
          <a:ln w="6350">
            <a:solidFill>
              <a:srgbClr val="5A6378"/>
            </a:solidFill>
            <a:prstDash val="solid"/>
          </a:ln>
        </p:spPr>
      </p:sp>
      <p:sp>
        <p:nvSpPr>
          <p:cNvPr id="13" name="Text 11"/>
          <p:cNvSpPr/>
          <p:nvPr/>
        </p:nvSpPr>
        <p:spPr>
          <a:xfrm>
            <a:off x="777240" y="3337560"/>
            <a:ext cx="2103120" cy="365760"/>
          </a:xfrm>
          <a:prstGeom prst="rect">
            <a:avLst/>
          </a:prstGeom>
          <a:noFill/>
          <a:ln/>
        </p:spPr>
        <p:txBody>
          <a:bodyPr wrap="square" lIns="0" tIns="0" rIns="0" bIns="0" rtlCol="0" anchor="ctr"/>
          <a:lstStyle/>
          <a:p>
            <a:pPr marL="0" indent="0">
              <a:buNone/>
            </a:pPr>
            <a:r>
              <a:rPr lang="en-US" sz="1100" dirty="0">
                <a:solidFill>
                  <a:srgbClr val="9AA3B8"/>
                </a:solidFill>
                <a:latin typeface="Calibri" pitchFamily="34" charset="0"/>
                <a:ea typeface="Calibri" pitchFamily="34" charset="-122"/>
                <a:cs typeface="Calibri" pitchFamily="34" charset="-120"/>
              </a:rPr>
              <a:t>Instrument</a:t>
            </a:r>
            <a:endParaRPr lang="en-US" sz="1100" dirty="0"/>
          </a:p>
        </p:txBody>
      </p:sp>
      <p:sp>
        <p:nvSpPr>
          <p:cNvPr id="14" name="Text 12"/>
          <p:cNvSpPr/>
          <p:nvPr/>
        </p:nvSpPr>
        <p:spPr>
          <a:xfrm>
            <a:off x="2880360" y="3337560"/>
            <a:ext cx="3017520" cy="36576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SAFE</a:t>
            </a:r>
            <a:endParaRPr lang="en-US" sz="1300" dirty="0"/>
          </a:p>
        </p:txBody>
      </p:sp>
      <p:sp>
        <p:nvSpPr>
          <p:cNvPr id="15" name="Shape 13"/>
          <p:cNvSpPr/>
          <p:nvPr/>
        </p:nvSpPr>
        <p:spPr>
          <a:xfrm>
            <a:off x="777240" y="3749040"/>
            <a:ext cx="5029200" cy="0"/>
          </a:xfrm>
          <a:prstGeom prst="line">
            <a:avLst/>
          </a:prstGeom>
          <a:noFill/>
          <a:ln w="6350">
            <a:solidFill>
              <a:srgbClr val="5A6378"/>
            </a:solidFill>
            <a:prstDash val="solid"/>
          </a:ln>
        </p:spPr>
      </p:sp>
      <p:sp>
        <p:nvSpPr>
          <p:cNvPr id="16" name="Text 14"/>
          <p:cNvSpPr/>
          <p:nvPr/>
        </p:nvSpPr>
        <p:spPr>
          <a:xfrm>
            <a:off x="777240" y="3840480"/>
            <a:ext cx="2103120" cy="365760"/>
          </a:xfrm>
          <a:prstGeom prst="rect">
            <a:avLst/>
          </a:prstGeom>
          <a:noFill/>
          <a:ln/>
        </p:spPr>
        <p:txBody>
          <a:bodyPr wrap="square" lIns="0" tIns="0" rIns="0" bIns="0" rtlCol="0" anchor="ctr"/>
          <a:lstStyle/>
          <a:p>
            <a:pPr marL="0" indent="0">
              <a:buNone/>
            </a:pPr>
            <a:r>
              <a:rPr lang="en-US" sz="1100" dirty="0">
                <a:solidFill>
                  <a:srgbClr val="9AA3B8"/>
                </a:solidFill>
                <a:latin typeface="Calibri" pitchFamily="34" charset="0"/>
                <a:ea typeface="Calibri" pitchFamily="34" charset="-122"/>
                <a:cs typeface="Calibri" pitchFamily="34" charset="-120"/>
              </a:rPr>
              <a:t>Valuation cap</a:t>
            </a:r>
            <a:endParaRPr lang="en-US" sz="1100" dirty="0"/>
          </a:p>
        </p:txBody>
      </p:sp>
      <p:sp>
        <p:nvSpPr>
          <p:cNvPr id="17" name="Text 15"/>
          <p:cNvSpPr/>
          <p:nvPr/>
        </p:nvSpPr>
        <p:spPr>
          <a:xfrm>
            <a:off x="2880360" y="3840480"/>
            <a:ext cx="3017520" cy="36576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USD 10–12M</a:t>
            </a:r>
            <a:endParaRPr lang="en-US" sz="1300" dirty="0"/>
          </a:p>
        </p:txBody>
      </p:sp>
      <p:sp>
        <p:nvSpPr>
          <p:cNvPr id="18" name="Shape 16"/>
          <p:cNvSpPr/>
          <p:nvPr/>
        </p:nvSpPr>
        <p:spPr>
          <a:xfrm>
            <a:off x="777240" y="4251960"/>
            <a:ext cx="5029200" cy="0"/>
          </a:xfrm>
          <a:prstGeom prst="line">
            <a:avLst/>
          </a:prstGeom>
          <a:noFill/>
          <a:ln w="6350">
            <a:solidFill>
              <a:srgbClr val="5A6378"/>
            </a:solidFill>
            <a:prstDash val="solid"/>
          </a:ln>
        </p:spPr>
      </p:sp>
      <p:sp>
        <p:nvSpPr>
          <p:cNvPr id="19" name="Text 17"/>
          <p:cNvSpPr/>
          <p:nvPr/>
        </p:nvSpPr>
        <p:spPr>
          <a:xfrm>
            <a:off x="777240" y="4343400"/>
            <a:ext cx="2103120" cy="365760"/>
          </a:xfrm>
          <a:prstGeom prst="rect">
            <a:avLst/>
          </a:prstGeom>
          <a:noFill/>
          <a:ln/>
        </p:spPr>
        <p:txBody>
          <a:bodyPr wrap="square" lIns="0" tIns="0" rIns="0" bIns="0" rtlCol="0" anchor="ctr"/>
          <a:lstStyle/>
          <a:p>
            <a:pPr marL="0" indent="0">
              <a:buNone/>
            </a:pPr>
            <a:r>
              <a:rPr lang="en-US" sz="1100" dirty="0">
                <a:solidFill>
                  <a:srgbClr val="9AA3B8"/>
                </a:solidFill>
                <a:latin typeface="Calibri" pitchFamily="34" charset="0"/>
                <a:ea typeface="Calibri" pitchFamily="34" charset="-122"/>
                <a:cs typeface="Calibri" pitchFamily="34" charset="-120"/>
              </a:rPr>
              <a:t>Discount</a:t>
            </a:r>
            <a:endParaRPr lang="en-US" sz="1100" dirty="0"/>
          </a:p>
        </p:txBody>
      </p:sp>
      <p:sp>
        <p:nvSpPr>
          <p:cNvPr id="20" name="Text 18"/>
          <p:cNvSpPr/>
          <p:nvPr/>
        </p:nvSpPr>
        <p:spPr>
          <a:xfrm>
            <a:off x="2880360" y="4343400"/>
            <a:ext cx="3017520" cy="36576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20%</a:t>
            </a:r>
            <a:endParaRPr lang="en-US" sz="1300" dirty="0"/>
          </a:p>
        </p:txBody>
      </p:sp>
      <p:sp>
        <p:nvSpPr>
          <p:cNvPr id="21" name="Shape 19"/>
          <p:cNvSpPr/>
          <p:nvPr/>
        </p:nvSpPr>
        <p:spPr>
          <a:xfrm>
            <a:off x="777240" y="4754880"/>
            <a:ext cx="5029200" cy="0"/>
          </a:xfrm>
          <a:prstGeom prst="line">
            <a:avLst/>
          </a:prstGeom>
          <a:noFill/>
          <a:ln w="6350">
            <a:solidFill>
              <a:srgbClr val="5A6378"/>
            </a:solidFill>
            <a:prstDash val="solid"/>
          </a:ln>
        </p:spPr>
      </p:sp>
      <p:sp>
        <p:nvSpPr>
          <p:cNvPr id="22" name="Text 20"/>
          <p:cNvSpPr/>
          <p:nvPr/>
        </p:nvSpPr>
        <p:spPr>
          <a:xfrm>
            <a:off x="777240" y="4846320"/>
            <a:ext cx="2103120" cy="365760"/>
          </a:xfrm>
          <a:prstGeom prst="rect">
            <a:avLst/>
          </a:prstGeom>
          <a:noFill/>
          <a:ln/>
        </p:spPr>
        <p:txBody>
          <a:bodyPr wrap="square" lIns="0" tIns="0" rIns="0" bIns="0" rtlCol="0" anchor="ctr"/>
          <a:lstStyle/>
          <a:p>
            <a:pPr marL="0" indent="0">
              <a:buNone/>
            </a:pPr>
            <a:r>
              <a:rPr lang="en-US" sz="1100" dirty="0">
                <a:solidFill>
                  <a:srgbClr val="9AA3B8"/>
                </a:solidFill>
                <a:latin typeface="Calibri" pitchFamily="34" charset="0"/>
                <a:ea typeface="Calibri" pitchFamily="34" charset="-122"/>
                <a:cs typeface="Calibri" pitchFamily="34" charset="-120"/>
              </a:rPr>
              <a:t>Lead investor</a:t>
            </a:r>
            <a:endParaRPr lang="en-US" sz="1100" dirty="0"/>
          </a:p>
        </p:txBody>
      </p:sp>
      <p:sp>
        <p:nvSpPr>
          <p:cNvPr id="23" name="Text 21"/>
          <p:cNvSpPr/>
          <p:nvPr/>
        </p:nvSpPr>
        <p:spPr>
          <a:xfrm>
            <a:off x="2880360" y="4846320"/>
            <a:ext cx="3017520" cy="36576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Open</a:t>
            </a:r>
            <a:endParaRPr lang="en-US" sz="1300" dirty="0"/>
          </a:p>
        </p:txBody>
      </p:sp>
      <p:sp>
        <p:nvSpPr>
          <p:cNvPr id="24" name="Shape 22"/>
          <p:cNvSpPr/>
          <p:nvPr/>
        </p:nvSpPr>
        <p:spPr>
          <a:xfrm>
            <a:off x="777240" y="5257800"/>
            <a:ext cx="5029200" cy="0"/>
          </a:xfrm>
          <a:prstGeom prst="line">
            <a:avLst/>
          </a:prstGeom>
          <a:noFill/>
          <a:ln w="6350">
            <a:solidFill>
              <a:srgbClr val="5A6378"/>
            </a:solidFill>
            <a:prstDash val="solid"/>
          </a:ln>
        </p:spPr>
      </p:sp>
      <p:sp>
        <p:nvSpPr>
          <p:cNvPr id="25" name="Text 23"/>
          <p:cNvSpPr/>
          <p:nvPr/>
        </p:nvSpPr>
        <p:spPr>
          <a:xfrm>
            <a:off x="777240" y="5349240"/>
            <a:ext cx="2103120" cy="365760"/>
          </a:xfrm>
          <a:prstGeom prst="rect">
            <a:avLst/>
          </a:prstGeom>
          <a:noFill/>
          <a:ln/>
        </p:spPr>
        <p:txBody>
          <a:bodyPr wrap="square" lIns="0" tIns="0" rIns="0" bIns="0" rtlCol="0" anchor="ctr"/>
          <a:lstStyle/>
          <a:p>
            <a:pPr marL="0" indent="0">
              <a:buNone/>
            </a:pPr>
            <a:r>
              <a:rPr lang="en-US" sz="1100" dirty="0">
                <a:solidFill>
                  <a:srgbClr val="9AA3B8"/>
                </a:solidFill>
                <a:latin typeface="Calibri" pitchFamily="34" charset="0"/>
                <a:ea typeface="Calibri" pitchFamily="34" charset="-122"/>
                <a:cs typeface="Calibri" pitchFamily="34" charset="-120"/>
              </a:rPr>
              <a:t>Use of funds</a:t>
            </a:r>
            <a:endParaRPr lang="en-US" sz="1100" dirty="0"/>
          </a:p>
        </p:txBody>
      </p:sp>
      <p:sp>
        <p:nvSpPr>
          <p:cNvPr id="26" name="Text 24"/>
          <p:cNvSpPr/>
          <p:nvPr/>
        </p:nvSpPr>
        <p:spPr>
          <a:xfrm>
            <a:off x="2880360" y="5349240"/>
            <a:ext cx="3017520" cy="36576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Sales, team, infrastructure</a:t>
            </a:r>
            <a:endParaRPr lang="en-US" sz="1300" dirty="0"/>
          </a:p>
        </p:txBody>
      </p:sp>
      <p:sp>
        <p:nvSpPr>
          <p:cNvPr id="27" name="Shape 25"/>
          <p:cNvSpPr/>
          <p:nvPr/>
        </p:nvSpPr>
        <p:spPr>
          <a:xfrm>
            <a:off x="6217920" y="2286000"/>
            <a:ext cx="5486400" cy="3931920"/>
          </a:xfrm>
          <a:prstGeom prst="rect">
            <a:avLst/>
          </a:prstGeom>
          <a:solidFill>
            <a:srgbClr val="08122A"/>
          </a:solidFill>
          <a:ln w="12700">
            <a:solidFill>
              <a:srgbClr val="5A6378"/>
            </a:solidFill>
            <a:prstDash val="solid"/>
          </a:ln>
        </p:spPr>
      </p:sp>
      <p:sp>
        <p:nvSpPr>
          <p:cNvPr id="28" name="Text 26"/>
          <p:cNvSpPr/>
          <p:nvPr/>
        </p:nvSpPr>
        <p:spPr>
          <a:xfrm>
            <a:off x="6446520" y="2468880"/>
            <a:ext cx="4572000" cy="274320"/>
          </a:xfrm>
          <a:prstGeom prst="rect">
            <a:avLst/>
          </a:prstGeom>
          <a:noFill/>
          <a:ln/>
        </p:spPr>
        <p:txBody>
          <a:bodyPr wrap="square" lIns="0" tIns="0" rIns="0" bIns="0" rtlCol="0" anchor="ctr"/>
          <a:lstStyle/>
          <a:p>
            <a:pPr marL="0" indent="0">
              <a:buNone/>
            </a:pPr>
            <a:r>
              <a:rPr lang="en-US" sz="1100" b="1" kern="0" spc="400" dirty="0">
                <a:solidFill>
                  <a:srgbClr val="D4AF37"/>
                </a:solidFill>
                <a:latin typeface="Calibri" pitchFamily="34" charset="0"/>
                <a:ea typeface="Calibri" pitchFamily="34" charset="-122"/>
                <a:cs typeface="Calibri" pitchFamily="34" charset="-120"/>
              </a:rPr>
              <a:t>WHY THIS ROUND</a:t>
            </a:r>
            <a:endParaRPr lang="en-US" sz="1100" dirty="0"/>
          </a:p>
        </p:txBody>
      </p:sp>
      <p:sp>
        <p:nvSpPr>
          <p:cNvPr id="29" name="Text 27"/>
          <p:cNvSpPr/>
          <p:nvPr/>
        </p:nvSpPr>
        <p:spPr>
          <a:xfrm>
            <a:off x="6446520" y="2788920"/>
            <a:ext cx="5029200" cy="64008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Ignition capital, not survival capital</a:t>
            </a:r>
            <a:endParaRPr lang="en-US" sz="1800" dirty="0"/>
          </a:p>
        </p:txBody>
      </p:sp>
      <p:sp>
        <p:nvSpPr>
          <p:cNvPr id="30" name="Text 28"/>
          <p:cNvSpPr/>
          <p:nvPr/>
        </p:nvSpPr>
        <p:spPr>
          <a:xfrm>
            <a:off x="6446520" y="3657600"/>
            <a:ext cx="5029200" cy="2377440"/>
          </a:xfrm>
          <a:prstGeom prst="rect">
            <a:avLst/>
          </a:prstGeom>
          <a:noFill/>
          <a:ln/>
        </p:spPr>
        <p:txBody>
          <a:bodyPr wrap="square" lIns="0" tIns="0" rIns="0" bIns="0" rtlCol="0" anchor="ctr"/>
          <a:lstStyle/>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Three products with documented traction</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Year-1 EBITDA covers the entire round</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Anchor partners in builder + bank already in place</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Founder USD 1M+ already invested since 2021</a:t>
            </a:r>
            <a:endParaRPr lang="en-US" sz="1200" dirty="0"/>
          </a:p>
          <a:p>
            <a:pPr marL="342900" indent="-342900">
              <a:spcAft>
                <a:spcPts val="800"/>
              </a:spcAft>
              <a:buSzPct val="100000"/>
              <a:buChar char="■"/>
            </a:pPr>
            <a:r>
              <a:rPr lang="en-US" sz="1200" b="1" dirty="0">
                <a:solidFill>
                  <a:srgbClr val="F0D77A"/>
                </a:solidFill>
                <a:latin typeface="Calibri" pitchFamily="34" charset="0"/>
                <a:ea typeface="Calibri" pitchFamily="34" charset="-122"/>
                <a:cs typeface="Calibri" pitchFamily="34" charset="-120"/>
              </a:rPr>
              <a:t>Cap deliberately conservative — for traction round</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18</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15  ·  USE OF FUNDS</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How USD 2M is deployed</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over 24 months.</a:t>
            </a:r>
            <a:endParaRPr lang="en-US" sz="3200" dirty="0"/>
          </a:p>
        </p:txBody>
      </p:sp>
      <p:sp>
        <p:nvSpPr>
          <p:cNvPr id="8" name="Shape 6"/>
          <p:cNvSpPr/>
          <p:nvPr/>
        </p:nvSpPr>
        <p:spPr>
          <a:xfrm>
            <a:off x="640080" y="2286000"/>
            <a:ext cx="10972800" cy="640080"/>
          </a:xfrm>
          <a:prstGeom prst="rect">
            <a:avLst/>
          </a:prstGeom>
          <a:solidFill>
            <a:srgbClr val="FFFFFF"/>
          </a:solidFill>
          <a:ln w="12700">
            <a:solidFill>
              <a:srgbClr val="CADCFC"/>
            </a:solidFill>
            <a:prstDash val="solid"/>
          </a:ln>
        </p:spPr>
      </p:sp>
      <p:sp>
        <p:nvSpPr>
          <p:cNvPr id="9" name="Shape 7"/>
          <p:cNvSpPr/>
          <p:nvPr/>
        </p:nvSpPr>
        <p:spPr>
          <a:xfrm>
            <a:off x="640080" y="2286000"/>
            <a:ext cx="5486400" cy="640080"/>
          </a:xfrm>
          <a:prstGeom prst="rect">
            <a:avLst/>
          </a:prstGeom>
          <a:solidFill>
            <a:srgbClr val="CADCFC">
              <a:alpha val="40000"/>
            </a:srgbClr>
          </a:solidFill>
          <a:ln w="12700">
            <a:solidFill>
              <a:srgbClr val="CADCFC">
                <a:alpha val="0"/>
              </a:srgbClr>
            </a:solidFill>
            <a:prstDash val="solid"/>
          </a:ln>
        </p:spPr>
      </p:sp>
      <p:sp>
        <p:nvSpPr>
          <p:cNvPr id="10" name="Shape 8"/>
          <p:cNvSpPr/>
          <p:nvPr/>
        </p:nvSpPr>
        <p:spPr>
          <a:xfrm>
            <a:off x="640080" y="2286000"/>
            <a:ext cx="73152" cy="640080"/>
          </a:xfrm>
          <a:prstGeom prst="rect">
            <a:avLst/>
          </a:prstGeom>
          <a:solidFill>
            <a:srgbClr val="D4AF37"/>
          </a:solidFill>
          <a:ln w="12700">
            <a:solidFill>
              <a:srgbClr val="D4AF37"/>
            </a:solidFill>
            <a:prstDash val="solid"/>
          </a:ln>
        </p:spPr>
      </p:sp>
      <p:sp>
        <p:nvSpPr>
          <p:cNvPr id="11" name="Text 9"/>
          <p:cNvSpPr/>
          <p:nvPr/>
        </p:nvSpPr>
        <p:spPr>
          <a:xfrm>
            <a:off x="868680" y="2377440"/>
            <a:ext cx="914400" cy="457200"/>
          </a:xfrm>
          <a:prstGeom prst="rect">
            <a:avLst/>
          </a:prstGeom>
          <a:noFill/>
          <a:ln/>
        </p:spPr>
        <p:txBody>
          <a:bodyPr wrap="square" lIns="0" tIns="0" rIns="0" bIns="0" rtlCol="0" anchor="ctr"/>
          <a:lstStyle/>
          <a:p>
            <a:pPr marL="0" indent="0">
              <a:buNone/>
            </a:pPr>
            <a:r>
              <a:rPr lang="en-US" sz="1800" b="1" dirty="0">
                <a:solidFill>
                  <a:srgbClr val="D4AF37"/>
                </a:solidFill>
                <a:latin typeface="Calibri" pitchFamily="34" charset="0"/>
                <a:ea typeface="Calibri" pitchFamily="34" charset="-122"/>
                <a:cs typeface="Calibri" pitchFamily="34" charset="-120"/>
              </a:rPr>
              <a:t>50%</a:t>
            </a:r>
            <a:endParaRPr lang="en-US" sz="1800" dirty="0"/>
          </a:p>
        </p:txBody>
      </p:sp>
      <p:sp>
        <p:nvSpPr>
          <p:cNvPr id="12" name="Text 10"/>
          <p:cNvSpPr/>
          <p:nvPr/>
        </p:nvSpPr>
        <p:spPr>
          <a:xfrm>
            <a:off x="1828800" y="2377440"/>
            <a:ext cx="1463040" cy="457200"/>
          </a:xfrm>
          <a:prstGeom prst="rect">
            <a:avLst/>
          </a:prstGeom>
          <a:noFill/>
          <a:ln/>
        </p:spPr>
        <p:txBody>
          <a:bodyPr wrap="square" lIns="0" tIns="0" rIns="0" bIns="0" rtlCol="0" anchor="ctr"/>
          <a:lstStyle/>
          <a:p>
            <a:pPr marL="0" indent="0">
              <a:buNone/>
            </a:pPr>
            <a:r>
              <a:rPr lang="en-US" sz="1400" b="1" dirty="0">
                <a:solidFill>
                  <a:srgbClr val="0F1B3D"/>
                </a:solidFill>
                <a:latin typeface="Calibri" pitchFamily="34" charset="0"/>
                <a:ea typeface="Calibri" pitchFamily="34" charset="-122"/>
                <a:cs typeface="Calibri" pitchFamily="34" charset="-120"/>
              </a:rPr>
              <a:t>USD 1M</a:t>
            </a:r>
            <a:endParaRPr lang="en-US" sz="1400" dirty="0"/>
          </a:p>
        </p:txBody>
      </p:sp>
      <p:sp>
        <p:nvSpPr>
          <p:cNvPr id="13" name="Text 11"/>
          <p:cNvSpPr/>
          <p:nvPr/>
        </p:nvSpPr>
        <p:spPr>
          <a:xfrm>
            <a:off x="3383280" y="2377440"/>
            <a:ext cx="2926080" cy="45720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Team</a:t>
            </a:r>
            <a:endParaRPr lang="en-US" sz="1300" dirty="0"/>
          </a:p>
        </p:txBody>
      </p:sp>
      <p:sp>
        <p:nvSpPr>
          <p:cNvPr id="14" name="Text 12"/>
          <p:cNvSpPr/>
          <p:nvPr/>
        </p:nvSpPr>
        <p:spPr>
          <a:xfrm>
            <a:off x="6400800" y="2377440"/>
            <a:ext cx="5120640" cy="4572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Scaling the 11+ specialist team across engineering, AI, partnerships, and Web3.</a:t>
            </a:r>
            <a:endParaRPr lang="en-US" sz="1100" dirty="0"/>
          </a:p>
        </p:txBody>
      </p:sp>
      <p:sp>
        <p:nvSpPr>
          <p:cNvPr id="15" name="Shape 13"/>
          <p:cNvSpPr/>
          <p:nvPr/>
        </p:nvSpPr>
        <p:spPr>
          <a:xfrm>
            <a:off x="640080" y="3063240"/>
            <a:ext cx="10972800" cy="640080"/>
          </a:xfrm>
          <a:prstGeom prst="rect">
            <a:avLst/>
          </a:prstGeom>
          <a:solidFill>
            <a:srgbClr val="FFFFFF"/>
          </a:solidFill>
          <a:ln w="12700">
            <a:solidFill>
              <a:srgbClr val="CADCFC"/>
            </a:solidFill>
            <a:prstDash val="solid"/>
          </a:ln>
        </p:spPr>
      </p:sp>
      <p:sp>
        <p:nvSpPr>
          <p:cNvPr id="16" name="Shape 14"/>
          <p:cNvSpPr/>
          <p:nvPr/>
        </p:nvSpPr>
        <p:spPr>
          <a:xfrm>
            <a:off x="640080" y="3063240"/>
            <a:ext cx="3840480" cy="640080"/>
          </a:xfrm>
          <a:prstGeom prst="rect">
            <a:avLst/>
          </a:prstGeom>
          <a:solidFill>
            <a:srgbClr val="CADCFC">
              <a:alpha val="40000"/>
            </a:srgbClr>
          </a:solidFill>
          <a:ln w="12700">
            <a:solidFill>
              <a:srgbClr val="CADCFC">
                <a:alpha val="0"/>
              </a:srgbClr>
            </a:solidFill>
            <a:prstDash val="solid"/>
          </a:ln>
        </p:spPr>
      </p:sp>
      <p:sp>
        <p:nvSpPr>
          <p:cNvPr id="17" name="Shape 15"/>
          <p:cNvSpPr/>
          <p:nvPr/>
        </p:nvSpPr>
        <p:spPr>
          <a:xfrm>
            <a:off x="640080" y="3063240"/>
            <a:ext cx="73152" cy="640080"/>
          </a:xfrm>
          <a:prstGeom prst="rect">
            <a:avLst/>
          </a:prstGeom>
          <a:solidFill>
            <a:srgbClr val="D4AF37"/>
          </a:solidFill>
          <a:ln w="12700">
            <a:solidFill>
              <a:srgbClr val="D4AF37"/>
            </a:solidFill>
            <a:prstDash val="solid"/>
          </a:ln>
        </p:spPr>
      </p:sp>
      <p:sp>
        <p:nvSpPr>
          <p:cNvPr id="18" name="Text 16"/>
          <p:cNvSpPr/>
          <p:nvPr/>
        </p:nvSpPr>
        <p:spPr>
          <a:xfrm>
            <a:off x="868680" y="3154680"/>
            <a:ext cx="914400" cy="457200"/>
          </a:xfrm>
          <a:prstGeom prst="rect">
            <a:avLst/>
          </a:prstGeom>
          <a:noFill/>
          <a:ln/>
        </p:spPr>
        <p:txBody>
          <a:bodyPr wrap="square" lIns="0" tIns="0" rIns="0" bIns="0" rtlCol="0" anchor="ctr"/>
          <a:lstStyle/>
          <a:p>
            <a:pPr marL="0" indent="0">
              <a:buNone/>
            </a:pPr>
            <a:r>
              <a:rPr lang="en-US" sz="1800" b="1" dirty="0">
                <a:solidFill>
                  <a:srgbClr val="D4AF37"/>
                </a:solidFill>
                <a:latin typeface="Calibri" pitchFamily="34" charset="0"/>
                <a:ea typeface="Calibri" pitchFamily="34" charset="-122"/>
                <a:cs typeface="Calibri" pitchFamily="34" charset="-120"/>
              </a:rPr>
              <a:t>35%</a:t>
            </a:r>
            <a:endParaRPr lang="en-US" sz="1800" dirty="0"/>
          </a:p>
        </p:txBody>
      </p:sp>
      <p:sp>
        <p:nvSpPr>
          <p:cNvPr id="19" name="Text 17"/>
          <p:cNvSpPr/>
          <p:nvPr/>
        </p:nvSpPr>
        <p:spPr>
          <a:xfrm>
            <a:off x="1828800" y="3154680"/>
            <a:ext cx="1463040" cy="457200"/>
          </a:xfrm>
          <a:prstGeom prst="rect">
            <a:avLst/>
          </a:prstGeom>
          <a:noFill/>
          <a:ln/>
        </p:spPr>
        <p:txBody>
          <a:bodyPr wrap="square" lIns="0" tIns="0" rIns="0" bIns="0" rtlCol="0" anchor="ctr"/>
          <a:lstStyle/>
          <a:p>
            <a:pPr marL="0" indent="0">
              <a:buNone/>
            </a:pPr>
            <a:r>
              <a:rPr lang="en-US" sz="1400" b="1" dirty="0">
                <a:solidFill>
                  <a:srgbClr val="0F1B3D"/>
                </a:solidFill>
                <a:latin typeface="Calibri" pitchFamily="34" charset="0"/>
                <a:ea typeface="Calibri" pitchFamily="34" charset="-122"/>
                <a:cs typeface="Calibri" pitchFamily="34" charset="-120"/>
              </a:rPr>
              <a:t>USD 700K</a:t>
            </a:r>
            <a:endParaRPr lang="en-US" sz="1400" dirty="0"/>
          </a:p>
        </p:txBody>
      </p:sp>
      <p:sp>
        <p:nvSpPr>
          <p:cNvPr id="20" name="Text 18"/>
          <p:cNvSpPr/>
          <p:nvPr/>
        </p:nvSpPr>
        <p:spPr>
          <a:xfrm>
            <a:off x="3383280" y="3154680"/>
            <a:ext cx="2926080" cy="45720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B2B / B2C Sales &amp; Marketing</a:t>
            </a:r>
            <a:endParaRPr lang="en-US" sz="1300" dirty="0"/>
          </a:p>
        </p:txBody>
      </p:sp>
      <p:sp>
        <p:nvSpPr>
          <p:cNvPr id="21" name="Text 19"/>
          <p:cNvSpPr/>
          <p:nvPr/>
        </p:nvSpPr>
        <p:spPr>
          <a:xfrm>
            <a:off x="6400800" y="3154680"/>
            <a:ext cx="5120640" cy="4572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AI Agent client acquisition + Brazil → US corridor expansion.</a:t>
            </a:r>
            <a:endParaRPr lang="en-US" sz="1100" dirty="0"/>
          </a:p>
        </p:txBody>
      </p:sp>
      <p:sp>
        <p:nvSpPr>
          <p:cNvPr id="22" name="Shape 20"/>
          <p:cNvSpPr/>
          <p:nvPr/>
        </p:nvSpPr>
        <p:spPr>
          <a:xfrm>
            <a:off x="640080" y="3840480"/>
            <a:ext cx="10972800" cy="640080"/>
          </a:xfrm>
          <a:prstGeom prst="rect">
            <a:avLst/>
          </a:prstGeom>
          <a:solidFill>
            <a:srgbClr val="FFFFFF"/>
          </a:solidFill>
          <a:ln w="12700">
            <a:solidFill>
              <a:srgbClr val="CADCFC"/>
            </a:solidFill>
            <a:prstDash val="solid"/>
          </a:ln>
        </p:spPr>
      </p:sp>
      <p:sp>
        <p:nvSpPr>
          <p:cNvPr id="23" name="Shape 21"/>
          <p:cNvSpPr/>
          <p:nvPr/>
        </p:nvSpPr>
        <p:spPr>
          <a:xfrm>
            <a:off x="640080" y="3840480"/>
            <a:ext cx="548640" cy="640080"/>
          </a:xfrm>
          <a:prstGeom prst="rect">
            <a:avLst/>
          </a:prstGeom>
          <a:solidFill>
            <a:srgbClr val="CADCFC">
              <a:alpha val="40000"/>
            </a:srgbClr>
          </a:solidFill>
          <a:ln w="12700">
            <a:solidFill>
              <a:srgbClr val="CADCFC">
                <a:alpha val="0"/>
              </a:srgbClr>
            </a:solidFill>
            <a:prstDash val="solid"/>
          </a:ln>
        </p:spPr>
      </p:sp>
      <p:sp>
        <p:nvSpPr>
          <p:cNvPr id="24" name="Shape 22"/>
          <p:cNvSpPr/>
          <p:nvPr/>
        </p:nvSpPr>
        <p:spPr>
          <a:xfrm>
            <a:off x="640080" y="3840480"/>
            <a:ext cx="73152" cy="640080"/>
          </a:xfrm>
          <a:prstGeom prst="rect">
            <a:avLst/>
          </a:prstGeom>
          <a:solidFill>
            <a:srgbClr val="D4AF37"/>
          </a:solidFill>
          <a:ln w="12700">
            <a:solidFill>
              <a:srgbClr val="D4AF37"/>
            </a:solidFill>
            <a:prstDash val="solid"/>
          </a:ln>
        </p:spPr>
      </p:sp>
      <p:sp>
        <p:nvSpPr>
          <p:cNvPr id="25" name="Text 23"/>
          <p:cNvSpPr/>
          <p:nvPr/>
        </p:nvSpPr>
        <p:spPr>
          <a:xfrm>
            <a:off x="868680" y="3931920"/>
            <a:ext cx="914400" cy="457200"/>
          </a:xfrm>
          <a:prstGeom prst="rect">
            <a:avLst/>
          </a:prstGeom>
          <a:noFill/>
          <a:ln/>
        </p:spPr>
        <p:txBody>
          <a:bodyPr wrap="square" lIns="0" tIns="0" rIns="0" bIns="0" rtlCol="0" anchor="ctr"/>
          <a:lstStyle/>
          <a:p>
            <a:pPr marL="0" indent="0">
              <a:buNone/>
            </a:pPr>
            <a:r>
              <a:rPr lang="en-US" sz="1800" b="1" dirty="0">
                <a:solidFill>
                  <a:srgbClr val="D4AF37"/>
                </a:solidFill>
                <a:latin typeface="Calibri" pitchFamily="34" charset="0"/>
                <a:ea typeface="Calibri" pitchFamily="34" charset="-122"/>
                <a:cs typeface="Calibri" pitchFamily="34" charset="-120"/>
              </a:rPr>
              <a:t>5%</a:t>
            </a:r>
            <a:endParaRPr lang="en-US" sz="1800" dirty="0"/>
          </a:p>
        </p:txBody>
      </p:sp>
      <p:sp>
        <p:nvSpPr>
          <p:cNvPr id="26" name="Text 24"/>
          <p:cNvSpPr/>
          <p:nvPr/>
        </p:nvSpPr>
        <p:spPr>
          <a:xfrm>
            <a:off x="1828800" y="3931920"/>
            <a:ext cx="1463040" cy="457200"/>
          </a:xfrm>
          <a:prstGeom prst="rect">
            <a:avLst/>
          </a:prstGeom>
          <a:noFill/>
          <a:ln/>
        </p:spPr>
        <p:txBody>
          <a:bodyPr wrap="square" lIns="0" tIns="0" rIns="0" bIns="0" rtlCol="0" anchor="ctr"/>
          <a:lstStyle/>
          <a:p>
            <a:pPr marL="0" indent="0">
              <a:buNone/>
            </a:pPr>
            <a:r>
              <a:rPr lang="en-US" sz="1400" b="1" dirty="0">
                <a:solidFill>
                  <a:srgbClr val="0F1B3D"/>
                </a:solidFill>
                <a:latin typeface="Calibri" pitchFamily="34" charset="0"/>
                <a:ea typeface="Calibri" pitchFamily="34" charset="-122"/>
                <a:cs typeface="Calibri" pitchFamily="34" charset="-120"/>
              </a:rPr>
              <a:t>USD 100K</a:t>
            </a:r>
            <a:endParaRPr lang="en-US" sz="1400" dirty="0"/>
          </a:p>
        </p:txBody>
      </p:sp>
      <p:sp>
        <p:nvSpPr>
          <p:cNvPr id="27" name="Text 25"/>
          <p:cNvSpPr/>
          <p:nvPr/>
        </p:nvSpPr>
        <p:spPr>
          <a:xfrm>
            <a:off x="3383280" y="3931920"/>
            <a:ext cx="2926080" cy="45720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Infrastructure &amp; Software</a:t>
            </a:r>
            <a:endParaRPr lang="en-US" sz="1300" dirty="0"/>
          </a:p>
        </p:txBody>
      </p:sp>
      <p:sp>
        <p:nvSpPr>
          <p:cNvPr id="28" name="Text 26"/>
          <p:cNvSpPr/>
          <p:nvPr/>
        </p:nvSpPr>
        <p:spPr>
          <a:xfrm>
            <a:off x="6400800" y="3931920"/>
            <a:ext cx="5120640" cy="4572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Platform reliability, scalability, and AI tooling infrastructure.</a:t>
            </a:r>
            <a:endParaRPr lang="en-US" sz="1100" dirty="0"/>
          </a:p>
        </p:txBody>
      </p:sp>
      <p:sp>
        <p:nvSpPr>
          <p:cNvPr id="29" name="Shape 27"/>
          <p:cNvSpPr/>
          <p:nvPr/>
        </p:nvSpPr>
        <p:spPr>
          <a:xfrm>
            <a:off x="640080" y="4617720"/>
            <a:ext cx="10972800" cy="640080"/>
          </a:xfrm>
          <a:prstGeom prst="rect">
            <a:avLst/>
          </a:prstGeom>
          <a:solidFill>
            <a:srgbClr val="FFFFFF"/>
          </a:solidFill>
          <a:ln w="12700">
            <a:solidFill>
              <a:srgbClr val="CADCFC"/>
            </a:solidFill>
            <a:prstDash val="solid"/>
          </a:ln>
        </p:spPr>
      </p:sp>
      <p:sp>
        <p:nvSpPr>
          <p:cNvPr id="30" name="Shape 28"/>
          <p:cNvSpPr/>
          <p:nvPr/>
        </p:nvSpPr>
        <p:spPr>
          <a:xfrm>
            <a:off x="640080" y="4617720"/>
            <a:ext cx="548640" cy="640080"/>
          </a:xfrm>
          <a:prstGeom prst="rect">
            <a:avLst/>
          </a:prstGeom>
          <a:solidFill>
            <a:srgbClr val="CADCFC">
              <a:alpha val="40000"/>
            </a:srgbClr>
          </a:solidFill>
          <a:ln w="12700">
            <a:solidFill>
              <a:srgbClr val="CADCFC">
                <a:alpha val="0"/>
              </a:srgbClr>
            </a:solidFill>
            <a:prstDash val="solid"/>
          </a:ln>
        </p:spPr>
      </p:sp>
      <p:sp>
        <p:nvSpPr>
          <p:cNvPr id="31" name="Shape 29"/>
          <p:cNvSpPr/>
          <p:nvPr/>
        </p:nvSpPr>
        <p:spPr>
          <a:xfrm>
            <a:off x="640080" y="4617720"/>
            <a:ext cx="73152" cy="640080"/>
          </a:xfrm>
          <a:prstGeom prst="rect">
            <a:avLst/>
          </a:prstGeom>
          <a:solidFill>
            <a:srgbClr val="D4AF37"/>
          </a:solidFill>
          <a:ln w="12700">
            <a:solidFill>
              <a:srgbClr val="D4AF37"/>
            </a:solidFill>
            <a:prstDash val="solid"/>
          </a:ln>
        </p:spPr>
      </p:sp>
      <p:sp>
        <p:nvSpPr>
          <p:cNvPr id="32" name="Text 30"/>
          <p:cNvSpPr/>
          <p:nvPr/>
        </p:nvSpPr>
        <p:spPr>
          <a:xfrm>
            <a:off x="868680" y="4709160"/>
            <a:ext cx="914400" cy="457200"/>
          </a:xfrm>
          <a:prstGeom prst="rect">
            <a:avLst/>
          </a:prstGeom>
          <a:noFill/>
          <a:ln/>
        </p:spPr>
        <p:txBody>
          <a:bodyPr wrap="square" lIns="0" tIns="0" rIns="0" bIns="0" rtlCol="0" anchor="ctr"/>
          <a:lstStyle/>
          <a:p>
            <a:pPr marL="0" indent="0">
              <a:buNone/>
            </a:pPr>
            <a:r>
              <a:rPr lang="en-US" sz="1800" b="1" dirty="0">
                <a:solidFill>
                  <a:srgbClr val="D4AF37"/>
                </a:solidFill>
                <a:latin typeface="Calibri" pitchFamily="34" charset="0"/>
                <a:ea typeface="Calibri" pitchFamily="34" charset="-122"/>
                <a:cs typeface="Calibri" pitchFamily="34" charset="-120"/>
              </a:rPr>
              <a:t>5%</a:t>
            </a:r>
            <a:endParaRPr lang="en-US" sz="1800" dirty="0"/>
          </a:p>
        </p:txBody>
      </p:sp>
      <p:sp>
        <p:nvSpPr>
          <p:cNvPr id="33" name="Text 31"/>
          <p:cNvSpPr/>
          <p:nvPr/>
        </p:nvSpPr>
        <p:spPr>
          <a:xfrm>
            <a:off x="1828800" y="4709160"/>
            <a:ext cx="1463040" cy="457200"/>
          </a:xfrm>
          <a:prstGeom prst="rect">
            <a:avLst/>
          </a:prstGeom>
          <a:noFill/>
          <a:ln/>
        </p:spPr>
        <p:txBody>
          <a:bodyPr wrap="square" lIns="0" tIns="0" rIns="0" bIns="0" rtlCol="0" anchor="ctr"/>
          <a:lstStyle/>
          <a:p>
            <a:pPr marL="0" indent="0">
              <a:buNone/>
            </a:pPr>
            <a:r>
              <a:rPr lang="en-US" sz="1400" b="1" dirty="0">
                <a:solidFill>
                  <a:srgbClr val="0F1B3D"/>
                </a:solidFill>
                <a:latin typeface="Calibri" pitchFamily="34" charset="0"/>
                <a:ea typeface="Calibri" pitchFamily="34" charset="-122"/>
                <a:cs typeface="Calibri" pitchFamily="34" charset="-120"/>
              </a:rPr>
              <a:t>USD 100K</a:t>
            </a:r>
            <a:endParaRPr lang="en-US" sz="1400" dirty="0"/>
          </a:p>
        </p:txBody>
      </p:sp>
      <p:sp>
        <p:nvSpPr>
          <p:cNvPr id="34" name="Text 32"/>
          <p:cNvSpPr/>
          <p:nvPr/>
        </p:nvSpPr>
        <p:spPr>
          <a:xfrm>
            <a:off x="3383280" y="4709160"/>
            <a:ext cx="2926080" cy="45720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Digital &amp; Institutional Marketing</a:t>
            </a:r>
            <a:endParaRPr lang="en-US" sz="1300" dirty="0"/>
          </a:p>
        </p:txBody>
      </p:sp>
      <p:sp>
        <p:nvSpPr>
          <p:cNvPr id="35" name="Text 33"/>
          <p:cNvSpPr/>
          <p:nvPr/>
        </p:nvSpPr>
        <p:spPr>
          <a:xfrm>
            <a:off x="6400800" y="4709160"/>
            <a:ext cx="5120640" cy="4572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Brand presence, PR, and institutional positioning.</a:t>
            </a:r>
            <a:endParaRPr lang="en-US" sz="1100" dirty="0"/>
          </a:p>
        </p:txBody>
      </p:sp>
      <p:sp>
        <p:nvSpPr>
          <p:cNvPr id="36" name="Shape 34"/>
          <p:cNvSpPr/>
          <p:nvPr/>
        </p:nvSpPr>
        <p:spPr>
          <a:xfrm>
            <a:off x="640080" y="5394960"/>
            <a:ext cx="10972800" cy="640080"/>
          </a:xfrm>
          <a:prstGeom prst="rect">
            <a:avLst/>
          </a:prstGeom>
          <a:solidFill>
            <a:srgbClr val="FFFFFF"/>
          </a:solidFill>
          <a:ln w="12700">
            <a:solidFill>
              <a:srgbClr val="CADCFC"/>
            </a:solidFill>
            <a:prstDash val="solid"/>
          </a:ln>
        </p:spPr>
      </p:sp>
      <p:sp>
        <p:nvSpPr>
          <p:cNvPr id="37" name="Shape 35"/>
          <p:cNvSpPr/>
          <p:nvPr/>
        </p:nvSpPr>
        <p:spPr>
          <a:xfrm>
            <a:off x="640080" y="5394960"/>
            <a:ext cx="548640" cy="640080"/>
          </a:xfrm>
          <a:prstGeom prst="rect">
            <a:avLst/>
          </a:prstGeom>
          <a:solidFill>
            <a:srgbClr val="CADCFC">
              <a:alpha val="40000"/>
            </a:srgbClr>
          </a:solidFill>
          <a:ln w="12700">
            <a:solidFill>
              <a:srgbClr val="CADCFC">
                <a:alpha val="0"/>
              </a:srgbClr>
            </a:solidFill>
            <a:prstDash val="solid"/>
          </a:ln>
        </p:spPr>
      </p:sp>
      <p:sp>
        <p:nvSpPr>
          <p:cNvPr id="38" name="Shape 36"/>
          <p:cNvSpPr/>
          <p:nvPr/>
        </p:nvSpPr>
        <p:spPr>
          <a:xfrm>
            <a:off x="640080" y="5394960"/>
            <a:ext cx="73152" cy="640080"/>
          </a:xfrm>
          <a:prstGeom prst="rect">
            <a:avLst/>
          </a:prstGeom>
          <a:solidFill>
            <a:srgbClr val="D4AF37"/>
          </a:solidFill>
          <a:ln w="12700">
            <a:solidFill>
              <a:srgbClr val="D4AF37"/>
            </a:solidFill>
            <a:prstDash val="solid"/>
          </a:ln>
        </p:spPr>
      </p:sp>
      <p:sp>
        <p:nvSpPr>
          <p:cNvPr id="39" name="Text 37"/>
          <p:cNvSpPr/>
          <p:nvPr/>
        </p:nvSpPr>
        <p:spPr>
          <a:xfrm>
            <a:off x="868680" y="5486400"/>
            <a:ext cx="914400" cy="457200"/>
          </a:xfrm>
          <a:prstGeom prst="rect">
            <a:avLst/>
          </a:prstGeom>
          <a:noFill/>
          <a:ln/>
        </p:spPr>
        <p:txBody>
          <a:bodyPr wrap="square" lIns="0" tIns="0" rIns="0" bIns="0" rtlCol="0" anchor="ctr"/>
          <a:lstStyle/>
          <a:p>
            <a:pPr marL="0" indent="0">
              <a:buNone/>
            </a:pPr>
            <a:r>
              <a:rPr lang="en-US" sz="1800" b="1" dirty="0">
                <a:solidFill>
                  <a:srgbClr val="D4AF37"/>
                </a:solidFill>
                <a:latin typeface="Calibri" pitchFamily="34" charset="0"/>
                <a:ea typeface="Calibri" pitchFamily="34" charset="-122"/>
                <a:cs typeface="Calibri" pitchFamily="34" charset="-120"/>
              </a:rPr>
              <a:t>5%</a:t>
            </a:r>
            <a:endParaRPr lang="en-US" sz="1800" dirty="0"/>
          </a:p>
        </p:txBody>
      </p:sp>
      <p:sp>
        <p:nvSpPr>
          <p:cNvPr id="40" name="Text 38"/>
          <p:cNvSpPr/>
          <p:nvPr/>
        </p:nvSpPr>
        <p:spPr>
          <a:xfrm>
            <a:off x="1828800" y="5486400"/>
            <a:ext cx="1463040" cy="457200"/>
          </a:xfrm>
          <a:prstGeom prst="rect">
            <a:avLst/>
          </a:prstGeom>
          <a:noFill/>
          <a:ln/>
        </p:spPr>
        <p:txBody>
          <a:bodyPr wrap="square" lIns="0" tIns="0" rIns="0" bIns="0" rtlCol="0" anchor="ctr"/>
          <a:lstStyle/>
          <a:p>
            <a:pPr marL="0" indent="0">
              <a:buNone/>
            </a:pPr>
            <a:r>
              <a:rPr lang="en-US" sz="1400" b="1" dirty="0">
                <a:solidFill>
                  <a:srgbClr val="0F1B3D"/>
                </a:solidFill>
                <a:latin typeface="Calibri" pitchFamily="34" charset="0"/>
                <a:ea typeface="Calibri" pitchFamily="34" charset="-122"/>
                <a:cs typeface="Calibri" pitchFamily="34" charset="-120"/>
              </a:rPr>
              <a:t>USD 100K</a:t>
            </a:r>
            <a:endParaRPr lang="en-US" sz="1400" dirty="0"/>
          </a:p>
        </p:txBody>
      </p:sp>
      <p:sp>
        <p:nvSpPr>
          <p:cNvPr id="41" name="Text 39"/>
          <p:cNvSpPr/>
          <p:nvPr/>
        </p:nvSpPr>
        <p:spPr>
          <a:xfrm>
            <a:off x="3383280" y="5486400"/>
            <a:ext cx="2926080" cy="45720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Events &amp; Cash Buffer</a:t>
            </a:r>
            <a:endParaRPr lang="en-US" sz="1300" dirty="0"/>
          </a:p>
        </p:txBody>
      </p:sp>
      <p:sp>
        <p:nvSpPr>
          <p:cNvPr id="42" name="Text 40"/>
          <p:cNvSpPr/>
          <p:nvPr/>
        </p:nvSpPr>
        <p:spPr>
          <a:xfrm>
            <a:off x="6400800" y="5486400"/>
            <a:ext cx="5120640" cy="4572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Conferences, partnership events, and operating reserve.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19</a:t>
            </a:r>
            <a:r>
              <a:rPr lang="en-US" sz="1000" dirty="0">
                <a:solidFill>
                  <a:srgbClr val="9AA3B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16  ·  PROJECTED RETURNS — 24 MONTHS</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Path to USD 100M valuation</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and year-1 capital payback.</a:t>
            </a:r>
            <a:endParaRPr lang="en-US" sz="3200" dirty="0"/>
          </a:p>
        </p:txBody>
      </p:sp>
      <p:sp>
        <p:nvSpPr>
          <p:cNvPr id="8" name="Shape 6"/>
          <p:cNvSpPr/>
          <p:nvPr/>
        </p:nvSpPr>
        <p:spPr>
          <a:xfrm>
            <a:off x="457200" y="2286000"/>
            <a:ext cx="2697480" cy="1737360"/>
          </a:xfrm>
          <a:prstGeom prst="rect">
            <a:avLst/>
          </a:prstGeom>
          <a:solidFill>
            <a:srgbClr val="0F1B3D"/>
          </a:solidFill>
          <a:ln w="12700">
            <a:solidFill>
              <a:srgbClr val="D4AF37"/>
            </a:solidFill>
            <a:prstDash val="solid"/>
          </a:ln>
        </p:spPr>
      </p:sp>
      <p:sp>
        <p:nvSpPr>
          <p:cNvPr id="9" name="Text 7"/>
          <p:cNvSpPr/>
          <p:nvPr/>
        </p:nvSpPr>
        <p:spPr>
          <a:xfrm>
            <a:off x="640080" y="242316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8M+</a:t>
            </a:r>
            <a:endParaRPr lang="en-US" sz="2600" dirty="0"/>
          </a:p>
        </p:txBody>
      </p:sp>
      <p:sp>
        <p:nvSpPr>
          <p:cNvPr id="10" name="Text 8"/>
          <p:cNvSpPr/>
          <p:nvPr/>
        </p:nvSpPr>
        <p:spPr>
          <a:xfrm>
            <a:off x="640080" y="310896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Annualized revenue Y2</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(base + reactivation)</a:t>
            </a:r>
            <a:endParaRPr lang="en-US" sz="1100" dirty="0"/>
          </a:p>
        </p:txBody>
      </p:sp>
      <p:sp>
        <p:nvSpPr>
          <p:cNvPr id="11" name="Shape 9"/>
          <p:cNvSpPr/>
          <p:nvPr/>
        </p:nvSpPr>
        <p:spPr>
          <a:xfrm>
            <a:off x="3319272" y="2286000"/>
            <a:ext cx="2697480" cy="1737360"/>
          </a:xfrm>
          <a:prstGeom prst="rect">
            <a:avLst/>
          </a:prstGeom>
          <a:solidFill>
            <a:srgbClr val="0F1B3D"/>
          </a:solidFill>
          <a:ln w="12700">
            <a:solidFill>
              <a:srgbClr val="D4AF37"/>
            </a:solidFill>
            <a:prstDash val="solid"/>
          </a:ln>
        </p:spPr>
      </p:sp>
      <p:sp>
        <p:nvSpPr>
          <p:cNvPr id="12" name="Text 10"/>
          <p:cNvSpPr/>
          <p:nvPr/>
        </p:nvSpPr>
        <p:spPr>
          <a:xfrm>
            <a:off x="3502152" y="242316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~60%</a:t>
            </a:r>
            <a:endParaRPr lang="en-US" sz="2600" dirty="0"/>
          </a:p>
        </p:txBody>
      </p:sp>
      <p:sp>
        <p:nvSpPr>
          <p:cNvPr id="13" name="Text 11"/>
          <p:cNvSpPr/>
          <p:nvPr/>
        </p:nvSpPr>
        <p:spPr>
          <a:xfrm>
            <a:off x="3502152" y="310896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EBITDA margin</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(transaction + SaaS mix)</a:t>
            </a:r>
            <a:endParaRPr lang="en-US" sz="1100" dirty="0"/>
          </a:p>
        </p:txBody>
      </p:sp>
      <p:sp>
        <p:nvSpPr>
          <p:cNvPr id="14" name="Shape 12"/>
          <p:cNvSpPr/>
          <p:nvPr/>
        </p:nvSpPr>
        <p:spPr>
          <a:xfrm>
            <a:off x="6181344" y="2286000"/>
            <a:ext cx="2697480" cy="1737360"/>
          </a:xfrm>
          <a:prstGeom prst="rect">
            <a:avLst/>
          </a:prstGeom>
          <a:solidFill>
            <a:srgbClr val="0F1B3D"/>
          </a:solidFill>
          <a:ln w="12700">
            <a:solidFill>
              <a:srgbClr val="D4AF37"/>
            </a:solidFill>
            <a:prstDash val="solid"/>
          </a:ln>
        </p:spPr>
      </p:sp>
      <p:sp>
        <p:nvSpPr>
          <p:cNvPr id="15" name="Text 13"/>
          <p:cNvSpPr/>
          <p:nvPr/>
        </p:nvSpPr>
        <p:spPr>
          <a:xfrm>
            <a:off x="6364224" y="242316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5M</a:t>
            </a:r>
            <a:endParaRPr lang="en-US" sz="2600" dirty="0"/>
          </a:p>
        </p:txBody>
      </p:sp>
      <p:sp>
        <p:nvSpPr>
          <p:cNvPr id="16" name="Text 14"/>
          <p:cNvSpPr/>
          <p:nvPr/>
        </p:nvSpPr>
        <p:spPr>
          <a:xfrm>
            <a:off x="6364224" y="310896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Annual EBITDA Y2</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covers round 2.5×</a:t>
            </a:r>
            <a:endParaRPr lang="en-US" sz="1100" dirty="0"/>
          </a:p>
        </p:txBody>
      </p:sp>
      <p:sp>
        <p:nvSpPr>
          <p:cNvPr id="17" name="Shape 15"/>
          <p:cNvSpPr/>
          <p:nvPr/>
        </p:nvSpPr>
        <p:spPr>
          <a:xfrm>
            <a:off x="9043416" y="2286000"/>
            <a:ext cx="2697480" cy="1737360"/>
          </a:xfrm>
          <a:prstGeom prst="rect">
            <a:avLst/>
          </a:prstGeom>
          <a:solidFill>
            <a:srgbClr val="0F1B3D"/>
          </a:solidFill>
          <a:ln w="12700">
            <a:solidFill>
              <a:srgbClr val="D4AF37"/>
            </a:solidFill>
            <a:prstDash val="solid"/>
          </a:ln>
        </p:spPr>
      </p:sp>
      <p:sp>
        <p:nvSpPr>
          <p:cNvPr id="18" name="Text 16"/>
          <p:cNvSpPr/>
          <p:nvPr/>
        </p:nvSpPr>
        <p:spPr>
          <a:xfrm>
            <a:off x="9226296" y="242316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20×</a:t>
            </a:r>
            <a:endParaRPr lang="en-US" sz="2600" dirty="0"/>
          </a:p>
        </p:txBody>
      </p:sp>
      <p:sp>
        <p:nvSpPr>
          <p:cNvPr id="19" name="Text 17"/>
          <p:cNvSpPr/>
          <p:nvPr/>
        </p:nvSpPr>
        <p:spPr>
          <a:xfrm>
            <a:off x="9226296" y="310896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EBITDA multiple</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applied to projection</a:t>
            </a:r>
            <a:endParaRPr lang="en-US" sz="1100" dirty="0"/>
          </a:p>
        </p:txBody>
      </p:sp>
      <p:sp>
        <p:nvSpPr>
          <p:cNvPr id="20" name="Shape 18"/>
          <p:cNvSpPr/>
          <p:nvPr/>
        </p:nvSpPr>
        <p:spPr>
          <a:xfrm>
            <a:off x="457200" y="4206240"/>
            <a:ext cx="11247120" cy="1783080"/>
          </a:xfrm>
          <a:prstGeom prst="rect">
            <a:avLst/>
          </a:prstGeom>
          <a:solidFill>
            <a:srgbClr val="D4AF37"/>
          </a:solidFill>
          <a:ln w="12700">
            <a:solidFill>
              <a:srgbClr val="D4AF37"/>
            </a:solidFill>
            <a:prstDash val="solid"/>
          </a:ln>
        </p:spPr>
      </p:sp>
      <p:sp>
        <p:nvSpPr>
          <p:cNvPr id="21" name="Text 19"/>
          <p:cNvSpPr/>
          <p:nvPr/>
        </p:nvSpPr>
        <p:spPr>
          <a:xfrm>
            <a:off x="777240" y="4370832"/>
            <a:ext cx="10607040" cy="274320"/>
          </a:xfrm>
          <a:prstGeom prst="rect">
            <a:avLst/>
          </a:prstGeom>
          <a:noFill/>
          <a:ln/>
        </p:spPr>
        <p:txBody>
          <a:bodyPr wrap="square" lIns="0" tIns="0" rIns="0" bIns="0" rtlCol="0" anchor="ctr"/>
          <a:lstStyle/>
          <a:p>
            <a:pPr marL="0" indent="0">
              <a:buNone/>
            </a:pPr>
            <a:r>
              <a:rPr lang="en-US" sz="1100" b="1" kern="0" spc="400" dirty="0">
                <a:solidFill>
                  <a:srgbClr val="08122A"/>
                </a:solidFill>
                <a:latin typeface="Calibri" pitchFamily="34" charset="0"/>
                <a:ea typeface="Calibri" pitchFamily="34" charset="-122"/>
                <a:cs typeface="Calibri" pitchFamily="34" charset="-120"/>
              </a:rPr>
              <a:t>PROJECTED COMPANY VALUATION</a:t>
            </a:r>
            <a:endParaRPr lang="en-US" sz="1100" dirty="0"/>
          </a:p>
        </p:txBody>
      </p:sp>
      <p:sp>
        <p:nvSpPr>
          <p:cNvPr id="22" name="Text 20"/>
          <p:cNvSpPr/>
          <p:nvPr/>
        </p:nvSpPr>
        <p:spPr>
          <a:xfrm>
            <a:off x="777240" y="4709160"/>
            <a:ext cx="6400800" cy="1097280"/>
          </a:xfrm>
          <a:prstGeom prst="rect">
            <a:avLst/>
          </a:prstGeom>
          <a:noFill/>
          <a:ln/>
        </p:spPr>
        <p:txBody>
          <a:bodyPr wrap="square" lIns="0" tIns="0" rIns="0" bIns="0" rtlCol="0" anchor="ctr"/>
          <a:lstStyle/>
          <a:p>
            <a:pPr marL="0" indent="0">
              <a:buNone/>
            </a:pPr>
            <a:r>
              <a:rPr lang="en-US" sz="6000" b="1" dirty="0">
                <a:solidFill>
                  <a:srgbClr val="08122A"/>
                </a:solidFill>
                <a:latin typeface="Calibri" pitchFamily="34" charset="0"/>
                <a:ea typeface="Calibri" pitchFamily="34" charset="-122"/>
                <a:cs typeface="Calibri" pitchFamily="34" charset="-120"/>
              </a:rPr>
              <a:t>USD 100M</a:t>
            </a:r>
            <a:endParaRPr lang="en-US" sz="6000" dirty="0"/>
          </a:p>
        </p:txBody>
      </p:sp>
      <p:sp>
        <p:nvSpPr>
          <p:cNvPr id="23" name="Text 21"/>
          <p:cNvSpPr/>
          <p:nvPr/>
        </p:nvSpPr>
        <p:spPr>
          <a:xfrm>
            <a:off x="7315200" y="4846320"/>
            <a:ext cx="4114800" cy="1005840"/>
          </a:xfrm>
          <a:prstGeom prst="rect">
            <a:avLst/>
          </a:prstGeom>
          <a:noFill/>
          <a:ln/>
        </p:spPr>
        <p:txBody>
          <a:bodyPr wrap="square" lIns="0" tIns="0" rIns="0" bIns="0" rtlCol="0" anchor="ctr"/>
          <a:lstStyle/>
          <a:p>
            <a:pPr marL="0" indent="0" algn="r">
              <a:buNone/>
            </a:pPr>
            <a:r>
              <a:rPr lang="en-US" sz="1400" b="1" dirty="0">
                <a:solidFill>
                  <a:srgbClr val="08122A"/>
                </a:solidFill>
                <a:latin typeface="Calibri" pitchFamily="34" charset="0"/>
                <a:ea typeface="Calibri" pitchFamily="34" charset="-122"/>
                <a:cs typeface="Calibri" pitchFamily="34" charset="-120"/>
              </a:rPr>
              <a:t>~10× upside on equity</a:t>
            </a:r>
            <a:endParaRPr lang="en-US" sz="1400" dirty="0"/>
          </a:p>
          <a:p>
            <a:pPr marL="0" indent="0" algn="r">
              <a:buNone/>
            </a:pPr>
            <a:r>
              <a:rPr lang="en-US" sz="1400" b="1" dirty="0">
                <a:solidFill>
                  <a:srgbClr val="08122A"/>
                </a:solidFill>
                <a:latin typeface="Calibri" pitchFamily="34" charset="0"/>
                <a:ea typeface="Calibri" pitchFamily="34" charset="-122"/>
                <a:cs typeface="Calibri" pitchFamily="34" charset="-120"/>
              </a:rPr>
              <a:t>+ 12-month capital payback</a:t>
            </a:r>
            <a:endParaRPr lang="en-US" sz="1400" dirty="0"/>
          </a:p>
        </p:txBody>
      </p:sp>
      <p:sp>
        <p:nvSpPr>
          <p:cNvPr id="24" name="Text 22"/>
          <p:cNvSpPr/>
          <p:nvPr/>
        </p:nvSpPr>
        <p:spPr>
          <a:xfrm>
            <a:off x="457200" y="6126480"/>
            <a:ext cx="11247120" cy="365760"/>
          </a:xfrm>
          <a:prstGeom prst="rect">
            <a:avLst/>
          </a:prstGeom>
          <a:noFill/>
          <a:ln/>
        </p:spPr>
        <p:txBody>
          <a:bodyPr wrap="square" lIns="0" tIns="0" rIns="0" bIns="0" rtlCol="0" anchor="ctr"/>
          <a:lstStyle/>
          <a:p>
            <a:pPr marL="0" indent="0">
              <a:buNone/>
            </a:pPr>
            <a:r>
              <a:rPr lang="en-US" sz="900" i="1" dirty="0">
                <a:solidFill>
                  <a:srgbClr val="9AA3B8"/>
                </a:solidFill>
                <a:latin typeface="Calibri" pitchFamily="34" charset="0"/>
                <a:ea typeface="Calibri" pitchFamily="34" charset="-122"/>
                <a:cs typeface="Calibri" pitchFamily="34" charset="-120"/>
              </a:rPr>
              <a:t>Note: Base scenario with lead reactivation effect. Aggressive scenario implies USD 14M+ Y2 revenue and ~USD 170M valuation. Token-related upside treated separately and non-core to the equity thesis.</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20</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17  ·  48-MONTH OUTLOOK</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The long game:</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billion-dollar trajectory.</a:t>
            </a:r>
            <a:endParaRPr lang="en-US" sz="3200" dirty="0"/>
          </a:p>
        </p:txBody>
      </p:sp>
      <p:sp>
        <p:nvSpPr>
          <p:cNvPr id="8" name="Text 6"/>
          <p:cNvSpPr/>
          <p:nvPr/>
        </p:nvSpPr>
        <p:spPr>
          <a:xfrm>
            <a:off x="457200" y="2286000"/>
            <a:ext cx="11247120" cy="822960"/>
          </a:xfrm>
          <a:prstGeom prst="rect">
            <a:avLst/>
          </a:prstGeom>
          <a:noFill/>
          <a:ln/>
        </p:spPr>
        <p:txBody>
          <a:bodyPr wrap="square" lIns="0" tIns="0" rIns="0" bIns="0" rtlCol="0" anchor="ctr"/>
          <a:lstStyle/>
          <a:p>
            <a:pPr marL="0" indent="0">
              <a:buNone/>
            </a:pPr>
            <a:r>
              <a:rPr lang="en-US" sz="1400" i="1" dirty="0">
                <a:solidFill>
                  <a:srgbClr val="5A6378"/>
                </a:solidFill>
                <a:latin typeface="Calibri" pitchFamily="34" charset="0"/>
                <a:ea typeface="Calibri" pitchFamily="34" charset="-122"/>
                <a:cs typeface="Calibri" pitchFamily="34" charset="-120"/>
              </a:rPr>
              <a:t>Glemo's three-product architecture compounds revenue and data over time. The 48-month horizon assumes successful AI Agent scale-up, multi-bank RWA expansion, and continued cross-border growth.</a:t>
            </a:r>
            <a:endParaRPr lang="en-US" sz="1400" dirty="0"/>
          </a:p>
        </p:txBody>
      </p:sp>
      <p:sp>
        <p:nvSpPr>
          <p:cNvPr id="9" name="Shape 7"/>
          <p:cNvSpPr/>
          <p:nvPr/>
        </p:nvSpPr>
        <p:spPr>
          <a:xfrm>
            <a:off x="457200" y="3383280"/>
            <a:ext cx="2697480" cy="1828800"/>
          </a:xfrm>
          <a:prstGeom prst="rect">
            <a:avLst/>
          </a:prstGeom>
          <a:solidFill>
            <a:srgbClr val="FFFFFF"/>
          </a:solidFill>
          <a:ln w="12700">
            <a:solidFill>
              <a:srgbClr val="CADCFC"/>
            </a:solidFill>
            <a:prstDash val="solid"/>
          </a:ln>
        </p:spPr>
      </p:sp>
      <p:sp>
        <p:nvSpPr>
          <p:cNvPr id="10" name="Shape 8"/>
          <p:cNvSpPr/>
          <p:nvPr/>
        </p:nvSpPr>
        <p:spPr>
          <a:xfrm>
            <a:off x="457200" y="3383280"/>
            <a:ext cx="2697480" cy="54864"/>
          </a:xfrm>
          <a:prstGeom prst="rect">
            <a:avLst/>
          </a:prstGeom>
          <a:solidFill>
            <a:srgbClr val="D4AF37"/>
          </a:solidFill>
          <a:ln w="12700">
            <a:solidFill>
              <a:srgbClr val="D4AF37"/>
            </a:solidFill>
            <a:prstDash val="solid"/>
          </a:ln>
        </p:spPr>
      </p:sp>
      <p:sp>
        <p:nvSpPr>
          <p:cNvPr id="11" name="Text 9"/>
          <p:cNvSpPr/>
          <p:nvPr/>
        </p:nvSpPr>
        <p:spPr>
          <a:xfrm>
            <a:off x="640080"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USD 45M</a:t>
            </a:r>
            <a:endParaRPr lang="en-US" sz="2600" dirty="0"/>
          </a:p>
        </p:txBody>
      </p:sp>
      <p:sp>
        <p:nvSpPr>
          <p:cNvPr id="12" name="Text 10"/>
          <p:cNvSpPr/>
          <p:nvPr/>
        </p:nvSpPr>
        <p:spPr>
          <a:xfrm>
            <a:off x="640080"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Annualized revenue</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(48-month run-rate)</a:t>
            </a:r>
            <a:endParaRPr lang="en-US" sz="1100" dirty="0"/>
          </a:p>
        </p:txBody>
      </p:sp>
      <p:sp>
        <p:nvSpPr>
          <p:cNvPr id="13" name="Shape 11"/>
          <p:cNvSpPr/>
          <p:nvPr/>
        </p:nvSpPr>
        <p:spPr>
          <a:xfrm>
            <a:off x="3319272" y="3383280"/>
            <a:ext cx="2697480" cy="1828800"/>
          </a:xfrm>
          <a:prstGeom prst="rect">
            <a:avLst/>
          </a:prstGeom>
          <a:solidFill>
            <a:srgbClr val="FFFFFF"/>
          </a:solidFill>
          <a:ln w="12700">
            <a:solidFill>
              <a:srgbClr val="CADCFC"/>
            </a:solidFill>
            <a:prstDash val="solid"/>
          </a:ln>
        </p:spPr>
      </p:sp>
      <p:sp>
        <p:nvSpPr>
          <p:cNvPr id="14" name="Shape 12"/>
          <p:cNvSpPr/>
          <p:nvPr/>
        </p:nvSpPr>
        <p:spPr>
          <a:xfrm>
            <a:off x="3319272" y="3383280"/>
            <a:ext cx="2697480" cy="54864"/>
          </a:xfrm>
          <a:prstGeom prst="rect">
            <a:avLst/>
          </a:prstGeom>
          <a:solidFill>
            <a:srgbClr val="D4AF37"/>
          </a:solidFill>
          <a:ln w="12700">
            <a:solidFill>
              <a:srgbClr val="D4AF37"/>
            </a:solidFill>
            <a:prstDash val="solid"/>
          </a:ln>
        </p:spPr>
      </p:sp>
      <p:sp>
        <p:nvSpPr>
          <p:cNvPr id="15" name="Text 13"/>
          <p:cNvSpPr/>
          <p:nvPr/>
        </p:nvSpPr>
        <p:spPr>
          <a:xfrm>
            <a:off x="3502152"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~70%</a:t>
            </a:r>
            <a:endParaRPr lang="en-US" sz="2600" dirty="0"/>
          </a:p>
        </p:txBody>
      </p:sp>
      <p:sp>
        <p:nvSpPr>
          <p:cNvPr id="16" name="Text 14"/>
          <p:cNvSpPr/>
          <p:nvPr/>
        </p:nvSpPr>
        <p:spPr>
          <a:xfrm>
            <a:off x="3502152"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Profit margin</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at scale</a:t>
            </a:r>
            <a:endParaRPr lang="en-US" sz="1100" dirty="0"/>
          </a:p>
        </p:txBody>
      </p:sp>
      <p:sp>
        <p:nvSpPr>
          <p:cNvPr id="17" name="Shape 15"/>
          <p:cNvSpPr/>
          <p:nvPr/>
        </p:nvSpPr>
        <p:spPr>
          <a:xfrm>
            <a:off x="6181344" y="3383280"/>
            <a:ext cx="2697480" cy="1828800"/>
          </a:xfrm>
          <a:prstGeom prst="rect">
            <a:avLst/>
          </a:prstGeom>
          <a:solidFill>
            <a:srgbClr val="FFFFFF"/>
          </a:solidFill>
          <a:ln w="12700">
            <a:solidFill>
              <a:srgbClr val="CADCFC"/>
            </a:solidFill>
            <a:prstDash val="solid"/>
          </a:ln>
        </p:spPr>
      </p:sp>
      <p:sp>
        <p:nvSpPr>
          <p:cNvPr id="18" name="Shape 16"/>
          <p:cNvSpPr/>
          <p:nvPr/>
        </p:nvSpPr>
        <p:spPr>
          <a:xfrm>
            <a:off x="6181344" y="3383280"/>
            <a:ext cx="2697480" cy="54864"/>
          </a:xfrm>
          <a:prstGeom prst="rect">
            <a:avLst/>
          </a:prstGeom>
          <a:solidFill>
            <a:srgbClr val="D4AF37"/>
          </a:solidFill>
          <a:ln w="12700">
            <a:solidFill>
              <a:srgbClr val="D4AF37"/>
            </a:solidFill>
            <a:prstDash val="solid"/>
          </a:ln>
        </p:spPr>
      </p:sp>
      <p:sp>
        <p:nvSpPr>
          <p:cNvPr id="19" name="Text 17"/>
          <p:cNvSpPr/>
          <p:nvPr/>
        </p:nvSpPr>
        <p:spPr>
          <a:xfrm>
            <a:off x="6364224"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USD 250M</a:t>
            </a:r>
            <a:endParaRPr lang="en-US" sz="2600" dirty="0"/>
          </a:p>
        </p:txBody>
      </p:sp>
      <p:sp>
        <p:nvSpPr>
          <p:cNvPr id="20" name="Text 18"/>
          <p:cNvSpPr/>
          <p:nvPr/>
        </p:nvSpPr>
        <p:spPr>
          <a:xfrm>
            <a:off x="6364224"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Token FDV</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(estimated, optional upside)</a:t>
            </a:r>
            <a:endParaRPr lang="en-US" sz="1100" dirty="0"/>
          </a:p>
        </p:txBody>
      </p:sp>
      <p:sp>
        <p:nvSpPr>
          <p:cNvPr id="21" name="Shape 19"/>
          <p:cNvSpPr/>
          <p:nvPr/>
        </p:nvSpPr>
        <p:spPr>
          <a:xfrm>
            <a:off x="9043416" y="3383280"/>
            <a:ext cx="2697480" cy="1828800"/>
          </a:xfrm>
          <a:prstGeom prst="rect">
            <a:avLst/>
          </a:prstGeom>
          <a:solidFill>
            <a:srgbClr val="FFFFFF"/>
          </a:solidFill>
          <a:ln w="12700">
            <a:solidFill>
              <a:srgbClr val="CADCFC"/>
            </a:solidFill>
            <a:prstDash val="solid"/>
          </a:ln>
        </p:spPr>
      </p:sp>
      <p:sp>
        <p:nvSpPr>
          <p:cNvPr id="22" name="Shape 20"/>
          <p:cNvSpPr/>
          <p:nvPr/>
        </p:nvSpPr>
        <p:spPr>
          <a:xfrm>
            <a:off x="9043416" y="3383280"/>
            <a:ext cx="2697480" cy="54864"/>
          </a:xfrm>
          <a:prstGeom prst="rect">
            <a:avLst/>
          </a:prstGeom>
          <a:solidFill>
            <a:srgbClr val="D4AF37"/>
          </a:solidFill>
          <a:ln w="12700">
            <a:solidFill>
              <a:srgbClr val="D4AF37"/>
            </a:solidFill>
            <a:prstDash val="solid"/>
          </a:ln>
        </p:spPr>
      </p:sp>
      <p:sp>
        <p:nvSpPr>
          <p:cNvPr id="23" name="Text 21"/>
          <p:cNvSpPr/>
          <p:nvPr/>
        </p:nvSpPr>
        <p:spPr>
          <a:xfrm>
            <a:off x="9226296"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USD 1B+</a:t>
            </a:r>
            <a:endParaRPr lang="en-US" sz="2600" dirty="0"/>
          </a:p>
        </p:txBody>
      </p:sp>
      <p:sp>
        <p:nvSpPr>
          <p:cNvPr id="24" name="Text 22"/>
          <p:cNvSpPr/>
          <p:nvPr/>
        </p:nvSpPr>
        <p:spPr>
          <a:xfrm>
            <a:off x="9226296"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Long-term</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valuation target</a:t>
            </a:r>
            <a:endParaRPr lang="en-US" sz="1100" dirty="0"/>
          </a:p>
        </p:txBody>
      </p:sp>
      <p:sp>
        <p:nvSpPr>
          <p:cNvPr id="25" name="Shape 23"/>
          <p:cNvSpPr/>
          <p:nvPr/>
        </p:nvSpPr>
        <p:spPr>
          <a:xfrm>
            <a:off x="457200" y="5486400"/>
            <a:ext cx="11247120" cy="731520"/>
          </a:xfrm>
          <a:prstGeom prst="rect">
            <a:avLst/>
          </a:prstGeom>
          <a:solidFill>
            <a:srgbClr val="0F1B3D"/>
          </a:solidFill>
          <a:ln w="12700">
            <a:solidFill>
              <a:srgbClr val="0F1B3D"/>
            </a:solidFill>
            <a:prstDash val="solid"/>
          </a:ln>
        </p:spPr>
      </p:sp>
      <p:sp>
        <p:nvSpPr>
          <p:cNvPr id="26" name="Text 24"/>
          <p:cNvSpPr/>
          <p:nvPr/>
        </p:nvSpPr>
        <p:spPr>
          <a:xfrm>
            <a:off x="777240" y="5486400"/>
            <a:ext cx="10607040" cy="7315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WHAT WE BUILD  </a:t>
            </a:r>
            <a:r>
              <a:rPr lang="en-US" sz="1200" dirty="0">
                <a:solidFill>
                  <a:srgbClr val="FFFFFF"/>
                </a:solidFill>
                <a:latin typeface="Calibri" pitchFamily="34" charset="0"/>
                <a:ea typeface="Calibri" pitchFamily="34" charset="-122"/>
                <a:cs typeface="Calibri" pitchFamily="34" charset="-120"/>
              </a:rPr>
              <a:t>AI Agent vertical leadership  ·  Multi-bank RWA platform  ·  Global brokerage corridor  ·  Real estate operating system</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21</a:t>
            </a:r>
            <a:r>
              <a:rPr lang="en-US" sz="1000" dirty="0">
                <a:solidFill>
                  <a:srgbClr val="5A6378"/>
                </a:solidFill>
                <a:latin typeface="Calibri" pitchFamily="34" charset="0"/>
                <a:ea typeface="Calibri" pitchFamily="34" charset="-122"/>
                <a:cs typeface="Calibri" pitchFamily="34" charset="-120"/>
              </a:rPr>
              <a:t> / 22</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18  ·  FOUNDER</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Gleisson Herit:</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30 years executing in parallel.</a:t>
            </a:r>
            <a:endParaRPr lang="en-US" sz="3200" dirty="0"/>
          </a:p>
        </p:txBody>
      </p:sp>
      <p:sp>
        <p:nvSpPr>
          <p:cNvPr id="8" name="Shape 6"/>
          <p:cNvSpPr/>
          <p:nvPr/>
        </p:nvSpPr>
        <p:spPr>
          <a:xfrm>
            <a:off x="457200" y="2286000"/>
            <a:ext cx="5943600" cy="4114800"/>
          </a:xfrm>
          <a:prstGeom prst="rect">
            <a:avLst/>
          </a:prstGeom>
          <a:solidFill>
            <a:srgbClr val="0F1B3D"/>
          </a:solidFill>
          <a:ln w="12700">
            <a:solidFill>
              <a:srgbClr val="0F1B3D"/>
            </a:solidFill>
            <a:prstDash val="solid"/>
          </a:ln>
        </p:spPr>
      </p:sp>
      <p:sp>
        <p:nvSpPr>
          <p:cNvPr id="9" name="Shape 7"/>
          <p:cNvSpPr/>
          <p:nvPr/>
        </p:nvSpPr>
        <p:spPr>
          <a:xfrm>
            <a:off x="457200" y="2286000"/>
            <a:ext cx="5943600" cy="73152"/>
          </a:xfrm>
          <a:prstGeom prst="rect">
            <a:avLst/>
          </a:prstGeom>
          <a:solidFill>
            <a:srgbClr val="D4AF37"/>
          </a:solidFill>
          <a:ln w="12700">
            <a:solidFill>
              <a:srgbClr val="D4AF37"/>
            </a:solidFill>
            <a:prstDash val="solid"/>
          </a:ln>
        </p:spPr>
      </p:sp>
      <p:sp>
        <p:nvSpPr>
          <p:cNvPr id="10" name="Text 8"/>
          <p:cNvSpPr/>
          <p:nvPr/>
        </p:nvSpPr>
        <p:spPr>
          <a:xfrm>
            <a:off x="685800" y="2514600"/>
            <a:ext cx="54864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FOUNDER &amp; CEO</a:t>
            </a:r>
            <a:endParaRPr lang="en-US" sz="1000" dirty="0"/>
          </a:p>
        </p:txBody>
      </p:sp>
      <p:sp>
        <p:nvSpPr>
          <p:cNvPr id="11" name="Text 9"/>
          <p:cNvSpPr/>
          <p:nvPr/>
        </p:nvSpPr>
        <p:spPr>
          <a:xfrm>
            <a:off x="685800" y="2834640"/>
            <a:ext cx="5486400" cy="640080"/>
          </a:xfrm>
          <a:prstGeom prst="rect">
            <a:avLst/>
          </a:prstGeom>
          <a:noFill/>
          <a:ln/>
        </p:spPr>
        <p:txBody>
          <a:bodyPr wrap="square" lIns="0" tIns="0" rIns="0" bIns="0"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Gleisson Herit</a:t>
            </a:r>
            <a:endParaRPr lang="en-US" sz="2800" dirty="0"/>
          </a:p>
        </p:txBody>
      </p:sp>
      <p:sp>
        <p:nvSpPr>
          <p:cNvPr id="12" name="Shape 10"/>
          <p:cNvSpPr/>
          <p:nvPr/>
        </p:nvSpPr>
        <p:spPr>
          <a:xfrm>
            <a:off x="685800" y="3566160"/>
            <a:ext cx="1371600" cy="0"/>
          </a:xfrm>
          <a:prstGeom prst="line">
            <a:avLst/>
          </a:prstGeom>
          <a:noFill/>
          <a:ln w="19050">
            <a:solidFill>
              <a:srgbClr val="D4AF37"/>
            </a:solidFill>
            <a:prstDash val="solid"/>
          </a:ln>
        </p:spPr>
      </p:sp>
      <p:sp>
        <p:nvSpPr>
          <p:cNvPr id="13" name="Text 11"/>
          <p:cNvSpPr/>
          <p:nvPr/>
        </p:nvSpPr>
        <p:spPr>
          <a:xfrm>
            <a:off x="685800" y="3749040"/>
            <a:ext cx="5577840" cy="260604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Digital projects specialist since 1996. 1,000+ companies served across multiple sectors.</a:t>
            </a:r>
            <a:endParaRPr lang="en-US" sz="1200" dirty="0"/>
          </a:p>
          <a:p>
            <a:pPr marL="0" indent="0">
              <a:buNone/>
            </a:pPr>
            <a:r>
              <a:rPr lang="en-US" sz="400" dirty="0">
                <a:solidFill>
                  <a:srgbClr val="000000"/>
                </a:solidFill>
                <a:latin typeface="Calibri" pitchFamily="34" charset="0"/>
                <a:ea typeface="Calibri" pitchFamily="34" charset="-122"/>
                <a:cs typeface="Calibri" pitchFamily="34" charset="-120"/>
              </a:rPr>
              <a:t> </a:t>
            </a:r>
            <a:endParaRPr lang="en-US" sz="1200" dirty="0"/>
          </a:p>
          <a:p>
            <a:pPr marL="0" indent="0">
              <a:buNone/>
            </a:pPr>
            <a:r>
              <a:rPr lang="en-US" sz="1200" dirty="0">
                <a:solidFill>
                  <a:srgbClr val="CADCFC"/>
                </a:solidFill>
                <a:latin typeface="Calibri" pitchFamily="34" charset="0"/>
                <a:ea typeface="Calibri" pitchFamily="34" charset="-122"/>
                <a:cs typeface="Calibri" pitchFamily="34" charset="-120"/>
              </a:rPr>
              <a:t>Architect of Brazil's largest digital real estate case (MRV) — defined how digital sales operate in Brazilian housing for 20+ years.</a:t>
            </a:r>
            <a:endParaRPr lang="en-US" sz="1200" dirty="0"/>
          </a:p>
          <a:p>
            <a:pPr marL="0" indent="0">
              <a:buNone/>
            </a:pPr>
            <a:r>
              <a:rPr lang="en-US" sz="400" dirty="0">
                <a:solidFill>
                  <a:srgbClr val="000000"/>
                </a:solidFill>
                <a:latin typeface="Calibri" pitchFamily="34" charset="0"/>
                <a:ea typeface="Calibri" pitchFamily="34" charset="-122"/>
                <a:cs typeface="Calibri" pitchFamily="34" charset="-120"/>
              </a:rPr>
              <a:t> </a:t>
            </a:r>
            <a:endParaRPr lang="en-US" sz="1200" dirty="0"/>
          </a:p>
          <a:p>
            <a:pPr marL="0" indent="0">
              <a:buNone/>
            </a:pPr>
            <a:r>
              <a:rPr lang="en-US" sz="1200" dirty="0">
                <a:solidFill>
                  <a:srgbClr val="CADCFC"/>
                </a:solidFill>
                <a:latin typeface="Calibri" pitchFamily="34" charset="0"/>
                <a:ea typeface="Calibri" pitchFamily="34" charset="-122"/>
                <a:cs typeface="Calibri" pitchFamily="34" charset="-120"/>
              </a:rPr>
              <a:t>Track record of leading dozens of complex projects in parallel — the operating model behind running three product lines simultaneously.</a:t>
            </a:r>
            <a:endParaRPr lang="en-US" sz="1200" dirty="0"/>
          </a:p>
          <a:p>
            <a:pPr marL="0" indent="0">
              <a:buNone/>
            </a:pPr>
            <a:r>
              <a:rPr lang="en-US" sz="400" dirty="0">
                <a:solidFill>
                  <a:srgbClr val="000000"/>
                </a:solidFill>
                <a:latin typeface="Calibri" pitchFamily="34" charset="0"/>
                <a:ea typeface="Calibri" pitchFamily="34" charset="-122"/>
                <a:cs typeface="Calibri" pitchFamily="34" charset="-120"/>
              </a:rPr>
              <a:t> </a:t>
            </a:r>
            <a:endParaRPr lang="en-US" sz="1200" dirty="0"/>
          </a:p>
          <a:p>
            <a:pPr marL="0" indent="0">
              <a:buNone/>
            </a:pPr>
            <a:r>
              <a:rPr lang="en-US" sz="1200" b="1" dirty="0">
                <a:solidFill>
                  <a:srgbClr val="FFFFFF"/>
                </a:solidFill>
                <a:latin typeface="Calibri" pitchFamily="34" charset="0"/>
                <a:ea typeface="Calibri" pitchFamily="34" charset="-122"/>
                <a:cs typeface="Calibri" pitchFamily="34" charset="-120"/>
              </a:rPr>
              <a:t>USD 1M+ personally invested in Glemo since 2021 — meaningful skin in the game.</a:t>
            </a:r>
            <a:endParaRPr lang="en-US" sz="1200" dirty="0"/>
          </a:p>
        </p:txBody>
      </p:sp>
      <p:sp>
        <p:nvSpPr>
          <p:cNvPr id="14" name="Shape 12"/>
          <p:cNvSpPr/>
          <p:nvPr/>
        </p:nvSpPr>
        <p:spPr>
          <a:xfrm>
            <a:off x="6583680" y="2286000"/>
            <a:ext cx="5120640" cy="1965960"/>
          </a:xfrm>
          <a:prstGeom prst="rect">
            <a:avLst/>
          </a:prstGeom>
          <a:solidFill>
            <a:srgbClr val="FFFFFF"/>
          </a:solidFill>
          <a:ln w="12700">
            <a:solidFill>
              <a:srgbClr val="CADCFC"/>
            </a:solidFill>
            <a:prstDash val="solid"/>
          </a:ln>
        </p:spPr>
      </p:sp>
      <p:sp>
        <p:nvSpPr>
          <p:cNvPr id="15" name="Text 13"/>
          <p:cNvSpPr/>
          <p:nvPr/>
        </p:nvSpPr>
        <p:spPr>
          <a:xfrm>
            <a:off x="6812280" y="2468880"/>
            <a:ext cx="4663440" cy="2743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CURRENT TEAM</a:t>
            </a:r>
            <a:endParaRPr lang="en-US" sz="1000" dirty="0"/>
          </a:p>
        </p:txBody>
      </p:sp>
      <p:sp>
        <p:nvSpPr>
          <p:cNvPr id="16" name="Text 14"/>
          <p:cNvSpPr/>
          <p:nvPr/>
        </p:nvSpPr>
        <p:spPr>
          <a:xfrm>
            <a:off x="6812280" y="2788920"/>
            <a:ext cx="4663440" cy="457200"/>
          </a:xfrm>
          <a:prstGeom prst="rect">
            <a:avLst/>
          </a:prstGeom>
          <a:noFill/>
          <a:ln/>
        </p:spPr>
        <p:txBody>
          <a:bodyPr wrap="square" lIns="0" tIns="0" rIns="0" bIns="0" rtlCol="0" anchor="ctr"/>
          <a:lstStyle/>
          <a:p>
            <a:pPr marL="0" indent="0">
              <a:buNone/>
            </a:pPr>
            <a:r>
              <a:rPr lang="en-US" sz="2000" b="1" dirty="0">
                <a:solidFill>
                  <a:srgbClr val="0F1B3D"/>
                </a:solidFill>
                <a:latin typeface="Calibri" pitchFamily="34" charset="0"/>
                <a:ea typeface="Calibri" pitchFamily="34" charset="-122"/>
                <a:cs typeface="Calibri" pitchFamily="34" charset="-120"/>
              </a:rPr>
              <a:t>11 digital specialists</a:t>
            </a:r>
            <a:endParaRPr lang="en-US" sz="2000" dirty="0"/>
          </a:p>
        </p:txBody>
      </p:sp>
      <p:sp>
        <p:nvSpPr>
          <p:cNvPr id="17" name="Text 15"/>
          <p:cNvSpPr/>
          <p:nvPr/>
        </p:nvSpPr>
        <p:spPr>
          <a:xfrm>
            <a:off x="6812280" y="3291840"/>
            <a:ext cx="4663440" cy="8686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Engineering, marketing, partnerships, AI, and Web3 — assembled since 2021. Shipped 8 production AI applications across 6 countries.</a:t>
            </a:r>
            <a:endParaRPr lang="en-US" sz="1100" dirty="0"/>
          </a:p>
        </p:txBody>
      </p:sp>
      <p:sp>
        <p:nvSpPr>
          <p:cNvPr id="18" name="Shape 16"/>
          <p:cNvSpPr/>
          <p:nvPr/>
        </p:nvSpPr>
        <p:spPr>
          <a:xfrm>
            <a:off x="6583680" y="4434840"/>
            <a:ext cx="5120640" cy="1965960"/>
          </a:xfrm>
          <a:prstGeom prst="rect">
            <a:avLst/>
          </a:prstGeom>
          <a:solidFill>
            <a:srgbClr val="FFFFFF"/>
          </a:solidFill>
          <a:ln w="12700">
            <a:solidFill>
              <a:srgbClr val="CADCFC"/>
            </a:solidFill>
            <a:prstDash val="solid"/>
          </a:ln>
        </p:spPr>
      </p:sp>
      <p:sp>
        <p:nvSpPr>
          <p:cNvPr id="19" name="Text 17"/>
          <p:cNvSpPr/>
          <p:nvPr/>
        </p:nvSpPr>
        <p:spPr>
          <a:xfrm>
            <a:off x="6812280" y="4617720"/>
            <a:ext cx="4663440" cy="2743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LEGAL STRUCTURE</a:t>
            </a:r>
            <a:endParaRPr lang="en-US" sz="1000" dirty="0"/>
          </a:p>
        </p:txBody>
      </p:sp>
      <p:sp>
        <p:nvSpPr>
          <p:cNvPr id="20" name="Text 18"/>
          <p:cNvSpPr/>
          <p:nvPr/>
        </p:nvSpPr>
        <p:spPr>
          <a:xfrm>
            <a:off x="6812280" y="4937760"/>
            <a:ext cx="4663440" cy="457200"/>
          </a:xfrm>
          <a:prstGeom prst="rect">
            <a:avLst/>
          </a:prstGeom>
          <a:noFill/>
          <a:ln/>
        </p:spPr>
        <p:txBody>
          <a:bodyPr wrap="square" lIns="0" tIns="0" rIns="0" bIns="0" rtlCol="0" anchor="ctr"/>
          <a:lstStyle/>
          <a:p>
            <a:pPr marL="0" indent="0">
              <a:buNone/>
            </a:pPr>
            <a:r>
              <a:rPr lang="en-US" sz="2000" b="1" dirty="0">
                <a:solidFill>
                  <a:srgbClr val="0F1B3D"/>
                </a:solidFill>
                <a:latin typeface="Calibri" pitchFamily="34" charset="0"/>
                <a:ea typeface="Calibri" pitchFamily="34" charset="-122"/>
                <a:cs typeface="Calibri" pitchFamily="34" charset="-120"/>
              </a:rPr>
              <a:t>BR  ·  US  ·  BVI</a:t>
            </a:r>
            <a:endParaRPr lang="en-US" sz="2000" dirty="0"/>
          </a:p>
        </p:txBody>
      </p:sp>
      <p:sp>
        <p:nvSpPr>
          <p:cNvPr id="21" name="Text 19"/>
          <p:cNvSpPr/>
          <p:nvPr/>
        </p:nvSpPr>
        <p:spPr>
          <a:xfrm>
            <a:off x="6812280" y="5440680"/>
            <a:ext cx="4663440" cy="8686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Fully established legal entities — enabling compliant cross-border operations and future tokenization activity. Validated by specialized legal counsel.</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365760" cy="6858000"/>
          </a:xfrm>
          <a:prstGeom prst="rect">
            <a:avLst/>
          </a:prstGeom>
          <a:solidFill>
            <a:srgbClr val="D4AF37"/>
          </a:solidFill>
          <a:ln w="12700">
            <a:solidFill>
              <a:srgbClr val="D4AF37"/>
            </a:solidFill>
            <a:prstDash val="solid"/>
          </a:ln>
        </p:spPr>
      </p:sp>
      <p:sp>
        <p:nvSpPr>
          <p:cNvPr id="3" name="Shape 1"/>
          <p:cNvSpPr/>
          <p:nvPr/>
        </p:nvSpPr>
        <p:spPr>
          <a:xfrm>
            <a:off x="8686800" y="3657600"/>
            <a:ext cx="5486400" cy="5486400"/>
          </a:xfrm>
          <a:prstGeom prst="ellipse">
            <a:avLst/>
          </a:prstGeom>
          <a:solidFill>
            <a:srgbClr val="CADCFC">
              <a:alpha val="10000"/>
            </a:srgbClr>
          </a:solidFill>
          <a:ln w="12700">
            <a:solidFill>
              <a:srgbClr val="CADCFC"/>
            </a:solidFill>
            <a:prstDash val="solid"/>
          </a:ln>
        </p:spPr>
      </p:sp>
      <p:sp>
        <p:nvSpPr>
          <p:cNvPr id="4" name="Text 2"/>
          <p:cNvSpPr/>
          <p:nvPr/>
        </p:nvSpPr>
        <p:spPr>
          <a:xfrm>
            <a:off x="914400" y="1371600"/>
            <a:ext cx="10058400" cy="365760"/>
          </a:xfrm>
          <a:prstGeom prst="rect">
            <a:avLst/>
          </a:prstGeom>
          <a:noFill/>
          <a:ln/>
        </p:spPr>
        <p:txBody>
          <a:bodyPr wrap="square" lIns="0" tIns="0" rIns="0" bIns="0" rtlCol="0" anchor="ctr"/>
          <a:lstStyle/>
          <a:p>
            <a:pPr marL="0" indent="0">
              <a:buNone/>
            </a:pPr>
            <a:r>
              <a:rPr lang="en-US" sz="1200" b="1" kern="0" spc="600" dirty="0">
                <a:solidFill>
                  <a:srgbClr val="D4AF37"/>
                </a:solidFill>
                <a:latin typeface="Calibri" pitchFamily="34" charset="0"/>
                <a:ea typeface="Calibri" pitchFamily="34" charset="-122"/>
                <a:cs typeface="Calibri" pitchFamily="34" charset="-120"/>
              </a:rPr>
              <a:t>LET'S BUILD</a:t>
            </a:r>
            <a:endParaRPr lang="en-US" sz="1200" dirty="0"/>
          </a:p>
        </p:txBody>
      </p:sp>
      <p:sp>
        <p:nvSpPr>
          <p:cNvPr id="5" name="Text 3"/>
          <p:cNvSpPr/>
          <p:nvPr/>
        </p:nvSpPr>
        <p:spPr>
          <a:xfrm>
            <a:off x="914400" y="1828800"/>
            <a:ext cx="10058400" cy="246888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Be early in the consolidation</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of global real estate's</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operating layer.</a:t>
            </a:r>
            <a:endParaRPr lang="en-US" sz="4400" dirty="0"/>
          </a:p>
        </p:txBody>
      </p:sp>
      <p:sp>
        <p:nvSpPr>
          <p:cNvPr id="6" name="Shape 4"/>
          <p:cNvSpPr/>
          <p:nvPr/>
        </p:nvSpPr>
        <p:spPr>
          <a:xfrm>
            <a:off x="914400" y="4754880"/>
            <a:ext cx="2743200" cy="0"/>
          </a:xfrm>
          <a:prstGeom prst="line">
            <a:avLst/>
          </a:prstGeom>
          <a:noFill/>
          <a:ln w="25400">
            <a:solidFill>
              <a:srgbClr val="D4AF37"/>
            </a:solidFill>
            <a:prstDash val="solid"/>
          </a:ln>
        </p:spPr>
      </p:sp>
      <p:sp>
        <p:nvSpPr>
          <p:cNvPr id="7" name="Text 5"/>
          <p:cNvSpPr/>
          <p:nvPr/>
        </p:nvSpPr>
        <p:spPr>
          <a:xfrm>
            <a:off x="914400" y="5029200"/>
            <a:ext cx="7315200" cy="164592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Gleisson Herit</a:t>
            </a:r>
            <a:endParaRPr lang="en-US" sz="1800" dirty="0"/>
          </a:p>
          <a:p>
            <a:pPr marL="0" indent="0">
              <a:buNone/>
            </a:pPr>
            <a:r>
              <a:rPr lang="en-US" sz="1200" i="1" dirty="0">
                <a:solidFill>
                  <a:srgbClr val="CADCFC"/>
                </a:solidFill>
                <a:latin typeface="Calibri" pitchFamily="34" charset="0"/>
                <a:ea typeface="Calibri" pitchFamily="34" charset="-122"/>
                <a:cs typeface="Calibri" pitchFamily="34" charset="-120"/>
              </a:rPr>
              <a:t>Founder &amp; CEO</a:t>
            </a:r>
            <a:endParaRPr lang="en-US" sz="1800" dirty="0"/>
          </a:p>
          <a:p>
            <a:pPr marL="0" indent="0">
              <a:buNone/>
            </a:pPr>
            <a:r>
              <a:rPr lang="en-US" sz="600" dirty="0">
                <a:solidFill>
                  <a:srgbClr val="000000"/>
                </a:solidFill>
                <a:latin typeface="Calibri" pitchFamily="34" charset="0"/>
                <a:ea typeface="Calibri" pitchFamily="34" charset="-122"/>
                <a:cs typeface="Calibri" pitchFamily="34" charset="-120"/>
              </a:rPr>
              <a:t> </a:t>
            </a:r>
            <a:endParaRPr lang="en-US" sz="1800" dirty="0"/>
          </a:p>
          <a:p>
            <a:pPr marL="0" indent="0">
              <a:buNone/>
            </a:pPr>
            <a:r>
              <a:rPr lang="en-US" sz="1400" dirty="0">
                <a:solidFill>
                  <a:srgbClr val="F0D77A"/>
                </a:solidFill>
                <a:latin typeface="Calibri" pitchFamily="34" charset="0"/>
                <a:ea typeface="Calibri" pitchFamily="34" charset="-122"/>
                <a:cs typeface="Calibri" pitchFamily="34" charset="-120"/>
              </a:rPr>
              <a:t>gleisson@glemo.co</a:t>
            </a:r>
            <a:endParaRPr lang="en-US" sz="1800" dirty="0"/>
          </a:p>
          <a:p>
            <a:pPr marL="0" indent="0">
              <a:buNone/>
            </a:pPr>
            <a:r>
              <a:rPr lang="en-US" sz="1200" dirty="0">
                <a:solidFill>
                  <a:srgbClr val="CADCFC"/>
                </a:solidFill>
                <a:latin typeface="Calibri" pitchFamily="34" charset="0"/>
                <a:ea typeface="Calibri" pitchFamily="34" charset="-122"/>
                <a:cs typeface="Calibri" pitchFamily="34" charset="-120"/>
              </a:rPr>
              <a:t>glemo.co  ·  glemo.com.br  ·  glemostore.com</a:t>
            </a:r>
            <a:endParaRPr lang="en-US" sz="1800" dirty="0"/>
          </a:p>
          <a:p>
            <a:pPr marL="0" indent="0">
              <a:buNone/>
            </a:pPr>
            <a:r>
              <a:rPr lang="en-US" sz="1200" dirty="0">
                <a:solidFill>
                  <a:srgbClr val="CADCFC"/>
                </a:solidFill>
                <a:latin typeface="Calibri" pitchFamily="34" charset="0"/>
                <a:ea typeface="Calibri" pitchFamily="34" charset="-122"/>
                <a:cs typeface="Calibri" pitchFamily="34" charset="-120"/>
              </a:rPr>
              <a:t>@portalglemo</a:t>
            </a:r>
            <a:endParaRPr lang="en-US" sz="1800" dirty="0"/>
          </a:p>
        </p:txBody>
      </p:sp>
      <p:sp>
        <p:nvSpPr>
          <p:cNvPr id="8" name="Text 6"/>
          <p:cNvSpPr/>
          <p:nvPr/>
        </p:nvSpPr>
        <p:spPr>
          <a:xfrm>
            <a:off x="5486400" y="6537960"/>
            <a:ext cx="5486400" cy="274320"/>
          </a:xfrm>
          <a:prstGeom prst="rect">
            <a:avLst/>
          </a:prstGeom>
          <a:noFill/>
          <a:ln/>
        </p:spPr>
        <p:txBody>
          <a:bodyPr wrap="square" lIns="0" tIns="0" rIns="0" bIns="0" rtlCol="0" anchor="ctr"/>
          <a:lstStyle/>
          <a:p>
            <a:pPr marL="0" indent="0" algn="r">
              <a:buNone/>
            </a:pPr>
            <a:r>
              <a:rPr lang="en-US" sz="900" i="1" dirty="0">
                <a:solidFill>
                  <a:srgbClr val="9AA3B8"/>
                </a:solidFill>
                <a:latin typeface="Calibri" pitchFamily="34" charset="0"/>
                <a:ea typeface="Calibri" pitchFamily="34" charset="-122"/>
                <a:cs typeface="Calibri" pitchFamily="34" charset="-120"/>
              </a:rPr>
              <a:t>Confidential — For Authorized Investors Only</a:t>
            </a:r>
            <a:endParaRPr lang="en-US" sz="900" dirty="0"/>
          </a:p>
        </p:txBody>
      </p:sp>
      <p:sp>
        <p:nvSpPr>
          <p:cNvPr id="9" name="Text 7"/>
          <p:cNvSpPr/>
          <p:nvPr/>
        </p:nvSpPr>
        <p:spPr>
          <a:xfrm>
            <a:off x="11247120" y="6537960"/>
            <a:ext cx="82296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22 / 22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22</Slides>
  <Notes>22</Notes>
  <HiddenSlides>0</HiddenSlides>
  <MMClips>0</MMClips>
  <ScaleCrop>false</ScaleCrop>
  <HeadingPairs>
    <vt:vector size="4" baseType="variant">
      <vt:variant>
        <vt:lpstr>Tema</vt:lpstr>
      </vt:variant>
      <vt:variant>
        <vt:i4>1</vt:i4>
      </vt:variant>
      <vt:variant>
        <vt:lpstr>Títulos de slides</vt:lpstr>
      </vt:variant>
      <vt:variant>
        <vt:i4>22</vt:i4>
      </vt:variant>
    </vt:vector>
  </HeadingPairs>
  <TitlesOfParts>
    <vt:vector size="23" baseType="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Glemo — Pre-Seed Investment Deck v2</dc:title>
  <dc:subject>PptxGenJS Presentation</dc:subject>
  <dc:creator>Glemo</dc:creator>
  <cp:lastModifiedBy>Glemo</cp:lastModifiedBy>
  <cp:revision>10</cp:revision>
  <dcterms:created xsi:type="dcterms:W3CDTF">2026-04-27T13:32:40Z</dcterms:created>
  <dcterms:modified xsi:type="dcterms:W3CDTF">2026-04-28T21:03:39Z</dcterms:modified>
</cp:coreProperties>
</file>