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pt-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01"/>
  </p:normalViewPr>
  <p:slideViewPr>
    <p:cSldViewPr snapToGrid="0">
      <p:cViewPr varScale="1">
        <p:scale>
          <a:sx n="110" d="100"/>
          <a:sy n="110" d="100"/>
        </p:scale>
        <p:origin x="65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Opening slide: latest thesis with the visual language of the previous illustrated deck.</a:t>
            </a:r>
          </a:p>
          <a:p>
            <a:endParaRPr/>
          </a:p>
          <a:p>
            <a:r>
              <a:t>[Sources]</a:t>
            </a:r>
          </a:p>
          <a:p>
            <a:r>
              <a:t>Internal GlemO data room materials, founder-provided strategy, latest investor content deck, and prior visual deck assets restored from the 25/08 illustrated version.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GlemO is building a neutral liquidity and distribution rail for externally issued RWA tokens. The commercial problem is reaching eligible buyers and coordinating executable deals. AI-native workflow automation and matching, plus open APIs and partner/developer applications, are planned product capabilities. No signed pilot or institutional contracts have been claimed. Real estate in the UAE and Singapore is the initial commercial focus. BVI is the planned project base, not the customer market. The separate GO token and token warrant are planned in the Cayman Islands.</a:t>
            </a:r>
          </a:p>
          <a:p>
            <a:endParaRPr/>
          </a:p>
          <a:p>
            <a:r>
              <a:t/>
            </a:r>
          </a:p>
          <a:p>
            <a: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shared buyer network is intended to expand distribution across issuers and supported providers. Existing tokens and new offerings remain externally issued. Open APIs enable partner integrations and developer applications; Open does not mean unrestricted investor access or an open-source licence commitment. The background illustrates the intended network, not a live production deployment.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GlemO prepares asset opportunities, reaches eligible buyers and coordinates deal workflows. It does not replace the issuer, legal counsel, custodian or regulated execution provider. Legal and provider agreements must define those responsibilities. Completed and repeat transactions are the intended mechanism for liquidity formation, not a promise of immediate liquidity, a committed buyer or guaranteed exit.</a:t>
            </a:r>
          </a:p>
          <a:p>
            <a:endParaRPr/>
          </a:p>
          <a:p>
            <a:r>
              <a:t/>
            </a:r>
          </a:p>
          <a:p>
            <a: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Initial commercial focus: externally issued real-estate assets, with buyers and sellers in the UAE and Singapore. These are customer markets, not project or token domiciles. The BVI project/SAFE and Cayman Islands token/warrant require detailed counsel work. Actual market access depends on the instrument, participant and activity. Existing tokens and new offerings are eligible for consideration; GlemO does not issue third-party RWA tokens. Expansion beyond the initial asset category follows commercial evidence and required permissions.</a:t>
            </a:r>
          </a:p>
          <a:p>
            <a:endParaRPr/>
          </a:p>
          <a:p>
            <a:r>
              <a:t/>
            </a:r>
          </a:p>
          <a:p>
            <a: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Coinbase &amp; EY-Parthenon 2026 Institutional Investor Digital Assets Survey. Fieldwork January 13-30, 2026; published March 2026. Overall N=351. Pages 3 and 32: 64% of the asset-manager subgroup interested in tokenizing their assets, compared with 40% in January 2025. Page 27: 63% very interested in investing in tokenized assets, n=349. Page 28: 11% had already invested among respondents interested or seeking information, n=340. These are different question bases, not a conversion funnel. Another 62% planned investment by 2027; intention is not committed capital.
The selected sample comprises digital-asset-experienced or intending institutions, with 96% above US$1B AUM and 60% US respondents. The results do not directly establish UAE/Singapore real-estate demand. Regulatory uncertainty is the leading expected barrier (67%), followed by integration (59%) and liquidity/secondary liquidity (38%). Non-adoption does not establish failed transactions or identify their cause. The 40%-64% change measures interest, not market value or transaction volume.
Source: https://www.ey.com/content/dam/ey-unified-site/ey-com/en-us/campaigns/financial-services/documents/ey-volatility-drives-discipline-not-retreat.pdf
GlemO's proposed commercial response is to prepare opportunities, reach eligible buyers and coordinate deal execution. The pilot will test that thesis. Q&amp;A: Regulatory clarity matters, but it does not find the buyer or complete the deal.</a:t>
            </a:r>
          </a:p>
          <a:p>
            <a:endParaRPr/>
          </a:p>
          <a:p>
            <a:r>
              <a:t/>
            </a:r>
          </a:p>
          <a:p>
            <a: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Revenue model updated to include institutional fees and transaction fees from tokenized asset purchases.</a:t>
            </a:r>
          </a:p>
          <a:p>
            <a:endParaRPr/>
          </a:p>
          <a:p>
            <a:r>
              <a:t>[Sources]</a:t>
            </a:r>
          </a:p>
          <a:p>
            <a:r>
              <a:t>Internal GlemO data room materials, founder-provided strategy, latest investor content deck, and prior visual deck assets restored from the 25/08 illustrated version.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Founder-confirmed update: 14 AI applications in production, as in the approved pitch. Other supplied Web2 operating metrics are unchanged. These metrics describe founder/team operating experience, not GlemO RWA traction. The founder states that supporting Web2 data can be substantiated. Periods, definitions, source records and reconciliation should accompany diligence. GMV is intermediated volume, not net revenue.</a:t>
            </a:r>
          </a:p>
          <a:p>
            <a:endParaRPr/>
          </a:p>
          <a:p>
            <a:r>
              <a:t/>
            </a:r>
          </a:p>
          <a:p>
            <a: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Planned product scope: prepare opportunities from externally issued tokens, match eligible buyers, coordinate deal workflows and report by asset, issuer and market. AI assists preparation and matching with human oversight. The open architecture supports partner integrations and developer applications. No new blockchain or RWA token issuance is proposed. Production integrations, data rights and legal responsibilities require implementation and validation.</a:t>
            </a:r>
          </a:p>
          <a:p>
            <a:endParaRPr/>
          </a:p>
          <a:p>
            <a:r>
              <a:t/>
            </a:r>
          </a:p>
          <a:p>
            <a: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 is an architectural property: partners can integrate services and developers can build applications. Production access expands after core controls and workflow proof. Builder adoption, module revenue and token proceeds are not assumed in the current operating base case.</a:t>
            </a:r>
          </a:p>
          <a:p>
            <a:endParaRPr/>
          </a:p>
          <a:p>
            <a:r>
              <a:t/>
            </a:r>
          </a:p>
          <a:p>
            <a: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proposed loop starts with curated issuers/assets and invited eligible buyers. Relevant offers drive buyer engagement. Completed and repeat transactions support issuer retention and more supply. AI uses permitted feedback to improve matching; partner integrations and developer applications extend distribution. Test conversion, repeat transactions, retention, marginal delivery cost and CAC. Network effects and lower acquisition costs are hypotheses to validate, not observed traction.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Commercial targets and financial assumptions are distinct. The approved pitch targets an MVP and first paying issuers by month 3, a first live transaction at month 5, launch at month 9 and two paying institutions with repeat usage by month 12. The existing conservative financial model recognizes institutional activations in months 7 and 10 and retains Year 1 base revenue of US$81,300. Earlier pilot fees are not added to the base case. No revenue, pricing, use-of-funds or cash-flow assumptions have been increased to match the earlier commercial targets. All remain planning assumptions, not signed business.</a:t>
            </a:r>
          </a:p>
          <a:p>
            <a:endParaRPr/>
          </a:p>
          <a:p>
            <a:r>
              <a:t/>
            </a:r>
          </a:p>
          <a:p>
            <a: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Commercial roadmap aligned to the approved pitch: month-3 MVP and first paying-issuer target, month-5 live transaction, month-9 launch, month-12 two paying institutions with repeat usage and seed evidence. Timing runs from funding close. BVI/Cayman legal implementation and UAE/Singapore customer permissions must precede the activities requiring them. These targets do not represent a guaranteed seed round. The operating budget remains a 24-month allocation, not a claim that seed readiness must wait 24 months. The financial base case retains institutional activation in M7/M10; earlier pilot fees are not included.</a:t>
            </a:r>
          </a:p>
          <a:p>
            <a:endParaRPr/>
          </a:p>
          <a:p>
            <a:r>
              <a:t/>
            </a:r>
          </a:p>
          <a:p>
            <a: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of funds kept coherent with the latest US$2M plan.</a:t>
            </a:r>
          </a:p>
          <a:p>
            <a:endParaRPr/>
          </a:p>
          <a:p>
            <a:r>
              <a:t>[Sources]</a:t>
            </a:r>
          </a:p>
          <a:p>
            <a:r>
              <a:t>Internal GlemO data room materials, founder-provided strategy, latest investor content deck, and prior visual deck assets restored from the 25/08 illustrated version.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Token slide updated to reflect the founder's view that the token helps dApp development and retail/community growth.</a:t>
            </a:r>
          </a:p>
          <a:p>
            <a:endParaRPr/>
          </a:p>
          <a:p>
            <a:r>
              <a:t>[Sources]</a:t>
            </a:r>
          </a:p>
          <a:p>
            <a:r>
              <a:t>Internal GlemO data room materials, founder-provided strategy, latest investor content deck, and prior visual deck assets restored from the 25/08 illustrated version.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commercial objective is seed evidence within 12 months. The existing 24-month operating horizon provides a longer resource-planning frame. These are separate measures. Openness is designed into the core platform; partner production access and developer applications expand with readiness. Repeated usage and permitted feedback are intended to improve distribution, but network effects remain unproven.</a:t>
            </a:r>
          </a:p>
          <a:p>
            <a:endParaRPr/>
          </a:p>
          <a:p>
            <a:r>
              <a:t/>
            </a:r>
          </a:p>
          <a:p>
            <a: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Team slide preserves the founder photo and updates Bruno Grossi's role as requested.</a:t>
            </a:r>
          </a:p>
          <a:p>
            <a:endParaRPr/>
          </a:p>
          <a:p>
            <a:r>
              <a:t>[Sources]</a:t>
            </a:r>
          </a:p>
          <a:p>
            <a:r>
              <a:t>Internal GlemO data room materials, founder-provided strategy, latest investor content deck, and prior visual deck assets restored from the 25/08 illustrated version.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Risk slide updated to match the latest content and remove outdated positioning.</a:t>
            </a:r>
          </a:p>
          <a:p>
            <a:endParaRPr/>
          </a:p>
          <a:p>
            <a:r>
              <a:t>[Sources]</a:t>
            </a:r>
          </a:p>
          <a:p>
            <a:r>
              <a:t>Internal GlemO data room materials, founder-provided strategy, latest investor content deck, and prior visual deck assets restored from the 25/08 illustrated version.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a:p>
            <a:r>
              <a:t>Source: https://docs.tokeny.com/docs/dino . Tokeny is complementary issuance/compliance infrastructure with distribution capabilities. No direct competitive equivalence or partnership is established.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Proposed raise remains US$2M pre-seed via SAFE (BVI), 20% discount plus token warrant (Cayman Islands), subject to definitive documents. The initial customer focus is real estate in the UAE and Singapore. The next commercial milestone is seed readiness by month 12, while the operating budget retains its 24-month horizon. No budget amounts, pricing assumptions, legal domicile choices or financial model values change. The founder targets a December 1 first close, as stated in the pitch; timing remains a fundraising target.</a:t>
            </a:r>
          </a:p>
          <a:p>
            <a:endParaRPr/>
          </a:p>
          <a:p>
            <a:r>
              <a:t/>
            </a:r>
          </a:p>
          <a:p>
            <a: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1226"/>
        </a:solidFill>
        <a:effectLst/>
      </p:bgPr>
    </p:bg>
    <p:spTree>
      <p:nvGrpSpPr>
        <p:cNvPr id="1" name=""/>
        <p:cNvGrpSpPr/>
        <p:nvPr/>
      </p:nvGrpSpPr>
      <p:grpSpPr>
        <a:xfrm>
          <a:off x="0" y="0"/>
          <a:ext cx="0" cy="0"/>
          <a:chOff x="0" y="0"/>
          <a:chExt cx="0" cy="0"/>
        </a:xfrm>
      </p:grpSpPr>
      <p:sp>
        <p:nvSpPr>
          <p:cNvPr id="17" name="Retângulo 16">
            <a:extLst>
              <a:ext uri="{FF2B5EF4-FFF2-40B4-BE49-F238E27FC236}">
                <a16:creationId xmlns:a16="http://schemas.microsoft.com/office/drawing/2014/main" id="{7381410A-A8A0-453E-A847-C12B1FA15AD4}"/>
              </a:ext>
            </a:extLst>
          </p:cNvPr>
          <p:cNvSpPr>
            <a:spLocks noGrp="1"/>
          </p:cNvSpPr>
          <p:nvPr/>
        </p:nvSpPr>
        <p:spPr>
          <a:xfrm>
            <a:off x="0" y="0"/>
            <a:ext cx="152400" cy="6858000"/>
          </a:xfrm>
          <a:prstGeom prst="rect">
            <a:avLst/>
          </a:prstGeom>
          <a:solidFill>
            <a:srgbClr val="D9B83F"/>
          </a:solidFill>
          <a:ln w="0">
            <a:solidFill>
              <a:srgbClr val="D9B83F"/>
            </a:solidFill>
            <a:prstDash val="solid"/>
          </a:ln>
        </p:spPr>
        <p:txBody>
          <a:bodyPr/>
          <a:lstStyle/>
          <a:p>
            <a:endParaRPr/>
          </a:p>
        </p:txBody>
      </p:sp>
      <p:sp>
        <p:nvSpPr>
          <p:cNvPr id="2" name="Oval 1">
            <a:extLst>
              <a:ext uri="{FF2B5EF4-FFF2-40B4-BE49-F238E27FC236}">
                <a16:creationId xmlns:a16="http://schemas.microsoft.com/office/drawing/2014/main" id="{95731996-F645-47B5-A07F-C6B04D13E10E}"/>
              </a:ext>
            </a:extLst>
          </p:cNvPr>
          <p:cNvSpPr>
            <a:spLocks noGrp="1"/>
          </p:cNvSpPr>
          <p:nvPr/>
        </p:nvSpPr>
        <p:spPr>
          <a:xfrm>
            <a:off x="9639300" y="0"/>
            <a:ext cx="2552700" cy="2552700"/>
          </a:xfrm>
          <a:prstGeom prst="ellipse">
            <a:avLst/>
          </a:prstGeom>
          <a:ln w="9525">
            <a:solidFill>
              <a:srgbClr val="25385C"/>
            </a:solidFill>
            <a:prstDash val="solid"/>
          </a:ln>
        </p:spPr>
        <p:txBody>
          <a:bodyPr/>
          <a:lstStyle/>
          <a:p>
            <a:endParaRPr/>
          </a:p>
        </p:txBody>
      </p:sp>
      <p:pic>
        <p:nvPicPr>
          <p:cNvPr id="21" name="Imagem 18"/>
          <p:cNvPicPr>
            <a:picLocks noChangeAspect="1"/>
          </p:cNvPicPr>
          <p:nvPr/>
        </p:nvPicPr>
        <p:blipFill>
          <a:blip r:embed="rId3"/>
          <a:stretch/>
        </p:blipFill>
        <p:spPr>
          <a:xfrm>
            <a:off x="630096" y="996976"/>
            <a:ext cx="2148293" cy="739226"/>
          </a:xfrm>
          <a:prstGeom prst="rect">
            <a:avLst/>
          </a:prstGeom>
        </p:spPr>
      </p:pic>
      <p:sp>
        <p:nvSpPr>
          <p:cNvPr id="4" name="Retângulo 3">
            <a:extLst>
              <a:ext uri="{FF2B5EF4-FFF2-40B4-BE49-F238E27FC236}">
                <a16:creationId xmlns:a16="http://schemas.microsoft.com/office/drawing/2014/main" id="{653C58B8-8A0B-4C9B-8ACC-01B0C5FA7EFF}"/>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738097"/>
                </a:solidFill>
              </a:defRPr>
            </a:pPr>
            <a:r>
              <a:rPr sz="675" b="1" i="0">
                <a:solidFill>
                  <a:srgbClr val="738097"/>
                </a:solidFill>
              </a:rPr>
              <a:t>GLEMO</a:t>
            </a:r>
          </a:p>
        </p:txBody>
      </p:sp>
      <p:sp>
        <p:nvSpPr>
          <p:cNvPr id="5" name="Retângulo 4">
            <a:extLst>
              <a:ext uri="{FF2B5EF4-FFF2-40B4-BE49-F238E27FC236}">
                <a16:creationId xmlns:a16="http://schemas.microsoft.com/office/drawing/2014/main" id="{AE1C5261-7B8D-4D98-8805-9D0D0C9D909D}"/>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7E8CA7"/>
                </a:solidFill>
              </a:defRPr>
            </a:pPr>
            <a:r>
              <a:rPr sz="675" b="0" i="0">
                <a:solidFill>
                  <a:srgbClr val="7E8CA7"/>
                </a:solidFill>
              </a:rPr>
              <a:t>Confidential</a:t>
            </a:r>
          </a:p>
        </p:txBody>
      </p:sp>
      <p:sp>
        <p:nvSpPr>
          <p:cNvPr id="6" name="Retângulo 5">
            <a:extLst>
              <a:ext uri="{FF2B5EF4-FFF2-40B4-BE49-F238E27FC236}">
                <a16:creationId xmlns:a16="http://schemas.microsoft.com/office/drawing/2014/main" id="{8E218BDF-3D32-4E6B-9FB1-370135C72CF9}"/>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C7D0E3"/>
                </a:solidFill>
              </a:defRPr>
            </a:pPr>
            <a:r>
              <a:rPr sz="675" b="0" i="0">
                <a:solidFill>
                  <a:srgbClr val="C7D0E3"/>
                </a:solidFill>
              </a:rPr>
              <a:t>1 / 20</a:t>
            </a:r>
          </a:p>
        </p:txBody>
      </p:sp>
      <p:sp>
        <p:nvSpPr>
          <p:cNvPr id="8" name="Retângulo 7">
            <a:extLst>
              <a:ext uri="{FF2B5EF4-FFF2-40B4-BE49-F238E27FC236}">
                <a16:creationId xmlns:a16="http://schemas.microsoft.com/office/drawing/2014/main" id="{3AF063D7-1198-41C9-8972-B9FAF1A449D2}"/>
              </a:ext>
            </a:extLst>
          </p:cNvPr>
          <p:cNvSpPr>
            <a:spLocks noGrp="1"/>
          </p:cNvSpPr>
          <p:nvPr/>
        </p:nvSpPr>
        <p:spPr>
          <a:xfrm>
            <a:off x="630096" y="2826210"/>
            <a:ext cx="8085641" cy="1205580"/>
          </a:xfrm>
          <a:prstGeom prst="rect">
            <a:avLst/>
          </a:prstGeom>
          <a:noFill/>
          <a:ln w="0">
            <a:noFill/>
            <a:prstDash val="solid"/>
          </a:ln>
        </p:spPr>
        <p:txBody>
          <a:bodyPr/>
          <a:lstStyle/>
          <a:p>
            <a:pPr>
              <a:buNone/>
              <a:defRPr sz="3000" b="0" i="0">
                <a:solidFill>
                  <a:srgbClr val="FFFFFF"/>
                </a:solidFill>
                <a:latin typeface="Calibri Light"/>
                <a:ea typeface="Calibri Light"/>
                <a:cs typeface="Calibri Light"/>
              </a:defRPr>
            </a:pPr>
            <a:r>
              <a:rPr sz="3000" b="0">
                <a:solidFill>
                  <a:srgbClr val="FFFFFF"/>
                </a:solidFill>
                <a:latin typeface="Calibri Light"/>
                <a:ea typeface="Calibri Light"/>
                <a:cs typeface="Calibri Light"/>
              </a:rPr>
              <a:t>Tokenization created assets. </a:t>
            </a:r>
          </a:p>
          <a:p>
            <a:pPr>
              <a:buNone/>
              <a:defRPr sz="3000" b="0" i="0">
                <a:solidFill>
                  <a:srgbClr val="FFFFFF"/>
                </a:solidFill>
                <a:latin typeface="Calibri Light"/>
                <a:ea typeface="Calibri Light"/>
                <a:cs typeface="Calibri Light"/>
              </a:defRPr>
            </a:pPr>
            <a:r>
              <a:rPr sz="3000" b="0">
                <a:solidFill>
                  <a:srgbClr val="FFFFFF"/>
                </a:solidFill>
                <a:latin typeface="Calibri Light"/>
                <a:ea typeface="Calibri Light"/>
                <a:cs typeface="Calibri Light"/>
              </a:rPr>
              <a:t>GlemO unlocks </a:t>
            </a:r>
            <a:r>
              <a:rPr sz="3000" b="0">
                <a:solidFill>
                  <a:srgbClr val="FF8F00"/>
                </a:solidFill>
                <a:latin typeface="Calibri Light"/>
                <a:ea typeface="Calibri Light"/>
                <a:cs typeface="Calibri Light"/>
              </a:rPr>
              <a:t>liquidity</a:t>
            </a:r>
            <a:r>
              <a:rPr sz="3000" b="0">
                <a:solidFill>
                  <a:srgbClr val="FFFFFF"/>
                </a:solidFill>
                <a:latin typeface="Calibri Light"/>
                <a:ea typeface="Calibri Light"/>
                <a:cs typeface="Calibri Light"/>
              </a:rPr>
              <a:t>. </a:t>
            </a:r>
          </a:p>
          <a:p>
            <a:pPr>
              <a:buNone/>
              <a:defRPr sz="3000" b="0" i="0">
                <a:solidFill>
                  <a:srgbClr val="FFFFFF"/>
                </a:solidFill>
                <a:latin typeface="Calibri Light"/>
                <a:ea typeface="Calibri Light"/>
                <a:cs typeface="Calibri Light"/>
              </a:defRPr>
            </a:pPr>
            <a:r>
              <a:rPr sz="3000" b="0">
                <a:solidFill>
                  <a:srgbClr val="FF8F00"/>
                </a:solidFill>
                <a:latin typeface="Calibri Light"/>
                <a:ea typeface="Calibri Light"/>
                <a:cs typeface="Calibri Light"/>
              </a:rPr>
              <a:t>Distribution</a:t>
            </a:r>
            <a:r>
              <a:rPr sz="3000" b="0">
                <a:solidFill>
                  <a:srgbClr val="FFFFFF"/>
                </a:solidFill>
                <a:latin typeface="Calibri Light"/>
                <a:ea typeface="Calibri Light"/>
                <a:cs typeface="Calibri Light"/>
              </a:rPr>
              <a:t> </a:t>
            </a:r>
            <a:r>
              <a:rPr sz="3000" b="0">
                <a:solidFill>
                  <a:srgbClr val="FFFFFF"/>
                </a:solidFill>
                <a:latin typeface="Calibri Light"/>
                <a:ea typeface="Calibri Light"/>
                <a:cs typeface="Calibri Light"/>
              </a:rPr>
              <a:t>connects assets to demand.</a:t>
            </a:r>
            <a:endParaRPr sz="3600" i="0" b="0">
              <a:solidFill>
                <a:srgbClr val="FFC000"/>
              </a:solidFill>
              <a:latin typeface="Calibri Light"/>
              <a:ea typeface="Calibri Light"/>
              <a:cs typeface="Calibri Light"/>
            </a:endParaRPr>
          </a:p>
        </p:txBody>
      </p:sp>
      <p:sp>
        <p:nvSpPr>
          <p:cNvPr id="16" name="Retângulo 15">
            <a:extLst>
              <a:ext uri="{FF2B5EF4-FFF2-40B4-BE49-F238E27FC236}">
                <a16:creationId xmlns:a16="http://schemas.microsoft.com/office/drawing/2014/main" id="{8A9FC1C9-179D-4960-B5E5-FC8EB1FE929E}"/>
              </a:ext>
            </a:extLst>
          </p:cNvPr>
          <p:cNvSpPr>
            <a:spLocks noGrp="1"/>
          </p:cNvSpPr>
          <p:nvPr/>
        </p:nvSpPr>
        <p:spPr>
          <a:xfrm>
            <a:off x="10001250" y="6019800"/>
            <a:ext cx="1428750" cy="209550"/>
          </a:xfrm>
          <a:prstGeom prst="rect">
            <a:avLst/>
          </a:prstGeom>
          <a:noFill/>
          <a:ln w="0">
            <a:noFill/>
            <a:prstDash val="solid"/>
          </a:ln>
        </p:spPr>
        <p:txBody>
          <a:bodyPr/>
          <a:lstStyle/>
          <a:p>
            <a:pPr algn="r">
              <a:buNone/>
              <a:defRPr sz="825" b="0" i="0">
                <a:solidFill>
                  <a:srgbClr val="7E8CA7"/>
                </a:solidFill>
              </a:defRPr>
            </a:pPr>
            <a:r>
              <a:rPr sz="825" b="0" i="0">
                <a:solidFill>
                  <a:srgbClr val="7E8CA7"/>
                </a:solidFill>
              </a:rPr>
              <a:t>September 2026</a:t>
            </a:r>
          </a:p>
        </p:txBody>
      </p:sp>
    </p:spTree>
    <p:extLst>
      <p:ext uri="{BB962C8B-B14F-4D97-AF65-F5344CB8AC3E}">
        <p14:creationId xmlns:p14="http://schemas.microsoft.com/office/powerpoint/2010/main" val="1774851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71226"/>
        </a:solidFill>
        <a:effectLst/>
      </p:bgPr>
    </p:bg>
    <p:spTree>
      <p:nvGrpSpPr>
        <p:cNvPr id="1" name=""/>
        <p:cNvGrpSpPr/>
        <p:nvPr/>
      </p:nvGrpSpPr>
      <p:grpSpPr>
        <a:xfrm>
          <a:off x="0" y="0"/>
          <a:ext cx="0" cy="0"/>
          <a:chOff x="0" y="0"/>
          <a:chExt cx="0" cy="0"/>
        </a:xfrm>
      </p:grpSpPr>
      <p:pic>
        <p:nvPicPr>
          <p:cNvPr id="19" name="Imagem 16"/>
          <p:cNvPicPr>
            <a:picLocks noChangeAspect="1"/>
          </p:cNvPicPr>
          <p:nvPr/>
        </p:nvPicPr>
        <p:blipFill>
          <a:blip r:embed="rId3"/>
          <a:srcRect t="27" b="27"/>
          <a:stretch>
            <a:fillRect/>
          </a:stretch>
        </p:blipFill>
        <p:spPr>
          <a:xfrm>
            <a:off x="0" y="38100"/>
            <a:ext cx="12192000" cy="6858000"/>
          </a:xfrm>
          <a:prstGeom prst="rect">
            <a:avLst/>
          </a:prstGeom>
        </p:spPr>
      </p:pic>
      <p:sp>
        <p:nvSpPr>
          <p:cNvPr id="2" name="Retângulo 1">
            <a:extLst>
              <a:ext uri="{FF2B5EF4-FFF2-40B4-BE49-F238E27FC236}">
                <a16:creationId xmlns:a16="http://schemas.microsoft.com/office/drawing/2014/main" id="{E9812B51-2F71-483B-B921-C831884F5527}"/>
              </a:ext>
            </a:extLst>
          </p:cNvPr>
          <p:cNvSpPr>
            <a:spLocks noGrp="1"/>
          </p:cNvSpPr>
          <p:nvPr/>
        </p:nvSpPr>
        <p:spPr>
          <a:xfrm>
            <a:off x="0" y="0"/>
            <a:ext cx="5619750" cy="6858000"/>
          </a:xfrm>
          <a:prstGeom prst="rect">
            <a:avLst/>
          </a:prstGeom>
          <a:ln w="0">
            <a:noFill/>
            <a:prstDash val="solid"/>
          </a:ln>
        </p:spPr>
        <p:txBody>
          <a:bodyPr/>
          <a:lstStyle/>
          <a:p>
            <a:endParaRPr/>
          </a:p>
        </p:txBody>
      </p:sp>
      <p:pic>
        <p:nvPicPr>
          <p:cNvPr id="21" name="Imagem 18"/>
          <p:cNvPicPr>
            <a:picLocks noChangeAspect="1"/>
          </p:cNvPicPr>
          <p:nvPr/>
        </p:nvPicPr>
        <p:blipFill>
          <a:blip r:embed="rId4"/>
          <a:stretch/>
        </p:blipFill>
        <p:spPr>
          <a:xfrm>
            <a:off x="933450" y="454632"/>
            <a:ext cx="1066800" cy="367085"/>
          </a:xfrm>
          <a:prstGeom prst="rect">
            <a:avLst/>
          </a:prstGeom>
        </p:spPr>
      </p:pic>
      <p:sp>
        <p:nvSpPr>
          <p:cNvPr id="4" name="Retângulo 3">
            <a:extLst>
              <a:ext uri="{FF2B5EF4-FFF2-40B4-BE49-F238E27FC236}">
                <a16:creationId xmlns:a16="http://schemas.microsoft.com/office/drawing/2014/main" id="{DB735258-7783-4D46-B42F-A85A93047E4C}"/>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738097"/>
                </a:solidFill>
              </a:defRPr>
            </a:pPr>
            <a:r>
              <a:rPr sz="675" b="1" i="0">
                <a:solidFill>
                  <a:srgbClr val="738097"/>
                </a:solidFill>
              </a:rPr>
              <a:t>GLEMO</a:t>
            </a:r>
          </a:p>
        </p:txBody>
      </p:sp>
      <p:sp>
        <p:nvSpPr>
          <p:cNvPr id="5" name="Retângulo 4">
            <a:extLst>
              <a:ext uri="{FF2B5EF4-FFF2-40B4-BE49-F238E27FC236}">
                <a16:creationId xmlns:a16="http://schemas.microsoft.com/office/drawing/2014/main" id="{D29674B1-4BA0-4F99-A872-4BA5C67939E8}"/>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7E8CA7"/>
                </a:solidFill>
              </a:defRPr>
            </a:pPr>
            <a:r>
              <a:rPr sz="675" b="0" i="0">
                <a:solidFill>
                  <a:srgbClr val="7E8CA7"/>
                </a:solidFill>
              </a:rPr>
              <a:t>Confidential</a:t>
            </a:r>
          </a:p>
        </p:txBody>
      </p:sp>
      <p:sp>
        <p:nvSpPr>
          <p:cNvPr id="6" name="Retângulo 5">
            <a:extLst>
              <a:ext uri="{FF2B5EF4-FFF2-40B4-BE49-F238E27FC236}">
                <a16:creationId xmlns:a16="http://schemas.microsoft.com/office/drawing/2014/main" id="{DC8F4CC6-35E7-406F-AE77-9987E59E267E}"/>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C7D0E3"/>
                </a:solidFill>
              </a:defRPr>
            </a:pPr>
            <a:r>
              <a:rPr sz="675" b="0" i="0">
                <a:solidFill>
                  <a:srgbClr val="C7D0E3"/>
                </a:solidFill>
              </a:rPr>
              <a:t>2 / 20</a:t>
            </a:r>
          </a:p>
        </p:txBody>
      </p:sp>
      <p:sp>
        <p:nvSpPr>
          <p:cNvPr id="7" name="Retângulo 6">
            <a:extLst>
              <a:ext uri="{FF2B5EF4-FFF2-40B4-BE49-F238E27FC236}">
                <a16:creationId xmlns:a16="http://schemas.microsoft.com/office/drawing/2014/main" id="{051C1AFC-8457-4FB2-9BF7-CE2374F87449}"/>
              </a:ext>
            </a:extLst>
          </p:cNvPr>
          <p:cNvSpPr>
            <a:spLocks noGrp="1"/>
          </p:cNvSpPr>
          <p:nvPr/>
        </p:nvSpPr>
        <p:spPr>
          <a:xfrm>
            <a:off x="1143000" y="971550"/>
            <a:ext cx="5143500" cy="209550"/>
          </a:xfrm>
          <a:prstGeom prst="rect">
            <a:avLst/>
          </a:prstGeom>
          <a:noFill/>
          <a:ln w="0">
            <a:noFill/>
            <a:prstDash val="solid"/>
          </a:ln>
        </p:spPr>
        <p:txBody>
          <a:bodyPr/>
          <a:lstStyle/>
          <a:p>
            <a:pPr algn="l">
              <a:buNone/>
              <a:defRPr sz="825" b="1" i="0">
                <a:solidFill>
                  <a:srgbClr val="D9B83F"/>
                </a:solidFill>
              </a:defRPr>
            </a:pPr>
            <a:r>
              <a:rPr sz="825" b="1" i="0">
                <a:solidFill>
                  <a:srgbClr val="D9B83F"/>
                </a:solidFill>
              </a:rPr>
              <a:t>INVESTMENT THESIS</a:t>
            </a:r>
          </a:p>
        </p:txBody>
      </p:sp>
      <p:sp>
        <p:nvSpPr>
          <p:cNvPr id="8" name="Retângulo 7">
            <a:extLst>
              <a:ext uri="{FF2B5EF4-FFF2-40B4-BE49-F238E27FC236}">
                <a16:creationId xmlns:a16="http://schemas.microsoft.com/office/drawing/2014/main" id="{40E796E7-F8C4-45A9-9414-854EF35BCC80}"/>
              </a:ext>
            </a:extLst>
          </p:cNvPr>
          <p:cNvSpPr>
            <a:spLocks noGrp="1"/>
          </p:cNvSpPr>
          <p:nvPr/>
        </p:nvSpPr>
        <p:spPr>
          <a:xfrm>
            <a:off x="1142999" y="1428750"/>
            <a:ext cx="5882833" cy="990600"/>
          </a:xfrm>
          <a:prstGeom prst="rect">
            <a:avLst/>
          </a:prstGeom>
          <a:noFill/>
          <a:ln w="0">
            <a:noFill/>
            <a:prstDash val="solid"/>
          </a:ln>
        </p:spPr>
        <p:txBody>
          <a:bodyPr/>
          <a:lstStyle/>
          <a:p>
            <a:pPr algn="l">
              <a:buNone/>
              <a:defRPr sz="2775" b="1" i="0">
                <a:solidFill>
                  <a:srgbClr val="FFFFFF"/>
                </a:solidFill>
              </a:defRPr>
            </a:pPr>
            <a:r>
              <a:rPr sz="2775" b="1" i="0">
                <a:solidFill>
                  <a:srgbClr val="FFFFFF"/>
                </a:solidFill>
              </a:rPr>
              <a:t>Tokenization alone does not bring buyers.</a:t>
            </a:r>
          </a:p>
        </p:txBody>
      </p:sp>
      <p:sp>
        <p:nvSpPr>
          <p:cNvPr id="9" name="Retângulo 8">
            <a:extLst>
              <a:ext uri="{FF2B5EF4-FFF2-40B4-BE49-F238E27FC236}">
                <a16:creationId xmlns:a16="http://schemas.microsoft.com/office/drawing/2014/main" id="{518167F3-19E6-4A96-8357-E41D1D99286A}"/>
              </a:ext>
            </a:extLst>
          </p:cNvPr>
          <p:cNvSpPr>
            <a:spLocks noGrp="1"/>
          </p:cNvSpPr>
          <p:nvPr/>
        </p:nvSpPr>
        <p:spPr>
          <a:xfrm>
            <a:off x="1143000" y="2647950"/>
            <a:ext cx="5143500" cy="819150"/>
          </a:xfrm>
          <a:prstGeom prst="rect">
            <a:avLst/>
          </a:prstGeom>
          <a:noFill/>
          <a:ln w="0">
            <a:noFill/>
            <a:prstDash val="solid"/>
          </a:ln>
        </p:spPr>
        <p:txBody>
          <a:bodyPr/>
          <a:lstStyle/>
          <a:p>
            <a:pPr algn="l">
              <a:buNone/>
              <a:defRPr sz="1350" b="0" i="0">
                <a:solidFill>
                  <a:srgbClr val="C7D0E3"/>
                </a:solidFill>
              </a:defRPr>
            </a:pPr>
            <a:r>
              <a:rPr sz="1350" b="0" i="0">
                <a:solidFill>
                  <a:srgbClr val="C7D0E3"/>
                </a:solidFill>
              </a:rPr>
              <a:t>GlemO is building an AI-native, open liquidity and distribution rail for externally issued RWA tokens. Real estate in the UAE and Singapore is the initial focus.</a:t>
            </a:r>
          </a:p>
        </p:txBody>
      </p:sp>
      <p:sp>
        <p:nvSpPr>
          <p:cNvPr id="10" name="Retângulo Arredondado 9">
            <a:extLst>
              <a:ext uri="{FF2B5EF4-FFF2-40B4-BE49-F238E27FC236}">
                <a16:creationId xmlns:a16="http://schemas.microsoft.com/office/drawing/2014/main" id="{54237422-121A-4352-B788-4F9D079AA478}"/>
              </a:ext>
            </a:extLst>
          </p:cNvPr>
          <p:cNvSpPr>
            <a:spLocks noGrp="1"/>
          </p:cNvSpPr>
          <p:nvPr/>
        </p:nvSpPr>
        <p:spPr>
          <a:xfrm>
            <a:off x="1143000" y="4140120"/>
            <a:ext cx="990600" cy="285750"/>
          </a:xfrm>
          <a:prstGeom prst="roundRect">
            <a:avLst>
              <a:gd name="adj" fmla="val 6667"/>
            </a:avLst>
          </a:prstGeom>
          <a:noFill/>
          <a:ln w="9525">
            <a:solidFill>
              <a:srgbClr val="D9B83F"/>
            </a:solidFill>
            <a:prstDash val="solid"/>
          </a:ln>
        </p:spPr>
        <p:txBody>
          <a:bodyPr/>
          <a:lstStyle/>
          <a:p>
            <a:endParaRPr/>
          </a:p>
        </p:txBody>
      </p:sp>
      <p:sp>
        <p:nvSpPr>
          <p:cNvPr id="11" name="Retângulo 10">
            <a:extLst>
              <a:ext uri="{FF2B5EF4-FFF2-40B4-BE49-F238E27FC236}">
                <a16:creationId xmlns:a16="http://schemas.microsoft.com/office/drawing/2014/main" id="{0339DE25-FE39-44A9-A493-085AE879C5C4}"/>
              </a:ext>
            </a:extLst>
          </p:cNvPr>
          <p:cNvSpPr>
            <a:spLocks noGrp="1"/>
          </p:cNvSpPr>
          <p:nvPr/>
        </p:nvSpPr>
        <p:spPr>
          <a:xfrm>
            <a:off x="1143000" y="4181475"/>
            <a:ext cx="990600" cy="133350"/>
          </a:xfrm>
          <a:prstGeom prst="rect">
            <a:avLst/>
          </a:prstGeom>
          <a:noFill/>
          <a:ln w="0">
            <a:noFill/>
            <a:prstDash val="solid"/>
          </a:ln>
        </p:spPr>
        <p:txBody>
          <a:bodyPr/>
          <a:lstStyle/>
          <a:p>
            <a:pPr algn="ctr">
              <a:buNone/>
              <a:defRPr sz="750" b="1" i="0">
                <a:solidFill>
                  <a:srgbClr val="D9B83F"/>
                </a:solidFill>
              </a:defRPr>
            </a:pPr>
            <a:r>
              <a:rPr sz="850" b="1" i="0">
                <a:solidFill>
                  <a:srgbClr val="D9B83F"/>
                </a:solidFill>
              </a:rPr>
              <a:t>Proof</a:t>
            </a:r>
          </a:p>
        </p:txBody>
      </p:sp>
      <p:sp>
        <p:nvSpPr>
          <p:cNvPr id="12" name="Retângulo Arredondado 11">
            <a:extLst>
              <a:ext uri="{FF2B5EF4-FFF2-40B4-BE49-F238E27FC236}">
                <a16:creationId xmlns:a16="http://schemas.microsoft.com/office/drawing/2014/main" id="{3CFC8E00-2FB1-4FB2-ABFE-D41347028D57}"/>
              </a:ext>
            </a:extLst>
          </p:cNvPr>
          <p:cNvSpPr>
            <a:spLocks noGrp="1"/>
          </p:cNvSpPr>
          <p:nvPr/>
        </p:nvSpPr>
        <p:spPr>
          <a:xfrm>
            <a:off x="2362200" y="4140120"/>
            <a:ext cx="990600" cy="285750"/>
          </a:xfrm>
          <a:prstGeom prst="roundRect">
            <a:avLst>
              <a:gd name="adj" fmla="val 6667"/>
            </a:avLst>
          </a:prstGeom>
          <a:noFill/>
          <a:ln w="9525">
            <a:solidFill>
              <a:srgbClr val="D9B83F"/>
            </a:solidFill>
            <a:prstDash val="solid"/>
          </a:ln>
        </p:spPr>
        <p:txBody>
          <a:bodyPr/>
          <a:lstStyle/>
          <a:p>
            <a:endParaRPr/>
          </a:p>
        </p:txBody>
      </p:sp>
      <p:sp>
        <p:nvSpPr>
          <p:cNvPr id="13" name="Retângulo 12">
            <a:extLst>
              <a:ext uri="{FF2B5EF4-FFF2-40B4-BE49-F238E27FC236}">
                <a16:creationId xmlns:a16="http://schemas.microsoft.com/office/drawing/2014/main" id="{6A78FAE6-C9C0-44CF-A043-2F1C50B44079}"/>
              </a:ext>
            </a:extLst>
          </p:cNvPr>
          <p:cNvSpPr>
            <a:spLocks noGrp="1"/>
          </p:cNvSpPr>
          <p:nvPr/>
        </p:nvSpPr>
        <p:spPr>
          <a:xfrm>
            <a:off x="2362200" y="4181475"/>
            <a:ext cx="990600" cy="133350"/>
          </a:xfrm>
          <a:prstGeom prst="rect">
            <a:avLst/>
          </a:prstGeom>
          <a:noFill/>
          <a:ln w="0">
            <a:noFill/>
            <a:prstDash val="solid"/>
          </a:ln>
        </p:spPr>
        <p:txBody>
          <a:bodyPr/>
          <a:lstStyle/>
          <a:p>
            <a:pPr algn="ctr">
              <a:buNone/>
              <a:defRPr sz="750" b="1" i="0">
                <a:solidFill>
                  <a:srgbClr val="D9B83F"/>
                </a:solidFill>
              </a:defRPr>
            </a:pPr>
            <a:r>
              <a:rPr sz="850" b="1" i="0">
                <a:solidFill>
                  <a:srgbClr val="D9B83F"/>
                </a:solidFill>
              </a:rPr>
              <a:t>Platform</a:t>
            </a:r>
          </a:p>
        </p:txBody>
      </p:sp>
      <p:sp>
        <p:nvSpPr>
          <p:cNvPr id="14" name="Retângulo Arredondado 13">
            <a:extLst>
              <a:ext uri="{FF2B5EF4-FFF2-40B4-BE49-F238E27FC236}">
                <a16:creationId xmlns:a16="http://schemas.microsoft.com/office/drawing/2014/main" id="{A2B24F7E-0A20-4996-86CA-ECAE74E69EDE}"/>
              </a:ext>
            </a:extLst>
          </p:cNvPr>
          <p:cNvSpPr>
            <a:spLocks noGrp="1"/>
          </p:cNvSpPr>
          <p:nvPr/>
        </p:nvSpPr>
        <p:spPr>
          <a:xfrm>
            <a:off x="3581400" y="4140120"/>
            <a:ext cx="990600" cy="285750"/>
          </a:xfrm>
          <a:prstGeom prst="roundRect">
            <a:avLst>
              <a:gd name="adj" fmla="val 6667"/>
            </a:avLst>
          </a:prstGeom>
          <a:noFill/>
          <a:ln w="9525">
            <a:solidFill>
              <a:srgbClr val="D9B83F"/>
            </a:solidFill>
            <a:prstDash val="solid"/>
          </a:ln>
        </p:spPr>
        <p:txBody>
          <a:bodyPr/>
          <a:lstStyle/>
          <a:p>
            <a:endParaRPr/>
          </a:p>
        </p:txBody>
      </p:sp>
      <p:sp>
        <p:nvSpPr>
          <p:cNvPr id="15" name="Retângulo 14">
            <a:extLst>
              <a:ext uri="{FF2B5EF4-FFF2-40B4-BE49-F238E27FC236}">
                <a16:creationId xmlns:a16="http://schemas.microsoft.com/office/drawing/2014/main" id="{D0EE5CDF-BEC7-40F5-8A1D-5D8CDEA4B242}"/>
              </a:ext>
            </a:extLst>
          </p:cNvPr>
          <p:cNvSpPr>
            <a:spLocks noGrp="1"/>
          </p:cNvSpPr>
          <p:nvPr/>
        </p:nvSpPr>
        <p:spPr>
          <a:xfrm>
            <a:off x="3581400" y="4181475"/>
            <a:ext cx="990600" cy="133350"/>
          </a:xfrm>
          <a:prstGeom prst="rect">
            <a:avLst/>
          </a:prstGeom>
          <a:noFill/>
          <a:ln w="0">
            <a:noFill/>
            <a:prstDash val="solid"/>
          </a:ln>
        </p:spPr>
        <p:txBody>
          <a:bodyPr/>
          <a:lstStyle/>
          <a:p>
            <a:pPr algn="ctr">
              <a:buNone/>
              <a:defRPr sz="750" b="1" i="0">
                <a:solidFill>
                  <a:srgbClr val="D9B83F"/>
                </a:solidFill>
              </a:defRPr>
            </a:pPr>
            <a:r>
              <a:rPr sz="850" b="1" i="0">
                <a:solidFill>
                  <a:srgbClr val="D9B83F"/>
                </a:solidFill>
              </a:rPr>
              <a:t>Expansion</a:t>
            </a:r>
          </a:p>
        </p:txBody>
      </p:sp>
      <p:sp>
        <p:nvSpPr>
          <p:cNvPr id="16" name="Retângulo 15">
            <a:extLst>
              <a:ext uri="{FF2B5EF4-FFF2-40B4-BE49-F238E27FC236}">
                <a16:creationId xmlns:a16="http://schemas.microsoft.com/office/drawing/2014/main" id="{8B44FE7C-F144-4E00-8DF6-166445CF5A5C}"/>
              </a:ext>
            </a:extLst>
          </p:cNvPr>
          <p:cNvSpPr>
            <a:spLocks noGrp="1"/>
          </p:cNvSpPr>
          <p:nvPr/>
        </p:nvSpPr>
        <p:spPr>
          <a:xfrm>
            <a:off x="1143000" y="4953000"/>
            <a:ext cx="4953000" cy="476250"/>
          </a:xfrm>
          <a:prstGeom prst="rect">
            <a:avLst/>
          </a:prstGeom>
          <a:noFill/>
          <a:ln w="0">
            <a:noFill/>
            <a:prstDash val="solid"/>
          </a:ln>
        </p:spPr>
        <p:txBody>
          <a:bodyPr/>
          <a:lstStyle/>
          <a:p>
            <a:pPr algn="l">
              <a:buNone/>
              <a:defRPr sz="1275" b="1" i="0">
                <a:solidFill>
                  <a:srgbClr val="FFFFFF"/>
                </a:solidFill>
              </a:defRPr>
            </a:pPr>
            <a:r>
              <a:rPr sz="1275" i="0">
                <a:solidFill>
                  <a:srgbClr val="FFFFFF"/>
                </a:solidFill>
              </a:rPr>
              <a:t>Pre-seed funds the core rail, legal structure and paid workflow validation.</a:t>
            </a:r>
          </a:p>
        </p:txBody>
      </p:sp>
    </p:spTree>
    <p:extLst>
      <p:ext uri="{BB962C8B-B14F-4D97-AF65-F5344CB8AC3E}">
        <p14:creationId xmlns:p14="http://schemas.microsoft.com/office/powerpoint/2010/main" val="789529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p:cNvPicPr>
            <a:picLocks noChangeAspect="1"/>
          </p:cNvPicPr>
          <p:nvPr/>
        </p:nvPicPr>
        <p:blipFill>
          <a:blip r:embed="rId3"/>
          <a:srcRect t="27" b="27"/>
          <a:stretch>
            <a:fillRect/>
          </a:stretch>
        </p:blipFill>
        <p:spPr>
          <a:xfrm>
            <a:off x="0" y="0"/>
            <a:ext cx="12192000" cy="6858000"/>
          </a:xfrm>
          <a:prstGeom prst="rect">
            <a:avLst/>
          </a:prstGeom>
        </p:spPr>
      </p:pic>
      <p:sp>
        <p:nvSpPr>
          <p:cNvPr id="2" name="Retângulo 1">
            <a:extLst>
              <a:ext uri="{FF2B5EF4-FFF2-40B4-BE49-F238E27FC236}">
                <a16:creationId xmlns:a16="http://schemas.microsoft.com/office/drawing/2014/main" id="{BA1A4E60-8C17-4DA0-83EF-892AA48C0586}"/>
              </a:ext>
            </a:extLst>
          </p:cNvPr>
          <p:cNvSpPr>
            <a:spLocks noGrp="1"/>
          </p:cNvSpPr>
          <p:nvPr/>
        </p:nvSpPr>
        <p:spPr>
          <a:xfrm>
            <a:off x="0" y="0"/>
            <a:ext cx="152400" cy="6858000"/>
          </a:xfrm>
          <a:prstGeom prst="rect">
            <a:avLst/>
          </a:prstGeom>
          <a:solidFill>
            <a:srgbClr val="E7BC2F"/>
          </a:solidFill>
          <a:ln w="0">
            <a:noFill/>
          </a:ln>
        </p:spPr>
        <p:txBody>
          <a:bodyPr/>
          <a:lstStyle/>
          <a:p>
            <a:endParaRPr lang="pt-US"/>
          </a:p>
        </p:txBody>
      </p:sp>
      <p:pic>
        <p:nvPicPr>
          <p:cNvPr id="15" name="Imagem 14"/>
          <p:cNvPicPr>
            <a:picLocks noChangeAspect="1"/>
          </p:cNvPicPr>
          <p:nvPr/>
        </p:nvPicPr>
        <p:blipFill>
          <a:blip r:embed="rId4"/>
          <a:stretch/>
        </p:blipFill>
        <p:spPr>
          <a:xfrm>
            <a:off x="649952" y="409575"/>
            <a:ext cx="1024195" cy="352425"/>
          </a:xfrm>
          <a:prstGeom prst="rect">
            <a:avLst/>
          </a:prstGeom>
        </p:spPr>
      </p:pic>
      <p:sp>
        <p:nvSpPr>
          <p:cNvPr id="4" name="Retângulo 3">
            <a:extLst>
              <a:ext uri="{FF2B5EF4-FFF2-40B4-BE49-F238E27FC236}">
                <a16:creationId xmlns:a16="http://schemas.microsoft.com/office/drawing/2014/main" id="{2D5E1ABE-B61D-432D-8504-1D0A30A774F0}"/>
              </a:ext>
            </a:extLst>
          </p:cNvPr>
          <p:cNvSpPr>
            <a:spLocks noGrp="1"/>
          </p:cNvSpPr>
          <p:nvPr/>
        </p:nvSpPr>
        <p:spPr>
          <a:xfrm>
            <a:off x="676275" y="971550"/>
            <a:ext cx="3143250" cy="247650"/>
          </a:xfrm>
          <a:prstGeom prst="rect">
            <a:avLst/>
          </a:prstGeom>
          <a:noFill/>
          <a:ln w="0">
            <a:noFill/>
          </a:ln>
        </p:spPr>
        <p:txBody>
          <a:bodyPr wrap="none">
            <a:noAutofit/>
          </a:bodyPr>
          <a:lstStyle/>
          <a:p>
            <a:pPr>
              <a:buNone/>
              <a:defRPr sz="900" b="1">
                <a:solidFill>
                  <a:srgbClr val="E7BC2F"/>
                </a:solidFill>
                <a:latin typeface="Calibri"/>
                <a:ea typeface="Calibri"/>
                <a:cs typeface="Calibri"/>
              </a:defRPr>
            </a:pPr>
            <a:r>
              <a:rPr sz="900" b="1">
                <a:solidFill>
                  <a:srgbClr val="E7BC2F"/>
                </a:solidFill>
                <a:latin typeface="Calibri"/>
                <a:ea typeface="Calibri"/>
                <a:cs typeface="Calibri"/>
              </a:rPr>
              <a:t>NETWORK POSITIONING</a:t>
            </a:r>
          </a:p>
        </p:txBody>
      </p:sp>
      <p:sp>
        <p:nvSpPr>
          <p:cNvPr id="5" name="Retângulo 4">
            <a:extLst>
              <a:ext uri="{FF2B5EF4-FFF2-40B4-BE49-F238E27FC236}">
                <a16:creationId xmlns:a16="http://schemas.microsoft.com/office/drawing/2014/main" id="{29D66039-27D4-40FC-8FC4-2A54E35DE35F}"/>
              </a:ext>
            </a:extLst>
          </p:cNvPr>
          <p:cNvSpPr>
            <a:spLocks noGrp="1"/>
          </p:cNvSpPr>
          <p:nvPr/>
        </p:nvSpPr>
        <p:spPr>
          <a:xfrm>
            <a:off x="676275" y="1524000"/>
            <a:ext cx="4476750" cy="1476375"/>
          </a:xfrm>
          <a:prstGeom prst="rect">
            <a:avLst/>
          </a:prstGeom>
          <a:noFill/>
          <a:ln w="0">
            <a:noFill/>
          </a:ln>
        </p:spPr>
        <p:txBody>
          <a:bodyPr wrap="square" anchor="ctr">
            <a:noAutofit/>
          </a:bodyPr>
          <a:lstStyle/>
          <a:p>
            <a:pPr>
              <a:lnSpc>
                <a:spcPct val="96000"/>
              </a:lnSpc>
              <a:buNone/>
              <a:defRPr sz="3225" b="1">
                <a:solidFill>
                  <a:srgbClr val="FFFFFF"/>
                </a:solidFill>
                <a:latin typeface="Calibri"/>
                <a:ea typeface="Calibri"/>
                <a:cs typeface="Calibri"/>
              </a:defRPr>
            </a:pPr>
            <a:r>
              <a:rPr sz="3225" b="1">
                <a:solidFill>
                  <a:srgbClr val="FFFFFF"/>
                </a:solidFill>
                <a:latin typeface="Calibri"/>
                <a:ea typeface="Calibri"/>
                <a:cs typeface="Calibri"/>
              </a:rPr>
              <a:t>Liquidity scales when RWA ecosystems connect.</a:t>
            </a:r>
          </a:p>
        </p:txBody>
      </p:sp>
      <p:sp>
        <p:nvSpPr>
          <p:cNvPr id="6" name="Retângulo 5">
            <a:extLst>
              <a:ext uri="{FF2B5EF4-FFF2-40B4-BE49-F238E27FC236}">
                <a16:creationId xmlns:a16="http://schemas.microsoft.com/office/drawing/2014/main" id="{641563DA-B564-4B6F-A70F-B79D79CA9F1E}"/>
              </a:ext>
            </a:extLst>
          </p:cNvPr>
          <p:cNvSpPr>
            <a:spLocks noGrp="1"/>
          </p:cNvSpPr>
          <p:nvPr/>
        </p:nvSpPr>
        <p:spPr>
          <a:xfrm>
            <a:off x="685800" y="3190875"/>
            <a:ext cx="4333875" cy="1143000"/>
          </a:xfrm>
          <a:prstGeom prst="rect">
            <a:avLst/>
          </a:prstGeom>
          <a:noFill/>
          <a:ln w="0">
            <a:noFill/>
          </a:ln>
        </p:spPr>
        <p:txBody>
          <a:bodyPr wrap="square" anchor="t">
            <a:noAutofit/>
          </a:bodyPr>
          <a:lstStyle/>
          <a:p>
            <a:pPr>
              <a:lnSpc>
                <a:spcPct val="112000"/>
              </a:lnSpc>
              <a:buNone/>
              <a:defRPr sz="1500">
                <a:solidFill>
                  <a:srgbClr val="D7E2EF"/>
                </a:solidFill>
                <a:latin typeface="Calibri"/>
                <a:ea typeface="Calibri"/>
                <a:cs typeface="Calibri"/>
              </a:defRPr>
            </a:pPr>
            <a:r>
              <a:rPr sz="1500">
                <a:solidFill>
                  <a:srgbClr val="D7E2EF"/>
                </a:solidFill>
                <a:latin typeface="Calibri"/>
                <a:ea typeface="Calibri"/>
                <a:cs typeface="Calibri"/>
              </a:rPr>
              <a:t>A shared network of eligible buyers across banks, tokenization providers and permitted channels. Partners integrate through open APIs.</a:t>
            </a:r>
          </a:p>
        </p:txBody>
      </p:sp>
      <p:sp>
        <p:nvSpPr>
          <p:cNvPr id="7" name="Retângulo 6">
            <a:extLst>
              <a:ext uri="{FF2B5EF4-FFF2-40B4-BE49-F238E27FC236}">
                <a16:creationId xmlns:a16="http://schemas.microsoft.com/office/drawing/2014/main" id="{D6E4A621-B19B-488F-9E15-A99CDBE83634}"/>
              </a:ext>
            </a:extLst>
          </p:cNvPr>
          <p:cNvSpPr>
            <a:spLocks noGrp="1"/>
          </p:cNvSpPr>
          <p:nvPr/>
        </p:nvSpPr>
        <p:spPr>
          <a:xfrm>
            <a:off x="685800" y="4695825"/>
            <a:ext cx="4286250" cy="571500"/>
          </a:xfrm>
          <a:prstGeom prst="rect">
            <a:avLst/>
          </a:prstGeom>
          <a:noFill/>
          <a:ln w="0">
            <a:noFill/>
          </a:ln>
        </p:spPr>
        <p:txBody>
          <a:bodyPr wrap="square">
            <a:noAutofit/>
          </a:bodyPr>
          <a:lstStyle/>
          <a:p>
            <a:pPr>
              <a:lnSpc>
                <a:spcPct val="105000"/>
              </a:lnSpc>
              <a:buNone/>
              <a:defRPr sz="1350" b="1">
                <a:solidFill>
                  <a:srgbClr val="F2C94C"/>
                </a:solidFill>
                <a:latin typeface="Calibri"/>
                <a:ea typeface="Calibri"/>
                <a:cs typeface="Calibri"/>
              </a:defRPr>
            </a:pPr>
            <a:r>
              <a:rPr sz="1350" b="1">
                <a:solidFill>
                  <a:srgbClr val="F2C94C"/>
                </a:solidFill>
                <a:latin typeface="Calibri"/>
                <a:ea typeface="Calibri"/>
                <a:cs typeface="Calibri"/>
              </a:rPr>
              <a:t>Issuers keep their tokens and infrastructure. GlemO extends distribution.</a:t>
            </a:r>
          </a:p>
        </p:txBody>
      </p:sp>
      <p:sp>
        <p:nvSpPr>
          <p:cNvPr id="8" name="Retângulo 7">
            <a:extLst>
              <a:ext uri="{FF2B5EF4-FFF2-40B4-BE49-F238E27FC236}">
                <a16:creationId xmlns:a16="http://schemas.microsoft.com/office/drawing/2014/main" id="{354C6D72-8F77-4B01-A0CF-638FC4E48418}"/>
              </a:ext>
            </a:extLst>
          </p:cNvPr>
          <p:cNvSpPr>
            <a:spLocks noGrp="1"/>
          </p:cNvSpPr>
          <p:nvPr/>
        </p:nvSpPr>
        <p:spPr>
          <a:xfrm>
            <a:off x="676275" y="6467475"/>
            <a:ext cx="1143000" cy="152400"/>
          </a:xfrm>
          <a:prstGeom prst="rect">
            <a:avLst/>
          </a:prstGeom>
          <a:noFill/>
          <a:ln w="0">
            <a:noFill/>
          </a:ln>
        </p:spPr>
        <p:txBody>
          <a:bodyPr>
            <a:noAutofit/>
          </a:bodyPr>
          <a:lstStyle/>
          <a:p>
            <a:pPr>
              <a:buNone/>
              <a:defRPr sz="675" b="1">
                <a:solidFill>
                  <a:srgbClr val="91A0B2"/>
                </a:solidFill>
                <a:latin typeface="Calibri"/>
                <a:ea typeface="Calibri"/>
                <a:cs typeface="Calibri"/>
              </a:defRPr>
            </a:pPr>
            <a:r>
              <a:rPr sz="675" b="1">
                <a:solidFill>
                  <a:srgbClr val="91A0B2"/>
                </a:solidFill>
                <a:latin typeface="Calibri"/>
                <a:ea typeface="Calibri"/>
                <a:cs typeface="Calibri"/>
              </a:rPr>
              <a:t>GLEMO</a:t>
            </a:r>
          </a:p>
        </p:txBody>
      </p:sp>
      <p:sp>
        <p:nvSpPr>
          <p:cNvPr id="9" name="Retângulo 8">
            <a:extLst>
              <a:ext uri="{FF2B5EF4-FFF2-40B4-BE49-F238E27FC236}">
                <a16:creationId xmlns:a16="http://schemas.microsoft.com/office/drawing/2014/main" id="{554E2E72-908E-41EC-B407-AF327FA5A3B3}"/>
              </a:ext>
            </a:extLst>
          </p:cNvPr>
          <p:cNvSpPr>
            <a:spLocks noGrp="1"/>
          </p:cNvSpPr>
          <p:nvPr/>
        </p:nvSpPr>
        <p:spPr>
          <a:xfrm>
            <a:off x="5562600" y="6467475"/>
            <a:ext cx="1066800" cy="152400"/>
          </a:xfrm>
          <a:prstGeom prst="rect">
            <a:avLst/>
          </a:prstGeom>
          <a:noFill/>
          <a:ln w="0">
            <a:noFill/>
          </a:ln>
        </p:spPr>
        <p:txBody>
          <a:bodyPr>
            <a:noAutofit/>
          </a:bodyPr>
          <a:lstStyle/>
          <a:p>
            <a:pPr algn="ctr">
              <a:buNone/>
              <a:defRPr sz="675">
                <a:solidFill>
                  <a:srgbClr val="91A0B2"/>
                </a:solidFill>
                <a:latin typeface="Calibri"/>
                <a:ea typeface="Calibri"/>
                <a:cs typeface="Calibri"/>
              </a:defRPr>
            </a:pPr>
            <a:r>
              <a:rPr sz="675">
                <a:solidFill>
                  <a:srgbClr val="91A0B2"/>
                </a:solidFill>
                <a:latin typeface="Calibri"/>
                <a:ea typeface="Calibri"/>
                <a:cs typeface="Calibri"/>
              </a:rPr>
              <a:t>Confidential</a:t>
            </a:r>
          </a:p>
        </p:txBody>
      </p:sp>
      <p:sp>
        <p:nvSpPr>
          <p:cNvPr id="10" name="Retângulo 9">
            <a:extLst>
              <a:ext uri="{FF2B5EF4-FFF2-40B4-BE49-F238E27FC236}">
                <a16:creationId xmlns:a16="http://schemas.microsoft.com/office/drawing/2014/main" id="{729E2547-99D6-43DC-8B5C-DD5D0519EABF}"/>
              </a:ext>
            </a:extLst>
          </p:cNvPr>
          <p:cNvSpPr>
            <a:spLocks noGrp="1"/>
          </p:cNvSpPr>
          <p:nvPr/>
        </p:nvSpPr>
        <p:spPr>
          <a:xfrm>
            <a:off x="11144250" y="6467475"/>
            <a:ext cx="685800" cy="152400"/>
          </a:xfrm>
          <a:prstGeom prst="rect">
            <a:avLst/>
          </a:prstGeom>
          <a:noFill/>
          <a:ln w="0">
            <a:noFill/>
          </a:ln>
        </p:spPr>
        <p:txBody>
          <a:bodyPr>
            <a:noAutofit/>
          </a:bodyPr>
          <a:lstStyle/>
          <a:p>
            <a:pPr algn="r">
              <a:buNone/>
              <a:defRPr sz="675">
                <a:solidFill>
                  <a:srgbClr val="91A0B2"/>
                </a:solidFill>
                <a:latin typeface="Calibri"/>
                <a:ea typeface="Calibri"/>
                <a:cs typeface="Calibri"/>
              </a:defRPr>
            </a:pPr>
            <a:r>
              <a:rPr sz="675">
                <a:solidFill>
                  <a:srgbClr val="91A0B2"/>
                </a:solidFill>
                <a:latin typeface="Calibri"/>
                <a:ea typeface="Calibri"/>
                <a:cs typeface="Calibri"/>
              </a:rPr>
              <a:t>3 / 20</a:t>
            </a:r>
          </a:p>
        </p:txBody>
      </p:sp>
    </p:spTree>
    <p:extLst>
      <p:ext uri="{BB962C8B-B14F-4D97-AF65-F5344CB8AC3E}">
        <p14:creationId xmlns:p14="http://schemas.microsoft.com/office/powerpoint/2010/main" val="193438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9" name="Imagem 27"/>
          <p:cNvPicPr>
            <a:picLocks noChangeAspect="1"/>
          </p:cNvPicPr>
          <p:nvPr/>
        </p:nvPicPr>
        <p:blipFill>
          <a:blip r:embed="rId3"/>
          <a:stretch/>
        </p:blipFill>
        <p:spPr>
          <a:xfrm>
            <a:off x="514350" y="454632"/>
            <a:ext cx="1066800" cy="367085"/>
          </a:xfrm>
          <a:prstGeom prst="rect">
            <a:avLst/>
          </a:prstGeom>
        </p:spPr>
      </p:pic>
      <p:sp>
        <p:nvSpPr>
          <p:cNvPr id="2" name="Retângulo 1">
            <a:extLst>
              <a:ext uri="{FF2B5EF4-FFF2-40B4-BE49-F238E27FC236}">
                <a16:creationId xmlns:a16="http://schemas.microsoft.com/office/drawing/2014/main" id="{F93AF107-ED38-4B64-A53F-1F161BAC5CE4}"/>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9AA4B8"/>
                </a:solidFill>
              </a:defRPr>
            </a:pPr>
            <a:r>
              <a:rPr sz="675" b="1" i="0">
                <a:solidFill>
                  <a:srgbClr val="9AA4B8"/>
                </a:solidFill>
              </a:rPr>
              <a:t>GLEMO</a:t>
            </a:r>
          </a:p>
        </p:txBody>
      </p:sp>
      <p:sp>
        <p:nvSpPr>
          <p:cNvPr id="3" name="Retângulo 2">
            <a:extLst>
              <a:ext uri="{FF2B5EF4-FFF2-40B4-BE49-F238E27FC236}">
                <a16:creationId xmlns:a16="http://schemas.microsoft.com/office/drawing/2014/main" id="{151696CE-118D-465F-93E4-8C1C6BDA86E8}"/>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A4ADBD"/>
                </a:solidFill>
              </a:defRPr>
            </a:pPr>
            <a:r>
              <a:rPr sz="675" b="0" i="0">
                <a:solidFill>
                  <a:srgbClr val="A4ADBD"/>
                </a:solidFill>
              </a:rPr>
              <a:t>Confidential</a:t>
            </a:r>
          </a:p>
        </p:txBody>
      </p:sp>
      <p:sp>
        <p:nvSpPr>
          <p:cNvPr id="4" name="Retângulo 3">
            <a:extLst>
              <a:ext uri="{FF2B5EF4-FFF2-40B4-BE49-F238E27FC236}">
                <a16:creationId xmlns:a16="http://schemas.microsoft.com/office/drawing/2014/main" id="{86F09287-588C-41DA-855E-6DD3AE65B688}"/>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798499"/>
                </a:solidFill>
              </a:defRPr>
            </a:pPr>
            <a:r>
              <a:rPr sz="675" b="0" i="0">
                <a:solidFill>
                  <a:srgbClr val="798499"/>
                </a:solidFill>
              </a:rPr>
              <a:t>4 / 20</a:t>
            </a:r>
          </a:p>
        </p:txBody>
      </p:sp>
      <p:sp>
        <p:nvSpPr>
          <p:cNvPr id="5" name="Retângulo 4">
            <a:extLst>
              <a:ext uri="{FF2B5EF4-FFF2-40B4-BE49-F238E27FC236}">
                <a16:creationId xmlns:a16="http://schemas.microsoft.com/office/drawing/2014/main" id="{7EB6C92B-3EFA-44CA-80B9-04C59296A749}"/>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A27F00"/>
                </a:solidFill>
              </a:defRPr>
            </a:pPr>
            <a:r>
              <a:rPr sz="825" b="1" i="0">
                <a:solidFill>
                  <a:srgbClr val="A27F00"/>
                </a:solidFill>
              </a:rPr>
              <a:t>ECOSYSTEM POSITION</a:t>
            </a:r>
          </a:p>
        </p:txBody>
      </p:sp>
      <p:sp>
        <p:nvSpPr>
          <p:cNvPr id="6" name="Retângulo 5">
            <a:extLst>
              <a:ext uri="{FF2B5EF4-FFF2-40B4-BE49-F238E27FC236}">
                <a16:creationId xmlns:a16="http://schemas.microsoft.com/office/drawing/2014/main" id="{2D64819F-9638-4534-B635-AE41F3796F52}"/>
              </a:ext>
            </a:extLst>
          </p:cNvPr>
          <p:cNvSpPr>
            <a:spLocks noGrp="1"/>
          </p:cNvSpPr>
          <p:nvPr/>
        </p:nvSpPr>
        <p:spPr>
          <a:xfrm>
            <a:off x="723900" y="1200150"/>
            <a:ext cx="5283362" cy="819150"/>
          </a:xfrm>
          <a:prstGeom prst="rect">
            <a:avLst/>
          </a:prstGeom>
          <a:noFill/>
          <a:ln w="0">
            <a:noFill/>
            <a:prstDash val="solid"/>
          </a:ln>
        </p:spPr>
        <p:txBody>
          <a:bodyPr/>
          <a:lstStyle/>
          <a:p>
            <a:pPr algn="l">
              <a:buNone/>
              <a:defRPr sz="2775" b="1" i="0">
                <a:solidFill>
                  <a:srgbClr val="101828"/>
                </a:solidFill>
              </a:defRPr>
            </a:pPr>
            <a:r>
              <a:rPr sz="2775" b="1" i="0">
                <a:solidFill>
                  <a:srgbClr val="101828"/>
                </a:solidFill>
              </a:rPr>
              <a:t>The market gap sits between tokenization and demand.</a:t>
            </a:r>
          </a:p>
        </p:txBody>
      </p:sp>
      <p:sp>
        <p:nvSpPr>
          <p:cNvPr id="7" name="Retângulo 6">
            <a:extLst>
              <a:ext uri="{FF2B5EF4-FFF2-40B4-BE49-F238E27FC236}">
                <a16:creationId xmlns:a16="http://schemas.microsoft.com/office/drawing/2014/main" id="{DA812DCC-5C25-4D66-8E87-CF7072B7A898}"/>
              </a:ext>
            </a:extLst>
          </p:cNvPr>
          <p:cNvSpPr>
            <a:spLocks noGrp="1"/>
          </p:cNvSpPr>
          <p:nvPr/>
        </p:nvSpPr>
        <p:spPr>
          <a:xfrm>
            <a:off x="723901" y="2238375"/>
            <a:ext cx="4972050" cy="628650"/>
          </a:xfrm>
          <a:prstGeom prst="rect">
            <a:avLst/>
          </a:prstGeom>
          <a:noFill/>
          <a:ln w="0">
            <a:noFill/>
            <a:prstDash val="solid"/>
          </a:ln>
        </p:spPr>
        <p:txBody>
          <a:bodyPr/>
          <a:lstStyle/>
          <a:p>
            <a:pPr algn="l">
              <a:buNone/>
              <a:defRPr sz="1350" b="0" i="0">
                <a:solidFill>
                  <a:srgbClr val="526071"/>
                </a:solidFill>
              </a:defRPr>
            </a:pPr>
            <a:r>
              <a:rPr sz="1350" b="0" i="0">
                <a:solidFill>
                  <a:srgbClr val="526071"/>
                </a:solidFill>
              </a:rPr>
              <a:t>GlemO prepares the opportunity, finds eligible buyers and coordinates the deal workflow. Issuers and regulated partners retain their roles.</a:t>
            </a:r>
          </a:p>
        </p:txBody>
      </p:sp>
      <p:sp>
        <p:nvSpPr>
          <p:cNvPr id="8" name="Retângulo Arredondado 7">
            <a:extLst>
              <a:ext uri="{FF2B5EF4-FFF2-40B4-BE49-F238E27FC236}">
                <a16:creationId xmlns:a16="http://schemas.microsoft.com/office/drawing/2014/main" id="{50D1F555-EE49-4C9F-828A-C6A151146C28}"/>
              </a:ext>
            </a:extLst>
          </p:cNvPr>
          <p:cNvSpPr>
            <a:spLocks noGrp="1"/>
          </p:cNvSpPr>
          <p:nvPr/>
        </p:nvSpPr>
        <p:spPr>
          <a:xfrm>
            <a:off x="666750" y="3486150"/>
            <a:ext cx="2095500" cy="990600"/>
          </a:xfrm>
          <a:prstGeom prst="roundRect">
            <a:avLst>
              <a:gd name="adj" fmla="val 1923"/>
            </a:avLst>
          </a:prstGeom>
          <a:solidFill>
            <a:srgbClr val="F6F8FB"/>
          </a:solidFill>
          <a:ln w="9525">
            <a:solidFill>
              <a:srgbClr val="D8DEE9"/>
            </a:solidFill>
            <a:prstDash val="solid"/>
          </a:ln>
        </p:spPr>
        <p:txBody>
          <a:bodyPr/>
          <a:lstStyle/>
          <a:p>
            <a:endParaRPr/>
          </a:p>
        </p:txBody>
      </p:sp>
      <p:sp>
        <p:nvSpPr>
          <p:cNvPr id="9" name="Retângulo 8">
            <a:extLst>
              <a:ext uri="{FF2B5EF4-FFF2-40B4-BE49-F238E27FC236}">
                <a16:creationId xmlns:a16="http://schemas.microsoft.com/office/drawing/2014/main" id="{B4674C4C-7CD8-4F27-8C5A-510E0077B6FA}"/>
              </a:ext>
            </a:extLst>
          </p:cNvPr>
          <p:cNvSpPr>
            <a:spLocks noGrp="1"/>
          </p:cNvSpPr>
          <p:nvPr/>
        </p:nvSpPr>
        <p:spPr>
          <a:xfrm>
            <a:off x="819150" y="3619500"/>
            <a:ext cx="419100" cy="28575"/>
          </a:xfrm>
          <a:prstGeom prst="rect">
            <a:avLst/>
          </a:prstGeom>
          <a:solidFill>
            <a:srgbClr val="D9B83F"/>
          </a:solidFill>
          <a:ln w="0">
            <a:solidFill>
              <a:srgbClr val="D9B83F"/>
            </a:solidFill>
            <a:prstDash val="solid"/>
          </a:ln>
        </p:spPr>
        <p:txBody>
          <a:bodyPr/>
          <a:lstStyle/>
          <a:p>
            <a:endParaRPr/>
          </a:p>
        </p:txBody>
      </p:sp>
      <p:sp>
        <p:nvSpPr>
          <p:cNvPr id="10" name="Retângulo 9">
            <a:extLst>
              <a:ext uri="{FF2B5EF4-FFF2-40B4-BE49-F238E27FC236}">
                <a16:creationId xmlns:a16="http://schemas.microsoft.com/office/drawing/2014/main" id="{43BF0E7F-F4D9-436A-8108-2B644BBD719E}"/>
              </a:ext>
            </a:extLst>
          </p:cNvPr>
          <p:cNvSpPr>
            <a:spLocks noGrp="1"/>
          </p:cNvSpPr>
          <p:nvPr/>
        </p:nvSpPr>
        <p:spPr>
          <a:xfrm>
            <a:off x="838200" y="3733800"/>
            <a:ext cx="175260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Originators</a:t>
            </a:r>
          </a:p>
        </p:txBody>
      </p:sp>
      <p:sp>
        <p:nvSpPr>
          <p:cNvPr id="11" name="Retângulo 10">
            <a:extLst>
              <a:ext uri="{FF2B5EF4-FFF2-40B4-BE49-F238E27FC236}">
                <a16:creationId xmlns:a16="http://schemas.microsoft.com/office/drawing/2014/main" id="{61EE8932-57D0-4AB3-BD19-1D744EF9222E}"/>
              </a:ext>
            </a:extLst>
          </p:cNvPr>
          <p:cNvSpPr>
            <a:spLocks noGrp="1"/>
          </p:cNvSpPr>
          <p:nvPr/>
        </p:nvSpPr>
        <p:spPr>
          <a:xfrm>
            <a:off x="838200" y="3961638"/>
            <a:ext cx="1752600" cy="400812"/>
          </a:xfrm>
          <a:prstGeom prst="rect">
            <a:avLst/>
          </a:prstGeom>
          <a:noFill/>
          <a:ln w="0">
            <a:noFill/>
            <a:prstDash val="solid"/>
          </a:ln>
        </p:spPr>
        <p:txBody>
          <a:bodyPr/>
          <a:lstStyle/>
          <a:p>
            <a:pPr algn="l">
              <a:buNone/>
              <a:defRPr sz="900" b="0" i="0">
                <a:solidFill>
                  <a:srgbClr val="526071"/>
                </a:solidFill>
              </a:defRPr>
            </a:pPr>
            <a:r>
              <a:rPr sz="1000" b="0" i="0">
                <a:solidFill>
                  <a:srgbClr val="526071"/>
                </a:solidFill>
              </a:rPr>
              <a:t>Banks, institutions and RWA asset owners</a:t>
            </a:r>
          </a:p>
        </p:txBody>
      </p:sp>
      <p:sp>
        <p:nvSpPr>
          <p:cNvPr id="12" name="Retângulo Arredondado 11">
            <a:extLst>
              <a:ext uri="{FF2B5EF4-FFF2-40B4-BE49-F238E27FC236}">
                <a16:creationId xmlns:a16="http://schemas.microsoft.com/office/drawing/2014/main" id="{73AF8322-FB31-48A5-9C5C-2C6392E1E301}"/>
              </a:ext>
            </a:extLst>
          </p:cNvPr>
          <p:cNvSpPr>
            <a:spLocks noGrp="1"/>
          </p:cNvSpPr>
          <p:nvPr/>
        </p:nvSpPr>
        <p:spPr>
          <a:xfrm>
            <a:off x="3181350" y="3486150"/>
            <a:ext cx="2095500" cy="990600"/>
          </a:xfrm>
          <a:prstGeom prst="roundRect">
            <a:avLst>
              <a:gd name="adj" fmla="val 1923"/>
            </a:avLst>
          </a:prstGeom>
          <a:solidFill>
            <a:srgbClr val="F6F8FB"/>
          </a:solidFill>
          <a:ln w="9525">
            <a:solidFill>
              <a:srgbClr val="D8DEE9"/>
            </a:solidFill>
            <a:prstDash val="solid"/>
          </a:ln>
        </p:spPr>
        <p:txBody>
          <a:bodyPr/>
          <a:lstStyle/>
          <a:p>
            <a:endParaRPr/>
          </a:p>
        </p:txBody>
      </p:sp>
      <p:sp>
        <p:nvSpPr>
          <p:cNvPr id="13" name="Retângulo 12">
            <a:extLst>
              <a:ext uri="{FF2B5EF4-FFF2-40B4-BE49-F238E27FC236}">
                <a16:creationId xmlns:a16="http://schemas.microsoft.com/office/drawing/2014/main" id="{7AEE63F0-C63A-4629-80F9-42A42D13F3D2}"/>
              </a:ext>
            </a:extLst>
          </p:cNvPr>
          <p:cNvSpPr>
            <a:spLocks noGrp="1"/>
          </p:cNvSpPr>
          <p:nvPr/>
        </p:nvSpPr>
        <p:spPr>
          <a:xfrm>
            <a:off x="3333750" y="3619500"/>
            <a:ext cx="419100" cy="28575"/>
          </a:xfrm>
          <a:prstGeom prst="rect">
            <a:avLst/>
          </a:prstGeom>
          <a:solidFill>
            <a:srgbClr val="D9B83F"/>
          </a:solidFill>
          <a:ln w="0">
            <a:solidFill>
              <a:srgbClr val="D9B83F"/>
            </a:solidFill>
            <a:prstDash val="solid"/>
          </a:ln>
        </p:spPr>
        <p:txBody>
          <a:bodyPr/>
          <a:lstStyle/>
          <a:p>
            <a:endParaRPr/>
          </a:p>
        </p:txBody>
      </p:sp>
      <p:sp>
        <p:nvSpPr>
          <p:cNvPr id="14" name="Retângulo 13">
            <a:extLst>
              <a:ext uri="{FF2B5EF4-FFF2-40B4-BE49-F238E27FC236}">
                <a16:creationId xmlns:a16="http://schemas.microsoft.com/office/drawing/2014/main" id="{D8B005C8-005E-48A6-8C46-F029F0986FBE}"/>
              </a:ext>
            </a:extLst>
          </p:cNvPr>
          <p:cNvSpPr>
            <a:spLocks noGrp="1"/>
          </p:cNvSpPr>
          <p:nvPr/>
        </p:nvSpPr>
        <p:spPr>
          <a:xfrm>
            <a:off x="3352800" y="3733800"/>
            <a:ext cx="175260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Structuring</a:t>
            </a:r>
          </a:p>
        </p:txBody>
      </p:sp>
      <p:sp>
        <p:nvSpPr>
          <p:cNvPr id="15" name="Retângulo 14">
            <a:extLst>
              <a:ext uri="{FF2B5EF4-FFF2-40B4-BE49-F238E27FC236}">
                <a16:creationId xmlns:a16="http://schemas.microsoft.com/office/drawing/2014/main" id="{05F8C8F1-23BA-4C42-803B-76C103E76C41}"/>
              </a:ext>
            </a:extLst>
          </p:cNvPr>
          <p:cNvSpPr>
            <a:spLocks noGrp="1"/>
          </p:cNvSpPr>
          <p:nvPr/>
        </p:nvSpPr>
        <p:spPr>
          <a:xfrm>
            <a:off x="3352800" y="3961638"/>
            <a:ext cx="1752600" cy="400812"/>
          </a:xfrm>
          <a:prstGeom prst="rect">
            <a:avLst/>
          </a:prstGeom>
          <a:noFill/>
          <a:ln w="0">
            <a:noFill/>
            <a:prstDash val="solid"/>
          </a:ln>
        </p:spPr>
        <p:txBody>
          <a:bodyPr/>
          <a:lstStyle/>
          <a:p>
            <a:pPr algn="l">
              <a:buNone/>
              <a:defRPr sz="900" b="0" i="0">
                <a:solidFill>
                  <a:srgbClr val="526071"/>
                </a:solidFill>
              </a:defRPr>
            </a:pPr>
            <a:r>
              <a:rPr sz="1000" b="0" i="0">
                <a:solidFill>
                  <a:srgbClr val="526071"/>
                </a:solidFill>
              </a:rPr>
              <a:t>Legal, custody, KYC and tokenization partners</a:t>
            </a:r>
          </a:p>
        </p:txBody>
      </p:sp>
      <p:sp>
        <p:nvSpPr>
          <p:cNvPr id="16" name="Retângulo Arredondado 15">
            <a:extLst>
              <a:ext uri="{FF2B5EF4-FFF2-40B4-BE49-F238E27FC236}">
                <a16:creationId xmlns:a16="http://schemas.microsoft.com/office/drawing/2014/main" id="{E50AEB8B-77A3-4FEC-8490-19DC0A6FE7D5}"/>
              </a:ext>
            </a:extLst>
          </p:cNvPr>
          <p:cNvSpPr>
            <a:spLocks noGrp="1"/>
          </p:cNvSpPr>
          <p:nvPr/>
        </p:nvSpPr>
        <p:spPr>
          <a:xfrm>
            <a:off x="5695950" y="3486150"/>
            <a:ext cx="2381250" cy="990600"/>
          </a:xfrm>
          <a:prstGeom prst="roundRect">
            <a:avLst>
              <a:gd name="adj" fmla="val 1923"/>
            </a:avLst>
          </a:prstGeom>
          <a:solidFill>
            <a:srgbClr val="0E7BFF"/>
          </a:solidFill>
          <a:ln w="9525">
            <a:solidFill>
              <a:srgbClr val="3B97FF"/>
            </a:solidFill>
            <a:prstDash val="solid"/>
          </a:ln>
        </p:spPr>
        <p:txBody>
          <a:bodyPr/>
          <a:lstStyle/>
          <a:p>
            <a:endParaRPr/>
          </a:p>
        </p:txBody>
      </p:sp>
      <p:sp>
        <p:nvSpPr>
          <p:cNvPr id="17" name="Retângulo 16">
            <a:extLst>
              <a:ext uri="{FF2B5EF4-FFF2-40B4-BE49-F238E27FC236}">
                <a16:creationId xmlns:a16="http://schemas.microsoft.com/office/drawing/2014/main" id="{A1FD7D58-7D6E-49CE-AE5C-751658EE011E}"/>
              </a:ext>
            </a:extLst>
          </p:cNvPr>
          <p:cNvSpPr>
            <a:spLocks noGrp="1"/>
          </p:cNvSpPr>
          <p:nvPr/>
        </p:nvSpPr>
        <p:spPr>
          <a:xfrm>
            <a:off x="5848350" y="3619500"/>
            <a:ext cx="419100" cy="28575"/>
          </a:xfrm>
          <a:prstGeom prst="rect">
            <a:avLst/>
          </a:prstGeom>
          <a:solidFill>
            <a:srgbClr val="D9B83F"/>
          </a:solidFill>
          <a:ln w="0">
            <a:solidFill>
              <a:srgbClr val="D9B83F"/>
            </a:solidFill>
            <a:prstDash val="solid"/>
          </a:ln>
        </p:spPr>
        <p:txBody>
          <a:bodyPr/>
          <a:lstStyle/>
          <a:p>
            <a:endParaRPr/>
          </a:p>
        </p:txBody>
      </p:sp>
      <p:sp>
        <p:nvSpPr>
          <p:cNvPr id="18" name="Retângulo 17">
            <a:extLst>
              <a:ext uri="{FF2B5EF4-FFF2-40B4-BE49-F238E27FC236}">
                <a16:creationId xmlns:a16="http://schemas.microsoft.com/office/drawing/2014/main" id="{101BFAB0-D2FB-4492-94D8-4B84708023C3}"/>
              </a:ext>
            </a:extLst>
          </p:cNvPr>
          <p:cNvSpPr>
            <a:spLocks noGrp="1"/>
          </p:cNvSpPr>
          <p:nvPr/>
        </p:nvSpPr>
        <p:spPr>
          <a:xfrm>
            <a:off x="5867400" y="3733800"/>
            <a:ext cx="2038350" cy="323850"/>
          </a:xfrm>
          <a:prstGeom prst="rect">
            <a:avLst/>
          </a:prstGeom>
          <a:noFill/>
          <a:ln w="0">
            <a:noFill/>
            <a:prstDash val="solid"/>
          </a:ln>
        </p:spPr>
        <p:txBody>
          <a:bodyPr/>
          <a:lstStyle/>
          <a:p>
            <a:pPr algn="l">
              <a:buNone/>
              <a:defRPr sz="1425" b="1" i="0">
                <a:solidFill>
                  <a:srgbClr val="FFFFFF"/>
                </a:solidFill>
              </a:defRPr>
            </a:pPr>
            <a:r>
              <a:rPr sz="1425" b="1" i="0">
                <a:solidFill>
                  <a:srgbClr val="FFFFFF"/>
                </a:solidFill>
              </a:rPr>
              <a:t>GlemO</a:t>
            </a:r>
          </a:p>
        </p:txBody>
      </p:sp>
      <p:sp>
        <p:nvSpPr>
          <p:cNvPr id="19" name="Retângulo 18">
            <a:extLst>
              <a:ext uri="{FF2B5EF4-FFF2-40B4-BE49-F238E27FC236}">
                <a16:creationId xmlns:a16="http://schemas.microsoft.com/office/drawing/2014/main" id="{D1C8197D-6688-4668-BAD2-A8D43E46A751}"/>
              </a:ext>
            </a:extLst>
          </p:cNvPr>
          <p:cNvSpPr>
            <a:spLocks noGrp="1"/>
          </p:cNvSpPr>
          <p:nvPr/>
        </p:nvSpPr>
        <p:spPr>
          <a:xfrm>
            <a:off x="5867400" y="3961638"/>
            <a:ext cx="2038350" cy="400812"/>
          </a:xfrm>
          <a:prstGeom prst="rect">
            <a:avLst/>
          </a:prstGeom>
          <a:noFill/>
          <a:ln w="0">
            <a:noFill/>
            <a:prstDash val="solid"/>
          </a:ln>
        </p:spPr>
        <p:txBody>
          <a:bodyPr/>
          <a:lstStyle/>
          <a:p>
            <a:pPr algn="l">
              <a:buNone/>
              <a:defRPr sz="900" b="0" i="0">
                <a:solidFill>
                  <a:srgbClr val="FFFFFF"/>
                </a:solidFill>
              </a:defRPr>
            </a:pPr>
            <a:r>
              <a:rPr sz="1000" b="0" i="0">
                <a:solidFill>
                  <a:srgbClr val="FFFFFF"/>
                </a:solidFill>
              </a:rPr>
              <a:t>AI-native matching, deal workflows and distribution</a:t>
            </a:r>
          </a:p>
        </p:txBody>
      </p:sp>
      <p:sp>
        <p:nvSpPr>
          <p:cNvPr id="20" name="Retângulo Arredondado 19">
            <a:extLst>
              <a:ext uri="{FF2B5EF4-FFF2-40B4-BE49-F238E27FC236}">
                <a16:creationId xmlns:a16="http://schemas.microsoft.com/office/drawing/2014/main" id="{1D04410B-7C84-47A9-9FFB-2B38592A15F9}"/>
              </a:ext>
            </a:extLst>
          </p:cNvPr>
          <p:cNvSpPr>
            <a:spLocks noGrp="1"/>
          </p:cNvSpPr>
          <p:nvPr/>
        </p:nvSpPr>
        <p:spPr>
          <a:xfrm>
            <a:off x="8496300" y="3486150"/>
            <a:ext cx="2381250" cy="990600"/>
          </a:xfrm>
          <a:prstGeom prst="roundRect">
            <a:avLst>
              <a:gd name="adj" fmla="val 1923"/>
            </a:avLst>
          </a:prstGeom>
          <a:solidFill>
            <a:srgbClr val="F6F8FB"/>
          </a:solidFill>
          <a:ln w="9525">
            <a:solidFill>
              <a:srgbClr val="D8DEE9"/>
            </a:solidFill>
            <a:prstDash val="solid"/>
          </a:ln>
        </p:spPr>
        <p:txBody>
          <a:bodyPr/>
          <a:lstStyle/>
          <a:p>
            <a:endParaRPr/>
          </a:p>
        </p:txBody>
      </p:sp>
      <p:sp>
        <p:nvSpPr>
          <p:cNvPr id="21" name="Retângulo 20">
            <a:extLst>
              <a:ext uri="{FF2B5EF4-FFF2-40B4-BE49-F238E27FC236}">
                <a16:creationId xmlns:a16="http://schemas.microsoft.com/office/drawing/2014/main" id="{1C2DE93D-9E1F-40F2-ACB7-1B58D6118968}"/>
              </a:ext>
            </a:extLst>
          </p:cNvPr>
          <p:cNvSpPr>
            <a:spLocks noGrp="1"/>
          </p:cNvSpPr>
          <p:nvPr/>
        </p:nvSpPr>
        <p:spPr>
          <a:xfrm>
            <a:off x="8648700" y="3619500"/>
            <a:ext cx="419100" cy="28575"/>
          </a:xfrm>
          <a:prstGeom prst="rect">
            <a:avLst/>
          </a:prstGeom>
          <a:solidFill>
            <a:srgbClr val="D9B83F"/>
          </a:solidFill>
          <a:ln w="0">
            <a:solidFill>
              <a:srgbClr val="D9B83F"/>
            </a:solidFill>
            <a:prstDash val="solid"/>
          </a:ln>
        </p:spPr>
        <p:txBody>
          <a:bodyPr/>
          <a:lstStyle/>
          <a:p>
            <a:endParaRPr/>
          </a:p>
        </p:txBody>
      </p:sp>
      <p:sp>
        <p:nvSpPr>
          <p:cNvPr id="22" name="Retângulo 21">
            <a:extLst>
              <a:ext uri="{FF2B5EF4-FFF2-40B4-BE49-F238E27FC236}">
                <a16:creationId xmlns:a16="http://schemas.microsoft.com/office/drawing/2014/main" id="{7E2E1C04-B1CC-44A4-88C0-55647DEA0EA1}"/>
              </a:ext>
            </a:extLst>
          </p:cNvPr>
          <p:cNvSpPr>
            <a:spLocks noGrp="1"/>
          </p:cNvSpPr>
          <p:nvPr/>
        </p:nvSpPr>
        <p:spPr>
          <a:xfrm>
            <a:off x="8667750" y="3733800"/>
            <a:ext cx="20383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Distribution</a:t>
            </a:r>
          </a:p>
        </p:txBody>
      </p:sp>
      <p:sp>
        <p:nvSpPr>
          <p:cNvPr id="23" name="Retângulo 22">
            <a:extLst>
              <a:ext uri="{FF2B5EF4-FFF2-40B4-BE49-F238E27FC236}">
                <a16:creationId xmlns:a16="http://schemas.microsoft.com/office/drawing/2014/main" id="{DA977F6D-F532-4590-8142-E36E09FB12F1}"/>
              </a:ext>
            </a:extLst>
          </p:cNvPr>
          <p:cNvSpPr>
            <a:spLocks noGrp="1"/>
          </p:cNvSpPr>
          <p:nvPr/>
        </p:nvSpPr>
        <p:spPr>
          <a:xfrm>
            <a:off x="8667750" y="3961638"/>
            <a:ext cx="2038350" cy="400812"/>
          </a:xfrm>
          <a:prstGeom prst="rect">
            <a:avLst/>
          </a:prstGeom>
          <a:noFill/>
          <a:ln w="0">
            <a:noFill/>
            <a:prstDash val="solid"/>
          </a:ln>
        </p:spPr>
        <p:txBody>
          <a:bodyPr/>
          <a:lstStyle/>
          <a:p>
            <a:pPr algn="l">
              <a:buNone/>
              <a:defRPr sz="900" b="0" i="0">
                <a:solidFill>
                  <a:srgbClr val="526071"/>
                </a:solidFill>
              </a:defRPr>
            </a:pPr>
            <a:r>
              <a:rPr sz="1000" b="0" i="0">
                <a:solidFill>
                  <a:srgbClr val="526071"/>
                </a:solidFill>
              </a:rPr>
              <a:t>Institutional, qualified and retail channels where allowed</a:t>
            </a:r>
          </a:p>
        </p:txBody>
      </p:sp>
      <p:sp>
        <p:nvSpPr>
          <p:cNvPr id="24" name="Seta para a Direita 23">
            <a:extLst>
              <a:ext uri="{FF2B5EF4-FFF2-40B4-BE49-F238E27FC236}">
                <a16:creationId xmlns:a16="http://schemas.microsoft.com/office/drawing/2014/main" id="{589E80E5-9829-4352-BC2A-FF49C45B0007}"/>
              </a:ext>
            </a:extLst>
          </p:cNvPr>
          <p:cNvSpPr>
            <a:spLocks noGrp="1"/>
          </p:cNvSpPr>
          <p:nvPr/>
        </p:nvSpPr>
        <p:spPr>
          <a:xfrm>
            <a:off x="2781300" y="3895725"/>
            <a:ext cx="381000" cy="171450"/>
          </a:xfrm>
          <a:prstGeom prst="rightArrow">
            <a:avLst/>
          </a:prstGeom>
          <a:solidFill>
            <a:srgbClr val="D9B83F"/>
          </a:solidFill>
          <a:ln w="0">
            <a:noFill/>
            <a:prstDash val="solid"/>
          </a:ln>
        </p:spPr>
        <p:txBody>
          <a:bodyPr/>
          <a:lstStyle/>
          <a:p>
            <a:endParaRPr/>
          </a:p>
        </p:txBody>
      </p:sp>
      <p:sp>
        <p:nvSpPr>
          <p:cNvPr id="25" name="Seta para a Direita 24">
            <a:extLst>
              <a:ext uri="{FF2B5EF4-FFF2-40B4-BE49-F238E27FC236}">
                <a16:creationId xmlns:a16="http://schemas.microsoft.com/office/drawing/2014/main" id="{4F222DC2-E000-489E-8643-7A3706F5CDCA}"/>
              </a:ext>
            </a:extLst>
          </p:cNvPr>
          <p:cNvSpPr>
            <a:spLocks noGrp="1"/>
          </p:cNvSpPr>
          <p:nvPr/>
        </p:nvSpPr>
        <p:spPr>
          <a:xfrm>
            <a:off x="5295900" y="3895725"/>
            <a:ext cx="381000" cy="171450"/>
          </a:xfrm>
          <a:prstGeom prst="rightArrow">
            <a:avLst/>
          </a:prstGeom>
          <a:solidFill>
            <a:srgbClr val="D9B83F"/>
          </a:solidFill>
          <a:ln w="0">
            <a:noFill/>
            <a:prstDash val="solid"/>
          </a:ln>
        </p:spPr>
        <p:txBody>
          <a:bodyPr/>
          <a:lstStyle/>
          <a:p>
            <a:endParaRPr/>
          </a:p>
        </p:txBody>
      </p:sp>
      <p:sp>
        <p:nvSpPr>
          <p:cNvPr id="26" name="Seta para a Direita 25">
            <a:extLst>
              <a:ext uri="{FF2B5EF4-FFF2-40B4-BE49-F238E27FC236}">
                <a16:creationId xmlns:a16="http://schemas.microsoft.com/office/drawing/2014/main" id="{89F454FA-12D4-4B12-8FB2-55FECBF6DC36}"/>
              </a:ext>
            </a:extLst>
          </p:cNvPr>
          <p:cNvSpPr>
            <a:spLocks noGrp="1"/>
          </p:cNvSpPr>
          <p:nvPr/>
        </p:nvSpPr>
        <p:spPr>
          <a:xfrm>
            <a:off x="8096250" y="3895725"/>
            <a:ext cx="381000" cy="171450"/>
          </a:xfrm>
          <a:prstGeom prst="rightArrow">
            <a:avLst/>
          </a:prstGeom>
          <a:solidFill>
            <a:srgbClr val="D9B83F"/>
          </a:solidFill>
          <a:ln w="0">
            <a:noFill/>
            <a:prstDash val="solid"/>
          </a:ln>
        </p:spPr>
        <p:txBody>
          <a:bodyPr/>
          <a:lstStyle/>
          <a:p>
            <a:endParaRPr/>
          </a:p>
        </p:txBody>
      </p:sp>
      <p:sp>
        <p:nvSpPr>
          <p:cNvPr id="27" name="Retângulo 26">
            <a:extLst>
              <a:ext uri="{FF2B5EF4-FFF2-40B4-BE49-F238E27FC236}">
                <a16:creationId xmlns:a16="http://schemas.microsoft.com/office/drawing/2014/main" id="{BD0834AD-9531-450A-848B-758055172D67}"/>
              </a:ext>
            </a:extLst>
          </p:cNvPr>
          <p:cNvSpPr>
            <a:spLocks noGrp="1"/>
          </p:cNvSpPr>
          <p:nvPr/>
        </p:nvSpPr>
        <p:spPr>
          <a:xfrm>
            <a:off x="1143000" y="5391150"/>
            <a:ext cx="9906000" cy="285750"/>
          </a:xfrm>
          <a:prstGeom prst="rect">
            <a:avLst/>
          </a:prstGeom>
          <a:noFill/>
          <a:ln w="0">
            <a:noFill/>
            <a:prstDash val="solid"/>
          </a:ln>
        </p:spPr>
        <p:txBody>
          <a:bodyPr/>
          <a:lstStyle/>
          <a:p>
            <a:pPr algn="ctr">
              <a:buNone/>
              <a:defRPr sz="1425" b="1" i="0">
                <a:solidFill>
                  <a:srgbClr val="0F8A5F"/>
                </a:solidFill>
              </a:defRPr>
            </a:pPr>
            <a:r>
              <a:rPr sz="1425" b="1" i="0">
                <a:solidFill>
                  <a:srgbClr val="0F8A5F"/>
                </a:solidFill>
              </a:rPr>
              <a:t>Completed deals and permitted feedback inform matching and expand distribution.</a:t>
            </a:r>
          </a:p>
        </p:txBody>
      </p:sp>
    </p:spTree>
    <p:extLst>
      <p:ext uri="{BB962C8B-B14F-4D97-AF65-F5344CB8AC3E}">
        <p14:creationId xmlns:p14="http://schemas.microsoft.com/office/powerpoint/2010/main" val="1431677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 name="Imagem 24"/>
          <p:cNvPicPr>
            <a:picLocks noChangeAspect="1"/>
          </p:cNvPicPr>
          <p:nvPr/>
        </p:nvPicPr>
        <p:blipFill>
          <a:blip r:embed="rId3"/>
          <a:stretch/>
        </p:blipFill>
        <p:spPr>
          <a:xfrm>
            <a:off x="514350" y="454632"/>
            <a:ext cx="1066800" cy="367085"/>
          </a:xfrm>
          <a:prstGeom prst="rect">
            <a:avLst/>
          </a:prstGeom>
        </p:spPr>
      </p:pic>
      <p:sp>
        <p:nvSpPr>
          <p:cNvPr id="2" name="Retângulo 1">
            <a:extLst>
              <a:ext uri="{FF2B5EF4-FFF2-40B4-BE49-F238E27FC236}">
                <a16:creationId xmlns:a16="http://schemas.microsoft.com/office/drawing/2014/main" id="{D21E1D58-726F-472B-87BB-259C347BB3D9}"/>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9AA4B8"/>
                </a:solidFill>
              </a:defRPr>
            </a:pPr>
            <a:r>
              <a:rPr sz="675" b="1" i="0">
                <a:solidFill>
                  <a:srgbClr val="9AA4B8"/>
                </a:solidFill>
              </a:rPr>
              <a:t>GLEMO</a:t>
            </a:r>
          </a:p>
        </p:txBody>
      </p:sp>
      <p:sp>
        <p:nvSpPr>
          <p:cNvPr id="3" name="Retângulo 2">
            <a:extLst>
              <a:ext uri="{FF2B5EF4-FFF2-40B4-BE49-F238E27FC236}">
                <a16:creationId xmlns:a16="http://schemas.microsoft.com/office/drawing/2014/main" id="{808901DF-C8FA-4EA1-B819-F43F70113302}"/>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A4ADBD"/>
                </a:solidFill>
              </a:defRPr>
            </a:pPr>
            <a:r>
              <a:rPr sz="675" b="0" i="0">
                <a:solidFill>
                  <a:srgbClr val="A4ADBD"/>
                </a:solidFill>
              </a:rPr>
              <a:t>Confidential</a:t>
            </a:r>
          </a:p>
        </p:txBody>
      </p:sp>
      <p:sp>
        <p:nvSpPr>
          <p:cNvPr id="4" name="Retângulo 3">
            <a:extLst>
              <a:ext uri="{FF2B5EF4-FFF2-40B4-BE49-F238E27FC236}">
                <a16:creationId xmlns:a16="http://schemas.microsoft.com/office/drawing/2014/main" id="{F038AAB0-679E-487F-9DB6-302DD205888D}"/>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798499"/>
                </a:solidFill>
              </a:defRPr>
            </a:pPr>
            <a:r>
              <a:rPr sz="675" b="0" i="0">
                <a:solidFill>
                  <a:srgbClr val="798499"/>
                </a:solidFill>
              </a:rPr>
              <a:t>5 / 20</a:t>
            </a:r>
          </a:p>
        </p:txBody>
      </p:sp>
      <p:sp>
        <p:nvSpPr>
          <p:cNvPr id="5" name="Retângulo 4">
            <a:extLst>
              <a:ext uri="{FF2B5EF4-FFF2-40B4-BE49-F238E27FC236}">
                <a16:creationId xmlns:a16="http://schemas.microsoft.com/office/drawing/2014/main" id="{BBE56BCA-49DF-41B5-80C1-B3D462524010}"/>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A27F00"/>
                </a:solidFill>
              </a:defRPr>
            </a:pPr>
            <a:r>
              <a:rPr sz="825" b="1" i="0">
                <a:solidFill>
                  <a:srgbClr val="A27F00"/>
                </a:solidFill>
              </a:rPr>
              <a:t>FIRST PROOF MARKETS</a:t>
            </a:r>
          </a:p>
        </p:txBody>
      </p:sp>
      <p:sp>
        <p:nvSpPr>
          <p:cNvPr id="6" name="Retângulo 5">
            <a:extLst>
              <a:ext uri="{FF2B5EF4-FFF2-40B4-BE49-F238E27FC236}">
                <a16:creationId xmlns:a16="http://schemas.microsoft.com/office/drawing/2014/main" id="{198CE08B-7E57-442C-9F29-A123744944E3}"/>
              </a:ext>
            </a:extLst>
          </p:cNvPr>
          <p:cNvSpPr>
            <a:spLocks noGrp="1"/>
          </p:cNvSpPr>
          <p:nvPr/>
        </p:nvSpPr>
        <p:spPr>
          <a:xfrm>
            <a:off x="723900" y="1200150"/>
            <a:ext cx="5600700" cy="876300"/>
          </a:xfrm>
          <a:prstGeom prst="rect">
            <a:avLst/>
          </a:prstGeom>
          <a:noFill/>
          <a:ln w="0">
            <a:noFill/>
            <a:prstDash val="solid"/>
          </a:ln>
        </p:spPr>
        <p:txBody>
          <a:bodyPr/>
          <a:lstStyle/>
          <a:p>
            <a:pPr algn="l">
              <a:buNone/>
              <a:defRPr sz="2775" b="1" i="0">
                <a:solidFill>
                  <a:srgbClr val="101828"/>
                </a:solidFill>
              </a:defRPr>
            </a:pPr>
            <a:r>
              <a:rPr sz="2775" b="1" i="0">
                <a:solidFill>
                  <a:srgbClr val="101828"/>
                </a:solidFill>
              </a:rPr>
              <a:t>Real estate in the UAE and Singapore</a:t>
            </a:r>
          </a:p>
        </p:txBody>
      </p:sp>
      <p:sp>
        <p:nvSpPr>
          <p:cNvPr id="7" name="Retângulo 6">
            <a:extLst>
              <a:ext uri="{FF2B5EF4-FFF2-40B4-BE49-F238E27FC236}">
                <a16:creationId xmlns:a16="http://schemas.microsoft.com/office/drawing/2014/main" id="{FB522B98-3193-4E0E-BA7B-BA5AC2C7D3F8}"/>
              </a:ext>
            </a:extLst>
          </p:cNvPr>
          <p:cNvSpPr>
            <a:spLocks noGrp="1"/>
          </p:cNvSpPr>
          <p:nvPr/>
        </p:nvSpPr>
        <p:spPr>
          <a:xfrm>
            <a:off x="723900" y="2276475"/>
            <a:ext cx="5143500" cy="628650"/>
          </a:xfrm>
          <a:prstGeom prst="rect">
            <a:avLst/>
          </a:prstGeom>
          <a:noFill/>
          <a:ln w="0">
            <a:noFill/>
            <a:prstDash val="solid"/>
          </a:ln>
        </p:spPr>
        <p:txBody>
          <a:bodyPr/>
          <a:lstStyle/>
          <a:p>
            <a:pPr algn="l">
              <a:buNone/>
              <a:defRPr sz="1350" b="0" i="0">
                <a:solidFill>
                  <a:srgbClr val="526071"/>
                </a:solidFill>
              </a:defRPr>
            </a:pPr>
            <a:r>
              <a:rPr sz="1350" b="0" i="0">
                <a:solidFill>
                  <a:srgbClr val="526071"/>
                </a:solidFill>
              </a:rPr>
              <a:t>BVI is the planned project base. UAE and Singapore buyers and sellers are the initial customer markets. Assets remain externally issued.</a:t>
            </a:r>
          </a:p>
        </p:txBody>
      </p:sp>
      <p:sp>
        <p:nvSpPr>
          <p:cNvPr id="8" name="Retângulo Arredondado 7">
            <a:extLst>
              <a:ext uri="{FF2B5EF4-FFF2-40B4-BE49-F238E27FC236}">
                <a16:creationId xmlns:a16="http://schemas.microsoft.com/office/drawing/2014/main" id="{A1F03CD2-CA13-4639-A24E-85D9A4544959}"/>
              </a:ext>
            </a:extLst>
          </p:cNvPr>
          <p:cNvSpPr>
            <a:spLocks noGrp="1"/>
          </p:cNvSpPr>
          <p:nvPr/>
        </p:nvSpPr>
        <p:spPr>
          <a:xfrm>
            <a:off x="723900" y="3429000"/>
            <a:ext cx="2266950" cy="1447800"/>
          </a:xfrm>
          <a:prstGeom prst="roundRect">
            <a:avLst>
              <a:gd name="adj" fmla="val 1316"/>
            </a:avLst>
          </a:prstGeom>
          <a:solidFill>
            <a:srgbClr val="F6F8FB"/>
          </a:solidFill>
          <a:ln w="9525">
            <a:solidFill>
              <a:srgbClr val="D8DEE9"/>
            </a:solidFill>
            <a:prstDash val="solid"/>
          </a:ln>
        </p:spPr>
        <p:txBody>
          <a:bodyPr/>
          <a:lstStyle/>
          <a:p>
            <a:endParaRPr/>
          </a:p>
        </p:txBody>
      </p:sp>
      <p:sp>
        <p:nvSpPr>
          <p:cNvPr id="9" name="Retângulo 8">
            <a:extLst>
              <a:ext uri="{FF2B5EF4-FFF2-40B4-BE49-F238E27FC236}">
                <a16:creationId xmlns:a16="http://schemas.microsoft.com/office/drawing/2014/main" id="{5A3D4517-4540-4A28-8C15-3B7F2617A292}"/>
              </a:ext>
            </a:extLst>
          </p:cNvPr>
          <p:cNvSpPr>
            <a:spLocks noGrp="1"/>
          </p:cNvSpPr>
          <p:nvPr/>
        </p:nvSpPr>
        <p:spPr>
          <a:xfrm>
            <a:off x="876300" y="3562350"/>
            <a:ext cx="419100" cy="28575"/>
          </a:xfrm>
          <a:prstGeom prst="rect">
            <a:avLst/>
          </a:prstGeom>
          <a:solidFill>
            <a:srgbClr val="D9B83F"/>
          </a:solidFill>
          <a:ln w="0">
            <a:solidFill>
              <a:srgbClr val="D9B83F"/>
            </a:solidFill>
            <a:prstDash val="solid"/>
          </a:ln>
        </p:spPr>
        <p:txBody>
          <a:bodyPr/>
          <a:lstStyle/>
          <a:p>
            <a:endParaRPr/>
          </a:p>
        </p:txBody>
      </p:sp>
      <p:sp>
        <p:nvSpPr>
          <p:cNvPr id="10" name="Retângulo 9">
            <a:extLst>
              <a:ext uri="{FF2B5EF4-FFF2-40B4-BE49-F238E27FC236}">
                <a16:creationId xmlns:a16="http://schemas.microsoft.com/office/drawing/2014/main" id="{95156D75-26DA-4AA9-A526-C6C4AD5BB901}"/>
              </a:ext>
            </a:extLst>
          </p:cNvPr>
          <p:cNvSpPr>
            <a:spLocks noGrp="1"/>
          </p:cNvSpPr>
          <p:nvPr/>
        </p:nvSpPr>
        <p:spPr>
          <a:xfrm>
            <a:off x="895350" y="3676650"/>
            <a:ext cx="19240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Initial customer</a:t>
            </a:r>
          </a:p>
        </p:txBody>
      </p:sp>
      <p:sp>
        <p:nvSpPr>
          <p:cNvPr id="11" name="Retângulo 10">
            <a:extLst>
              <a:ext uri="{FF2B5EF4-FFF2-40B4-BE49-F238E27FC236}">
                <a16:creationId xmlns:a16="http://schemas.microsoft.com/office/drawing/2014/main" id="{0CF42B5D-113C-416C-BB4E-D41DC0583B68}"/>
              </a:ext>
            </a:extLst>
          </p:cNvPr>
          <p:cNvSpPr>
            <a:spLocks noGrp="1"/>
          </p:cNvSpPr>
          <p:nvPr/>
        </p:nvSpPr>
        <p:spPr>
          <a:xfrm>
            <a:off x="895350" y="4076700"/>
            <a:ext cx="1924050" cy="68580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Originators and tokenizers with existing tokens or new offerings and a distribution budget.</a:t>
            </a:r>
          </a:p>
        </p:txBody>
      </p:sp>
      <p:sp>
        <p:nvSpPr>
          <p:cNvPr id="12" name="Retângulo Arredondado 11">
            <a:extLst>
              <a:ext uri="{FF2B5EF4-FFF2-40B4-BE49-F238E27FC236}">
                <a16:creationId xmlns:a16="http://schemas.microsoft.com/office/drawing/2014/main" id="{7C292506-B073-4C5C-9505-1C63D3CF5F45}"/>
              </a:ext>
            </a:extLst>
          </p:cNvPr>
          <p:cNvSpPr>
            <a:spLocks noGrp="1"/>
          </p:cNvSpPr>
          <p:nvPr/>
        </p:nvSpPr>
        <p:spPr>
          <a:xfrm>
            <a:off x="3448050" y="3429000"/>
            <a:ext cx="2266950" cy="1447800"/>
          </a:xfrm>
          <a:prstGeom prst="roundRect">
            <a:avLst>
              <a:gd name="adj" fmla="val 1316"/>
            </a:avLst>
          </a:prstGeom>
          <a:solidFill>
            <a:srgbClr val="F6F8FB"/>
          </a:solidFill>
          <a:ln w="9525">
            <a:solidFill>
              <a:srgbClr val="D8DEE9"/>
            </a:solidFill>
            <a:prstDash val="solid"/>
          </a:ln>
        </p:spPr>
        <p:txBody>
          <a:bodyPr/>
          <a:lstStyle/>
          <a:p>
            <a:endParaRPr/>
          </a:p>
        </p:txBody>
      </p:sp>
      <p:sp>
        <p:nvSpPr>
          <p:cNvPr id="13" name="Retângulo 12">
            <a:extLst>
              <a:ext uri="{FF2B5EF4-FFF2-40B4-BE49-F238E27FC236}">
                <a16:creationId xmlns:a16="http://schemas.microsoft.com/office/drawing/2014/main" id="{275A9ACA-0F93-4749-BE83-F7145C2E17AF}"/>
              </a:ext>
            </a:extLst>
          </p:cNvPr>
          <p:cNvSpPr>
            <a:spLocks noGrp="1"/>
          </p:cNvSpPr>
          <p:nvPr/>
        </p:nvSpPr>
        <p:spPr>
          <a:xfrm>
            <a:off x="3600450" y="3562350"/>
            <a:ext cx="419100" cy="28575"/>
          </a:xfrm>
          <a:prstGeom prst="rect">
            <a:avLst/>
          </a:prstGeom>
          <a:solidFill>
            <a:srgbClr val="D9B83F"/>
          </a:solidFill>
          <a:ln w="0">
            <a:solidFill>
              <a:srgbClr val="D9B83F"/>
            </a:solidFill>
            <a:prstDash val="solid"/>
          </a:ln>
        </p:spPr>
        <p:txBody>
          <a:bodyPr/>
          <a:lstStyle/>
          <a:p>
            <a:endParaRPr/>
          </a:p>
        </p:txBody>
      </p:sp>
      <p:sp>
        <p:nvSpPr>
          <p:cNvPr id="14" name="Retângulo 13">
            <a:extLst>
              <a:ext uri="{FF2B5EF4-FFF2-40B4-BE49-F238E27FC236}">
                <a16:creationId xmlns:a16="http://schemas.microsoft.com/office/drawing/2014/main" id="{B21940EE-871F-4339-B156-F4FF22A6965E}"/>
              </a:ext>
            </a:extLst>
          </p:cNvPr>
          <p:cNvSpPr>
            <a:spLocks noGrp="1"/>
          </p:cNvSpPr>
          <p:nvPr/>
        </p:nvSpPr>
        <p:spPr>
          <a:xfrm>
            <a:off x="3619500" y="3676650"/>
            <a:ext cx="19240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Illiquidity problem</a:t>
            </a:r>
          </a:p>
        </p:txBody>
      </p:sp>
      <p:sp>
        <p:nvSpPr>
          <p:cNvPr id="15" name="Retângulo 14">
            <a:extLst>
              <a:ext uri="{FF2B5EF4-FFF2-40B4-BE49-F238E27FC236}">
                <a16:creationId xmlns:a16="http://schemas.microsoft.com/office/drawing/2014/main" id="{C0EB4F51-427F-4446-BB15-6D3731D87C9F}"/>
              </a:ext>
            </a:extLst>
          </p:cNvPr>
          <p:cNvSpPr>
            <a:spLocks noGrp="1"/>
          </p:cNvSpPr>
          <p:nvPr/>
        </p:nvSpPr>
        <p:spPr>
          <a:xfrm>
            <a:off x="3619500" y="4076700"/>
            <a:ext cx="1924050" cy="68580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Issuance alone does not provide eligible buyers or a repeatable path to completed deals.</a:t>
            </a:r>
          </a:p>
        </p:txBody>
      </p:sp>
      <p:sp>
        <p:nvSpPr>
          <p:cNvPr id="16" name="Retângulo Arredondado 15">
            <a:extLst>
              <a:ext uri="{FF2B5EF4-FFF2-40B4-BE49-F238E27FC236}">
                <a16:creationId xmlns:a16="http://schemas.microsoft.com/office/drawing/2014/main" id="{6BF5E0D3-AC7A-42E1-A089-26A27DDFBEE5}"/>
              </a:ext>
            </a:extLst>
          </p:cNvPr>
          <p:cNvSpPr>
            <a:spLocks noGrp="1"/>
          </p:cNvSpPr>
          <p:nvPr/>
        </p:nvSpPr>
        <p:spPr>
          <a:xfrm>
            <a:off x="6172200" y="3429000"/>
            <a:ext cx="2266950" cy="1447800"/>
          </a:xfrm>
          <a:prstGeom prst="roundRect">
            <a:avLst>
              <a:gd name="adj" fmla="val 1316"/>
            </a:avLst>
          </a:prstGeom>
          <a:solidFill>
            <a:srgbClr val="F6F8FB"/>
          </a:solidFill>
          <a:ln w="9525">
            <a:solidFill>
              <a:srgbClr val="D8DEE9"/>
            </a:solidFill>
            <a:prstDash val="solid"/>
          </a:ln>
        </p:spPr>
        <p:txBody>
          <a:bodyPr/>
          <a:lstStyle/>
          <a:p>
            <a:endParaRPr/>
          </a:p>
        </p:txBody>
      </p:sp>
      <p:sp>
        <p:nvSpPr>
          <p:cNvPr id="17" name="Retângulo 16">
            <a:extLst>
              <a:ext uri="{FF2B5EF4-FFF2-40B4-BE49-F238E27FC236}">
                <a16:creationId xmlns:a16="http://schemas.microsoft.com/office/drawing/2014/main" id="{BA9DA6A5-FEF3-443A-B8E4-CC0861BA409F}"/>
              </a:ext>
            </a:extLst>
          </p:cNvPr>
          <p:cNvSpPr>
            <a:spLocks noGrp="1"/>
          </p:cNvSpPr>
          <p:nvPr/>
        </p:nvSpPr>
        <p:spPr>
          <a:xfrm>
            <a:off x="6324600" y="3562350"/>
            <a:ext cx="419100" cy="28575"/>
          </a:xfrm>
          <a:prstGeom prst="rect">
            <a:avLst/>
          </a:prstGeom>
          <a:solidFill>
            <a:srgbClr val="D9B83F"/>
          </a:solidFill>
          <a:ln w="0">
            <a:solidFill>
              <a:srgbClr val="D9B83F"/>
            </a:solidFill>
            <a:prstDash val="solid"/>
          </a:ln>
        </p:spPr>
        <p:txBody>
          <a:bodyPr/>
          <a:lstStyle/>
          <a:p>
            <a:endParaRPr/>
          </a:p>
        </p:txBody>
      </p:sp>
      <p:sp>
        <p:nvSpPr>
          <p:cNvPr id="18" name="Retângulo 17">
            <a:extLst>
              <a:ext uri="{FF2B5EF4-FFF2-40B4-BE49-F238E27FC236}">
                <a16:creationId xmlns:a16="http://schemas.microsoft.com/office/drawing/2014/main" id="{55FD5DB7-0526-4EDF-A7D4-4A87D3EA781E}"/>
              </a:ext>
            </a:extLst>
          </p:cNvPr>
          <p:cNvSpPr>
            <a:spLocks noGrp="1"/>
          </p:cNvSpPr>
          <p:nvPr/>
        </p:nvSpPr>
        <p:spPr>
          <a:xfrm>
            <a:off x="6343650" y="3676650"/>
            <a:ext cx="19240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Web2 experience</a:t>
            </a:r>
          </a:p>
        </p:txBody>
      </p:sp>
      <p:sp>
        <p:nvSpPr>
          <p:cNvPr id="19" name="Retângulo 18">
            <a:extLst>
              <a:ext uri="{FF2B5EF4-FFF2-40B4-BE49-F238E27FC236}">
                <a16:creationId xmlns:a16="http://schemas.microsoft.com/office/drawing/2014/main" id="{99CC22F6-7B57-4270-BAB7-6F8089C40B61}"/>
              </a:ext>
            </a:extLst>
          </p:cNvPr>
          <p:cNvSpPr>
            <a:spLocks noGrp="1"/>
          </p:cNvSpPr>
          <p:nvPr/>
        </p:nvSpPr>
        <p:spPr>
          <a:xfrm>
            <a:off x="6343650" y="4076700"/>
            <a:ext cx="1924050" cy="68580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Brazilian operations inform the design. They do not establish RWA traction in either market.</a:t>
            </a:r>
          </a:p>
        </p:txBody>
      </p:sp>
      <p:sp>
        <p:nvSpPr>
          <p:cNvPr id="20" name="Retângulo Arredondado 19">
            <a:extLst>
              <a:ext uri="{FF2B5EF4-FFF2-40B4-BE49-F238E27FC236}">
                <a16:creationId xmlns:a16="http://schemas.microsoft.com/office/drawing/2014/main" id="{F3BFA46A-4015-46DC-99CB-E4FA01B2D5DC}"/>
              </a:ext>
            </a:extLst>
          </p:cNvPr>
          <p:cNvSpPr>
            <a:spLocks noGrp="1"/>
          </p:cNvSpPr>
          <p:nvPr/>
        </p:nvSpPr>
        <p:spPr>
          <a:xfrm>
            <a:off x="8896350" y="3429000"/>
            <a:ext cx="2266950" cy="1447800"/>
          </a:xfrm>
          <a:prstGeom prst="roundRect">
            <a:avLst>
              <a:gd name="adj" fmla="val 1316"/>
            </a:avLst>
          </a:prstGeom>
          <a:solidFill>
            <a:srgbClr val="F6F8FB"/>
          </a:solidFill>
          <a:ln w="9525">
            <a:solidFill>
              <a:srgbClr val="D8DEE9"/>
            </a:solidFill>
            <a:prstDash val="solid"/>
          </a:ln>
        </p:spPr>
        <p:txBody>
          <a:bodyPr/>
          <a:lstStyle/>
          <a:p>
            <a:endParaRPr/>
          </a:p>
        </p:txBody>
      </p:sp>
      <p:sp>
        <p:nvSpPr>
          <p:cNvPr id="21" name="Retângulo 20">
            <a:extLst>
              <a:ext uri="{FF2B5EF4-FFF2-40B4-BE49-F238E27FC236}">
                <a16:creationId xmlns:a16="http://schemas.microsoft.com/office/drawing/2014/main" id="{66F14296-397C-44DA-AA86-67716E3EAFCD}"/>
              </a:ext>
            </a:extLst>
          </p:cNvPr>
          <p:cNvSpPr>
            <a:spLocks noGrp="1"/>
          </p:cNvSpPr>
          <p:nvPr/>
        </p:nvSpPr>
        <p:spPr>
          <a:xfrm>
            <a:off x="9048750" y="3562350"/>
            <a:ext cx="419100" cy="28575"/>
          </a:xfrm>
          <a:prstGeom prst="rect">
            <a:avLst/>
          </a:prstGeom>
          <a:solidFill>
            <a:srgbClr val="D9B83F"/>
          </a:solidFill>
          <a:ln w="0">
            <a:solidFill>
              <a:srgbClr val="D9B83F"/>
            </a:solidFill>
            <a:prstDash val="solid"/>
          </a:ln>
        </p:spPr>
        <p:txBody>
          <a:bodyPr/>
          <a:lstStyle/>
          <a:p>
            <a:endParaRPr/>
          </a:p>
        </p:txBody>
      </p:sp>
      <p:sp>
        <p:nvSpPr>
          <p:cNvPr id="22" name="Retângulo 21">
            <a:extLst>
              <a:ext uri="{FF2B5EF4-FFF2-40B4-BE49-F238E27FC236}">
                <a16:creationId xmlns:a16="http://schemas.microsoft.com/office/drawing/2014/main" id="{5956D72C-335B-4DEC-97CA-C95AA36C0989}"/>
              </a:ext>
            </a:extLst>
          </p:cNvPr>
          <p:cNvSpPr>
            <a:spLocks noGrp="1"/>
          </p:cNvSpPr>
          <p:nvPr/>
        </p:nvSpPr>
        <p:spPr>
          <a:xfrm>
            <a:off x="9067800" y="3676650"/>
            <a:ext cx="19240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Expansion logic</a:t>
            </a:r>
          </a:p>
        </p:txBody>
      </p:sp>
      <p:sp>
        <p:nvSpPr>
          <p:cNvPr id="23" name="Retângulo 22">
            <a:extLst>
              <a:ext uri="{FF2B5EF4-FFF2-40B4-BE49-F238E27FC236}">
                <a16:creationId xmlns:a16="http://schemas.microsoft.com/office/drawing/2014/main" id="{B1D156A3-D608-471A-9C80-3753D991094F}"/>
              </a:ext>
            </a:extLst>
          </p:cNvPr>
          <p:cNvSpPr>
            <a:spLocks noGrp="1"/>
          </p:cNvSpPr>
          <p:nvPr/>
        </p:nvSpPr>
        <p:spPr>
          <a:xfrm>
            <a:off x="9067800" y="4076700"/>
            <a:ext cx="1924050" cy="68580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Expand asset coverage after paid usage, repeat transactions, legal review and retained customers.</a:t>
            </a:r>
          </a:p>
        </p:txBody>
      </p:sp>
    </p:spTree>
    <p:extLst>
      <p:ext uri="{BB962C8B-B14F-4D97-AF65-F5344CB8AC3E}">
        <p14:creationId xmlns:p14="http://schemas.microsoft.com/office/powerpoint/2010/main" val="400083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71226"/>
        </a:solidFill>
        <a:effectLst/>
      </p:bgPr>
    </p:bg>
    <p:spTree>
      <p:nvGrpSpPr>
        <p:cNvPr id="1" name=""/>
        <p:cNvGrpSpPr/>
        <p:nvPr/>
      </p:nvGrpSpPr>
      <p:grpSpPr>
        <a:xfrm>
          <a:off x="0" y="0"/>
          <a:ext cx="0" cy="0"/>
          <a:chOff x="0" y="0"/>
          <a:chExt cx="0" cy="0"/>
        </a:xfrm>
      </p:grpSpPr>
      <p:sp>
        <p:nvSpPr>
          <p:cNvPr id="25" name="Retângulo 24">
            <a:extLst>
              <a:ext uri="{FF2B5EF4-FFF2-40B4-BE49-F238E27FC236}">
                <a16:creationId xmlns:a16="http://schemas.microsoft.com/office/drawing/2014/main" id="{7B5505A8-1EF7-49C1-B293-9000F3E9FD26}"/>
              </a:ext>
            </a:extLst>
          </p:cNvPr>
          <p:cNvSpPr>
            <a:spLocks noGrp="1"/>
          </p:cNvSpPr>
          <p:nvPr/>
        </p:nvSpPr>
        <p:spPr>
          <a:xfrm>
            <a:off x="0" y="0"/>
            <a:ext cx="152400" cy="6858000"/>
          </a:xfrm>
          <a:prstGeom prst="rect">
            <a:avLst/>
          </a:prstGeom>
          <a:solidFill>
            <a:srgbClr val="D9B83F"/>
          </a:solidFill>
          <a:ln w="0">
            <a:solidFill>
              <a:srgbClr val="D9B83F"/>
            </a:solidFill>
            <a:prstDash val="solid"/>
          </a:ln>
        </p:spPr>
        <p:txBody>
          <a:bodyPr/>
          <a:lstStyle/>
          <a:p>
            <a:endParaRPr/>
          </a:p>
        </p:txBody>
      </p:sp>
      <p:sp>
        <p:nvSpPr>
          <p:cNvPr id="2" name="Oval 1">
            <a:extLst>
              <a:ext uri="{FF2B5EF4-FFF2-40B4-BE49-F238E27FC236}">
                <a16:creationId xmlns:a16="http://schemas.microsoft.com/office/drawing/2014/main" id="{772E78CC-02F8-4BB8-B9F7-ADC1BFF37BA9}"/>
              </a:ext>
            </a:extLst>
          </p:cNvPr>
          <p:cNvSpPr>
            <a:spLocks noGrp="1"/>
          </p:cNvSpPr>
          <p:nvPr/>
        </p:nvSpPr>
        <p:spPr>
          <a:xfrm>
            <a:off x="9639300" y="0"/>
            <a:ext cx="2552700" cy="2552700"/>
          </a:xfrm>
          <a:prstGeom prst="ellipse">
            <a:avLst/>
          </a:prstGeom>
          <a:ln w="9525">
            <a:solidFill>
              <a:srgbClr val="25385C"/>
            </a:solidFill>
            <a:prstDash val="solid"/>
          </a:ln>
        </p:spPr>
        <p:txBody>
          <a:bodyPr/>
          <a:lstStyle/>
          <a:p>
            <a:endParaRPr/>
          </a:p>
        </p:txBody>
      </p:sp>
      <p:pic>
        <p:nvPicPr>
          <p:cNvPr id="29" name="Imagem 26"/>
          <p:cNvPicPr>
            <a:picLocks noChangeAspect="1"/>
          </p:cNvPicPr>
          <p:nvPr/>
        </p:nvPicPr>
        <p:blipFill>
          <a:blip r:embed="rId3"/>
          <a:stretch/>
        </p:blipFill>
        <p:spPr>
          <a:xfrm>
            <a:off x="514350" y="454632"/>
            <a:ext cx="1066800" cy="367085"/>
          </a:xfrm>
          <a:prstGeom prst="rect">
            <a:avLst/>
          </a:prstGeom>
        </p:spPr>
      </p:pic>
      <p:sp>
        <p:nvSpPr>
          <p:cNvPr id="4" name="Retângulo 3">
            <a:extLst>
              <a:ext uri="{FF2B5EF4-FFF2-40B4-BE49-F238E27FC236}">
                <a16:creationId xmlns:a16="http://schemas.microsoft.com/office/drawing/2014/main" id="{03B5CE93-6DCE-4994-BF4C-E2AA57D691AD}"/>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738097"/>
                </a:solidFill>
              </a:defRPr>
            </a:pPr>
            <a:r>
              <a:rPr sz="675" b="1" i="0">
                <a:solidFill>
                  <a:srgbClr val="738097"/>
                </a:solidFill>
              </a:rPr>
              <a:t>GLEMO</a:t>
            </a:r>
          </a:p>
        </p:txBody>
      </p:sp>
      <p:sp>
        <p:nvSpPr>
          <p:cNvPr id="5" name="Retângulo 4">
            <a:extLst>
              <a:ext uri="{FF2B5EF4-FFF2-40B4-BE49-F238E27FC236}">
                <a16:creationId xmlns:a16="http://schemas.microsoft.com/office/drawing/2014/main" id="{FAC8AD66-57E4-4A93-B995-E522FB42D1C1}"/>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7E8CA7"/>
                </a:solidFill>
              </a:defRPr>
            </a:pPr>
            <a:r>
              <a:rPr sz="675" b="0" i="0">
                <a:solidFill>
                  <a:srgbClr val="7E8CA7"/>
                </a:solidFill>
              </a:rPr>
              <a:t>Confidential</a:t>
            </a:r>
          </a:p>
        </p:txBody>
      </p:sp>
      <p:sp>
        <p:nvSpPr>
          <p:cNvPr id="6" name="Retângulo 5">
            <a:extLst>
              <a:ext uri="{FF2B5EF4-FFF2-40B4-BE49-F238E27FC236}">
                <a16:creationId xmlns:a16="http://schemas.microsoft.com/office/drawing/2014/main" id="{13148F33-F407-4738-9BAF-C55255D24579}"/>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C7D0E3"/>
                </a:solidFill>
              </a:defRPr>
            </a:pPr>
            <a:r>
              <a:rPr sz="675" b="0" i="0">
                <a:solidFill>
                  <a:srgbClr val="C7D0E3"/>
                </a:solidFill>
              </a:rPr>
              <a:t>6 / 20</a:t>
            </a:r>
          </a:p>
        </p:txBody>
      </p:sp>
      <p:sp>
        <p:nvSpPr>
          <p:cNvPr id="7" name="Retângulo 6">
            <a:extLst>
              <a:ext uri="{FF2B5EF4-FFF2-40B4-BE49-F238E27FC236}">
                <a16:creationId xmlns:a16="http://schemas.microsoft.com/office/drawing/2014/main" id="{5B5D78AC-9096-468C-B7C4-69BAC5135ADB}"/>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D9B83F"/>
                </a:solidFill>
              </a:defRPr>
            </a:pPr>
            <a:r>
              <a:rPr sz="825" b="1" i="0">
                <a:solidFill>
                  <a:srgbClr val="D9B83F"/>
                </a:solidFill>
              </a:rPr>
              <a:t>WHY NOW</a:t>
            </a:r>
          </a:p>
        </p:txBody>
      </p:sp>
      <p:sp>
        <p:nvSpPr>
          <p:cNvPr id="8" name="Retângulo 7">
            <a:extLst>
              <a:ext uri="{FF2B5EF4-FFF2-40B4-BE49-F238E27FC236}">
                <a16:creationId xmlns:a16="http://schemas.microsoft.com/office/drawing/2014/main" id="{49DF5F69-CC96-4725-A2E5-1B66E5F40B93}"/>
              </a:ext>
            </a:extLst>
          </p:cNvPr>
          <p:cNvSpPr>
            <a:spLocks noGrp="1"/>
          </p:cNvSpPr>
          <p:nvPr/>
        </p:nvSpPr>
        <p:spPr>
          <a:xfrm>
            <a:off x="723900" y="1409700"/>
            <a:ext cx="7760343" cy="838200"/>
          </a:xfrm>
          <a:prstGeom prst="rect">
            <a:avLst/>
          </a:prstGeom>
          <a:noFill/>
          <a:ln w="0">
            <a:noFill/>
            <a:prstDash val="solid"/>
          </a:ln>
        </p:spPr>
        <p:txBody>
          <a:bodyPr/>
          <a:lstStyle/>
          <a:p>
            <a:pPr algn="l">
              <a:buNone/>
              <a:defRPr sz="2775" b="1" i="0">
                <a:solidFill>
                  <a:srgbClr val="FFFFFF"/>
                </a:solidFill>
              </a:defRPr>
            </a:pPr>
            <a:r>
              <a:rPr sz="2775" b="1" i="0">
                <a:solidFill>
                  <a:srgbClr val="FFFFFF"/>
                </a:solidFill>
              </a:rPr>
              <a:t>Strong interest. Early adoption.</a:t>
            </a:r>
          </a:p>
        </p:txBody>
      </p:sp>
      <p:sp>
        <p:nvSpPr>
          <p:cNvPr id="9" name="Retângulo 8">
            <a:extLst>
              <a:ext uri="{FF2B5EF4-FFF2-40B4-BE49-F238E27FC236}">
                <a16:creationId xmlns:a16="http://schemas.microsoft.com/office/drawing/2014/main" id="{03A6CC6A-867A-434E-97B1-EE961B1ADC8C}"/>
              </a:ext>
            </a:extLst>
          </p:cNvPr>
          <p:cNvSpPr>
            <a:spLocks noGrp="1"/>
          </p:cNvSpPr>
          <p:nvPr/>
        </p:nvSpPr>
        <p:spPr>
          <a:xfrm>
            <a:off x="876300" y="2400300"/>
            <a:ext cx="419100" cy="285750"/>
          </a:xfrm>
          <a:prstGeom prst="rect">
            <a:avLst/>
          </a:prstGeom>
          <a:noFill/>
          <a:ln w="0">
            <a:noFill/>
            <a:prstDash val="solid"/>
          </a:ln>
        </p:spPr>
        <p:txBody>
          <a:bodyPr/>
          <a:lstStyle/>
          <a:p>
            <a:pPr algn="l">
              <a:buNone/>
              <a:defRPr sz="1350" b="1" i="0">
                <a:solidFill>
                  <a:srgbClr val="D9B83F"/>
                </a:solidFill>
              </a:defRPr>
            </a:pPr>
            <a:r>
              <a:rPr sz="1350" b="1" i="0">
                <a:solidFill>
                  <a:srgbClr val="D9B83F"/>
                </a:solidFill>
              </a:rPr>
              <a:t>01</a:t>
            </a:r>
          </a:p>
        </p:txBody>
      </p:sp>
      <p:sp>
        <p:nvSpPr>
          <p:cNvPr id="10" name="Retângulo 9">
            <a:extLst>
              <a:ext uri="{FF2B5EF4-FFF2-40B4-BE49-F238E27FC236}">
                <a16:creationId xmlns:a16="http://schemas.microsoft.com/office/drawing/2014/main" id="{6A95155B-1047-4B23-A90B-895BB723D9F6}"/>
              </a:ext>
            </a:extLst>
          </p:cNvPr>
          <p:cNvSpPr>
            <a:spLocks noGrp="1"/>
          </p:cNvSpPr>
          <p:nvPr/>
        </p:nvSpPr>
        <p:spPr>
          <a:xfrm>
            <a:off x="1466850" y="2381250"/>
            <a:ext cx="3238500" cy="266700"/>
          </a:xfrm>
          <a:prstGeom prst="rect">
            <a:avLst/>
          </a:prstGeom>
          <a:noFill/>
          <a:ln w="0">
            <a:noFill/>
            <a:prstDash val="solid"/>
          </a:ln>
        </p:spPr>
        <p:txBody>
          <a:bodyPr/>
          <a:lstStyle/>
          <a:p>
            <a:pPr algn="l">
              <a:buNone/>
              <a:defRPr sz="1350" b="1" i="0">
                <a:solidFill>
                  <a:srgbClr val="FFFFFF"/>
                </a:solidFill>
              </a:defRPr>
            </a:pPr>
            <a:r>
              <a:rPr sz="1350" b="1" i="0">
                <a:solidFill>
                  <a:srgbClr val="FFFFFF"/>
                </a:solidFill>
              </a:rPr>
              <a:t>64% interested in tokenizing</a:t>
            </a:r>
          </a:p>
        </p:txBody>
      </p:sp>
      <p:sp>
        <p:nvSpPr>
          <p:cNvPr id="11" name="Retângulo 10">
            <a:extLst>
              <a:ext uri="{FF2B5EF4-FFF2-40B4-BE49-F238E27FC236}">
                <a16:creationId xmlns:a16="http://schemas.microsoft.com/office/drawing/2014/main" id="{D23EA9A7-E8DE-4496-9EA8-A453CF820957}"/>
              </a:ext>
            </a:extLst>
          </p:cNvPr>
          <p:cNvSpPr>
            <a:spLocks noGrp="1"/>
          </p:cNvSpPr>
          <p:nvPr/>
        </p:nvSpPr>
        <p:spPr>
          <a:xfrm>
            <a:off x="4972050" y="2381250"/>
            <a:ext cx="5715000" cy="419100"/>
          </a:xfrm>
          <a:prstGeom prst="rect">
            <a:avLst/>
          </a:prstGeom>
          <a:noFill/>
          <a:ln w="0">
            <a:noFill/>
            <a:prstDash val="solid"/>
          </a:ln>
        </p:spPr>
        <p:txBody>
          <a:bodyPr/>
          <a:lstStyle/>
          <a:p>
            <a:pPr algn="l">
              <a:buNone/>
              <a:defRPr sz="1050" b="0" i="0">
                <a:solidFill>
                  <a:srgbClr val="C7D0E3"/>
                </a:solidFill>
              </a:defRPr>
            </a:pPr>
            <a:r>
              <a:rPr sz="1000" b="0" i="0">
                <a:solidFill>
                  <a:srgbClr val="C7D0E3"/>
                </a:solidFill>
              </a:rPr>
              <a:t>Asset managers surveyed, up from 40% in January 2025.</a:t>
            </a:r>
          </a:p>
        </p:txBody>
      </p:sp>
      <p:sp>
        <p:nvSpPr>
          <p:cNvPr id="12" name="Retângulo 11">
            <a:extLst>
              <a:ext uri="{FF2B5EF4-FFF2-40B4-BE49-F238E27FC236}">
                <a16:creationId xmlns:a16="http://schemas.microsoft.com/office/drawing/2014/main" id="{5E0EE374-B476-4AF6-B6E1-B21B7A27EAB7}"/>
              </a:ext>
            </a:extLst>
          </p:cNvPr>
          <p:cNvSpPr>
            <a:spLocks noGrp="1"/>
          </p:cNvSpPr>
          <p:nvPr/>
        </p:nvSpPr>
        <p:spPr>
          <a:xfrm>
            <a:off x="1466850" y="2895600"/>
            <a:ext cx="8191500" cy="28575"/>
          </a:xfrm>
          <a:prstGeom prst="rect">
            <a:avLst/>
          </a:prstGeom>
          <a:solidFill>
            <a:srgbClr val="203456"/>
          </a:solidFill>
          <a:ln w="0">
            <a:solidFill>
              <a:srgbClr val="203456"/>
            </a:solidFill>
            <a:prstDash val="solid"/>
          </a:ln>
        </p:spPr>
        <p:txBody>
          <a:bodyPr/>
          <a:lstStyle/>
          <a:p>
            <a:endParaRPr/>
          </a:p>
        </p:txBody>
      </p:sp>
      <p:sp>
        <p:nvSpPr>
          <p:cNvPr id="13" name="Retângulo 12">
            <a:extLst>
              <a:ext uri="{FF2B5EF4-FFF2-40B4-BE49-F238E27FC236}">
                <a16:creationId xmlns:a16="http://schemas.microsoft.com/office/drawing/2014/main" id="{1FD06B3B-2B61-42ED-A2C8-E2A5CA5C4C34}"/>
              </a:ext>
            </a:extLst>
          </p:cNvPr>
          <p:cNvSpPr>
            <a:spLocks noGrp="1"/>
          </p:cNvSpPr>
          <p:nvPr/>
        </p:nvSpPr>
        <p:spPr>
          <a:xfrm>
            <a:off x="876300" y="3200400"/>
            <a:ext cx="419100" cy="285750"/>
          </a:xfrm>
          <a:prstGeom prst="rect">
            <a:avLst/>
          </a:prstGeom>
          <a:noFill/>
          <a:ln w="0">
            <a:noFill/>
            <a:prstDash val="solid"/>
          </a:ln>
        </p:spPr>
        <p:txBody>
          <a:bodyPr/>
          <a:lstStyle/>
          <a:p>
            <a:pPr algn="l">
              <a:buNone/>
              <a:defRPr sz="1350" b="1" i="0">
                <a:solidFill>
                  <a:srgbClr val="D9B83F"/>
                </a:solidFill>
              </a:defRPr>
            </a:pPr>
            <a:r>
              <a:rPr sz="1350" b="1" i="0">
                <a:solidFill>
                  <a:srgbClr val="D9B83F"/>
                </a:solidFill>
              </a:rPr>
              <a:t>02</a:t>
            </a:r>
          </a:p>
        </p:txBody>
      </p:sp>
      <p:sp>
        <p:nvSpPr>
          <p:cNvPr id="14" name="Retângulo 13">
            <a:extLst>
              <a:ext uri="{FF2B5EF4-FFF2-40B4-BE49-F238E27FC236}">
                <a16:creationId xmlns:a16="http://schemas.microsoft.com/office/drawing/2014/main" id="{E7CFCC24-6587-40D0-8A01-14A642BC609B}"/>
              </a:ext>
            </a:extLst>
          </p:cNvPr>
          <p:cNvSpPr>
            <a:spLocks noGrp="1"/>
          </p:cNvSpPr>
          <p:nvPr/>
        </p:nvSpPr>
        <p:spPr>
          <a:xfrm>
            <a:off x="1466850" y="3181350"/>
            <a:ext cx="3238500" cy="266700"/>
          </a:xfrm>
          <a:prstGeom prst="rect">
            <a:avLst/>
          </a:prstGeom>
          <a:noFill/>
          <a:ln w="0">
            <a:noFill/>
            <a:prstDash val="solid"/>
          </a:ln>
        </p:spPr>
        <p:txBody>
          <a:bodyPr/>
          <a:lstStyle/>
          <a:p>
            <a:pPr algn="l">
              <a:buNone/>
              <a:defRPr sz="1350" b="1" i="0">
                <a:solidFill>
                  <a:srgbClr val="FFFFFF"/>
                </a:solidFill>
              </a:defRPr>
            </a:pPr>
            <a:r>
              <a:rPr sz="1350" b="1" i="0">
                <a:solidFill>
                  <a:srgbClr val="FFFFFF"/>
                </a:solidFill>
              </a:rPr>
              <a:t>63% very interested in investing</a:t>
            </a:r>
          </a:p>
        </p:txBody>
      </p:sp>
      <p:sp>
        <p:nvSpPr>
          <p:cNvPr id="15" name="Retângulo 14">
            <a:extLst>
              <a:ext uri="{FF2B5EF4-FFF2-40B4-BE49-F238E27FC236}">
                <a16:creationId xmlns:a16="http://schemas.microsoft.com/office/drawing/2014/main" id="{D12B994D-8BD6-4C1A-B5F8-F62C088F26F3}"/>
              </a:ext>
            </a:extLst>
          </p:cNvPr>
          <p:cNvSpPr>
            <a:spLocks noGrp="1"/>
          </p:cNvSpPr>
          <p:nvPr/>
        </p:nvSpPr>
        <p:spPr>
          <a:xfrm>
            <a:off x="4972050" y="3181350"/>
            <a:ext cx="5715000" cy="419100"/>
          </a:xfrm>
          <a:prstGeom prst="rect">
            <a:avLst/>
          </a:prstGeom>
          <a:noFill/>
          <a:ln w="0">
            <a:noFill/>
            <a:prstDash val="solid"/>
          </a:ln>
        </p:spPr>
        <p:txBody>
          <a:bodyPr/>
          <a:lstStyle/>
          <a:p>
            <a:pPr algn="l">
              <a:buNone/>
              <a:defRPr sz="1050" b="0" i="0">
                <a:solidFill>
                  <a:srgbClr val="C7D0E3"/>
                </a:solidFill>
              </a:defRPr>
            </a:pPr>
            <a:r>
              <a:rPr sz="1000" b="0" i="0">
                <a:solidFill>
                  <a:srgbClr val="C7D0E3"/>
                </a:solidFill>
              </a:rPr>
              <a:t>Investor respondents surveyed about tokenized assets (n=349).</a:t>
            </a:r>
          </a:p>
        </p:txBody>
      </p:sp>
      <p:sp>
        <p:nvSpPr>
          <p:cNvPr id="16" name="Retângulo 15">
            <a:extLst>
              <a:ext uri="{FF2B5EF4-FFF2-40B4-BE49-F238E27FC236}">
                <a16:creationId xmlns:a16="http://schemas.microsoft.com/office/drawing/2014/main" id="{75A6177D-CAEF-46E5-8302-E28556CCCB63}"/>
              </a:ext>
            </a:extLst>
          </p:cNvPr>
          <p:cNvSpPr>
            <a:spLocks noGrp="1"/>
          </p:cNvSpPr>
          <p:nvPr/>
        </p:nvSpPr>
        <p:spPr>
          <a:xfrm>
            <a:off x="1466850" y="3695700"/>
            <a:ext cx="8191500" cy="28575"/>
          </a:xfrm>
          <a:prstGeom prst="rect">
            <a:avLst/>
          </a:prstGeom>
          <a:solidFill>
            <a:srgbClr val="203456"/>
          </a:solidFill>
          <a:ln w="0">
            <a:solidFill>
              <a:srgbClr val="203456"/>
            </a:solidFill>
            <a:prstDash val="solid"/>
          </a:ln>
        </p:spPr>
        <p:txBody>
          <a:bodyPr/>
          <a:lstStyle/>
          <a:p>
            <a:endParaRPr/>
          </a:p>
        </p:txBody>
      </p:sp>
      <p:sp>
        <p:nvSpPr>
          <p:cNvPr id="17" name="Retângulo 16">
            <a:extLst>
              <a:ext uri="{FF2B5EF4-FFF2-40B4-BE49-F238E27FC236}">
                <a16:creationId xmlns:a16="http://schemas.microsoft.com/office/drawing/2014/main" id="{EE2C395B-51E1-4DD7-AD52-0901F46C6D1F}"/>
              </a:ext>
            </a:extLst>
          </p:cNvPr>
          <p:cNvSpPr>
            <a:spLocks noGrp="1"/>
          </p:cNvSpPr>
          <p:nvPr/>
        </p:nvSpPr>
        <p:spPr>
          <a:xfrm>
            <a:off x="876300" y="4000500"/>
            <a:ext cx="419100" cy="285750"/>
          </a:xfrm>
          <a:prstGeom prst="rect">
            <a:avLst/>
          </a:prstGeom>
          <a:noFill/>
          <a:ln w="0">
            <a:noFill/>
            <a:prstDash val="solid"/>
          </a:ln>
        </p:spPr>
        <p:txBody>
          <a:bodyPr/>
          <a:lstStyle/>
          <a:p>
            <a:pPr algn="l">
              <a:buNone/>
              <a:defRPr sz="1350" b="1" i="0">
                <a:solidFill>
                  <a:srgbClr val="D9B83F"/>
                </a:solidFill>
              </a:defRPr>
            </a:pPr>
            <a:r>
              <a:rPr sz="1350" b="1" i="0">
                <a:solidFill>
                  <a:srgbClr val="D9B83F"/>
                </a:solidFill>
              </a:rPr>
              <a:t>03</a:t>
            </a:r>
          </a:p>
        </p:txBody>
      </p:sp>
      <p:sp>
        <p:nvSpPr>
          <p:cNvPr id="18" name="Retângulo 17">
            <a:extLst>
              <a:ext uri="{FF2B5EF4-FFF2-40B4-BE49-F238E27FC236}">
                <a16:creationId xmlns:a16="http://schemas.microsoft.com/office/drawing/2014/main" id="{90EC2A40-6CDB-4EDF-843D-36D44AC5FBE1}"/>
              </a:ext>
            </a:extLst>
          </p:cNvPr>
          <p:cNvSpPr>
            <a:spLocks noGrp="1"/>
          </p:cNvSpPr>
          <p:nvPr/>
        </p:nvSpPr>
        <p:spPr>
          <a:xfrm>
            <a:off x="1466850" y="3981450"/>
            <a:ext cx="3238500" cy="266700"/>
          </a:xfrm>
          <a:prstGeom prst="rect">
            <a:avLst/>
          </a:prstGeom>
          <a:noFill/>
          <a:ln w="0">
            <a:noFill/>
            <a:prstDash val="solid"/>
          </a:ln>
        </p:spPr>
        <p:txBody>
          <a:bodyPr/>
          <a:lstStyle/>
          <a:p>
            <a:pPr algn="l">
              <a:buNone/>
              <a:defRPr sz="1350" b="1" i="0">
                <a:solidFill>
                  <a:srgbClr val="FFFFFF"/>
                </a:solidFill>
              </a:defRPr>
            </a:pPr>
            <a:r>
              <a:rPr sz="1350" b="1" i="0">
                <a:solidFill>
                  <a:srgbClr val="FFFFFF"/>
                </a:solidFill>
              </a:rPr>
              <a:t>11% already invested</a:t>
            </a:r>
          </a:p>
        </p:txBody>
      </p:sp>
      <p:sp>
        <p:nvSpPr>
          <p:cNvPr id="19" name="Retângulo 18">
            <a:extLst>
              <a:ext uri="{FF2B5EF4-FFF2-40B4-BE49-F238E27FC236}">
                <a16:creationId xmlns:a16="http://schemas.microsoft.com/office/drawing/2014/main" id="{EDE84960-DC70-4CA0-9F55-6ACB625EBC3D}"/>
              </a:ext>
            </a:extLst>
          </p:cNvPr>
          <p:cNvSpPr>
            <a:spLocks noGrp="1"/>
          </p:cNvSpPr>
          <p:nvPr/>
        </p:nvSpPr>
        <p:spPr>
          <a:xfrm>
            <a:off x="4972050" y="3981450"/>
            <a:ext cx="5715000" cy="419100"/>
          </a:xfrm>
          <a:prstGeom prst="rect">
            <a:avLst/>
          </a:prstGeom>
          <a:noFill/>
          <a:ln w="0">
            <a:noFill/>
            <a:prstDash val="solid"/>
          </a:ln>
        </p:spPr>
        <p:txBody>
          <a:bodyPr/>
          <a:lstStyle/>
          <a:p>
            <a:pPr algn="l">
              <a:buNone/>
              <a:defRPr sz="1050" b="0" i="0">
                <a:solidFill>
                  <a:srgbClr val="C7D0E3"/>
                </a:solidFill>
              </a:defRPr>
            </a:pPr>
            <a:r>
              <a:rPr sz="1000" b="0" i="0">
                <a:solidFill>
                  <a:srgbClr val="C7D0E3"/>
                </a:solidFill>
              </a:rPr>
              <a:t>Among respondents interested or seeking information (n=340).</a:t>
            </a:r>
          </a:p>
        </p:txBody>
      </p:sp>
      <p:sp>
        <p:nvSpPr>
          <p:cNvPr id="20" name="Retângulo 19">
            <a:extLst>
              <a:ext uri="{FF2B5EF4-FFF2-40B4-BE49-F238E27FC236}">
                <a16:creationId xmlns:a16="http://schemas.microsoft.com/office/drawing/2014/main" id="{8BD90351-3846-4B1A-B1D4-411C6F7192A4}"/>
              </a:ext>
            </a:extLst>
          </p:cNvPr>
          <p:cNvSpPr>
            <a:spLocks noGrp="1"/>
          </p:cNvSpPr>
          <p:nvPr/>
        </p:nvSpPr>
        <p:spPr>
          <a:xfrm>
            <a:off x="1466850" y="4495800"/>
            <a:ext cx="8191500" cy="28575"/>
          </a:xfrm>
          <a:prstGeom prst="rect">
            <a:avLst/>
          </a:prstGeom>
          <a:solidFill>
            <a:srgbClr val="203456"/>
          </a:solidFill>
          <a:ln w="0">
            <a:solidFill>
              <a:srgbClr val="203456"/>
            </a:solidFill>
            <a:prstDash val="solid"/>
          </a:ln>
        </p:spPr>
        <p:txBody>
          <a:bodyPr/>
          <a:lstStyle/>
          <a:p>
            <a:endParaRPr/>
          </a:p>
        </p:txBody>
      </p:sp>
      <p:sp>
        <p:nvSpPr>
          <p:cNvPr id="21" name="Retângulo 20">
            <a:extLst>
              <a:ext uri="{FF2B5EF4-FFF2-40B4-BE49-F238E27FC236}">
                <a16:creationId xmlns:a16="http://schemas.microsoft.com/office/drawing/2014/main" id="{01CB7553-B97A-4508-A052-7AE24A0C7EAE}"/>
              </a:ext>
            </a:extLst>
          </p:cNvPr>
          <p:cNvSpPr>
            <a:spLocks noGrp="1"/>
          </p:cNvSpPr>
          <p:nvPr/>
        </p:nvSpPr>
        <p:spPr>
          <a:xfrm>
            <a:off x="876300" y="4800600"/>
            <a:ext cx="419100" cy="285750"/>
          </a:xfrm>
          <a:prstGeom prst="rect">
            <a:avLst/>
          </a:prstGeom>
          <a:noFill/>
          <a:ln w="0">
            <a:noFill/>
            <a:prstDash val="solid"/>
          </a:ln>
        </p:spPr>
        <p:txBody>
          <a:bodyPr/>
          <a:lstStyle/>
          <a:p>
            <a:pPr algn="l">
              <a:buNone/>
              <a:defRPr sz="1350" b="1" i="0">
                <a:solidFill>
                  <a:srgbClr val="D9B83F"/>
                </a:solidFill>
              </a:defRPr>
            </a:pPr>
            <a:r>
              <a:rPr sz="1350" b="1" i="0">
                <a:solidFill>
                  <a:srgbClr val="D9B83F"/>
                </a:solidFill>
              </a:rPr>
              <a:t>04</a:t>
            </a:r>
          </a:p>
        </p:txBody>
      </p:sp>
      <p:sp>
        <p:nvSpPr>
          <p:cNvPr id="22" name="Retângulo 21">
            <a:extLst>
              <a:ext uri="{FF2B5EF4-FFF2-40B4-BE49-F238E27FC236}">
                <a16:creationId xmlns:a16="http://schemas.microsoft.com/office/drawing/2014/main" id="{E94EB855-37E1-4C62-8790-0ADD10E7978C}"/>
              </a:ext>
            </a:extLst>
          </p:cNvPr>
          <p:cNvSpPr>
            <a:spLocks noGrp="1"/>
          </p:cNvSpPr>
          <p:nvPr/>
        </p:nvSpPr>
        <p:spPr>
          <a:xfrm>
            <a:off x="1466850" y="4781550"/>
            <a:ext cx="3238500" cy="266700"/>
          </a:xfrm>
          <a:prstGeom prst="rect">
            <a:avLst/>
          </a:prstGeom>
          <a:noFill/>
          <a:ln w="0">
            <a:noFill/>
            <a:prstDash val="solid"/>
          </a:ln>
        </p:spPr>
        <p:txBody>
          <a:bodyPr/>
          <a:lstStyle/>
          <a:p>
            <a:pPr algn="l">
              <a:buNone/>
              <a:defRPr sz="1350" b="1" i="0">
                <a:solidFill>
                  <a:srgbClr val="FFFFFF"/>
                </a:solidFill>
              </a:defRPr>
            </a:pPr>
            <a:r>
              <a:rPr sz="1350" b="1" i="0">
                <a:solidFill>
                  <a:srgbClr val="FFFFFF"/>
                </a:solidFill>
              </a:rPr>
              <a:t>Distribution and deal execution</a:t>
            </a:r>
          </a:p>
        </p:txBody>
      </p:sp>
      <p:sp>
        <p:nvSpPr>
          <p:cNvPr id="23" name="Retângulo 22">
            <a:extLst>
              <a:ext uri="{FF2B5EF4-FFF2-40B4-BE49-F238E27FC236}">
                <a16:creationId xmlns:a16="http://schemas.microsoft.com/office/drawing/2014/main" id="{25201140-CB82-4DF4-BD08-203A427BDE10}"/>
              </a:ext>
            </a:extLst>
          </p:cNvPr>
          <p:cNvSpPr>
            <a:spLocks noGrp="1"/>
          </p:cNvSpPr>
          <p:nvPr/>
        </p:nvSpPr>
        <p:spPr>
          <a:xfrm>
            <a:off x="4972050" y="4781550"/>
            <a:ext cx="5715000" cy="419100"/>
          </a:xfrm>
          <a:prstGeom prst="rect">
            <a:avLst/>
          </a:prstGeom>
          <a:noFill/>
          <a:ln w="0">
            <a:noFill/>
            <a:prstDash val="solid"/>
          </a:ln>
        </p:spPr>
        <p:txBody>
          <a:bodyPr/>
          <a:lstStyle/>
          <a:p>
            <a:pPr algn="l">
              <a:buNone/>
              <a:defRPr sz="1050" b="0" i="0">
                <a:solidFill>
                  <a:srgbClr val="C7D0E3"/>
                </a:solidFill>
              </a:defRPr>
            </a:pPr>
            <a:r>
              <a:rPr sz="1000" b="0" i="0">
                <a:solidFill>
                  <a:srgbClr val="C7D0E3"/>
                </a:solidFill>
              </a:rPr>
              <a:t>Tokenization alone does not bring buyers. GlemO connects assets with eligible demand.</a:t>
            </a:r>
          </a:p>
        </p:txBody>
      </p:sp>
      <p:sp>
        <p:nvSpPr>
          <p:cNvPr id="24" name="Retângulo 23">
            <a:extLst>
              <a:ext uri="{FF2B5EF4-FFF2-40B4-BE49-F238E27FC236}">
                <a16:creationId xmlns:a16="http://schemas.microsoft.com/office/drawing/2014/main" id="{84C29BA1-61B1-48CF-90FF-F634F78AFC3F}"/>
              </a:ext>
            </a:extLst>
          </p:cNvPr>
          <p:cNvSpPr>
            <a:spLocks noGrp="1"/>
          </p:cNvSpPr>
          <p:nvPr/>
        </p:nvSpPr>
        <p:spPr>
          <a:xfrm>
            <a:off x="1466850" y="5295900"/>
            <a:ext cx="8191500" cy="28575"/>
          </a:xfrm>
          <a:prstGeom prst="rect">
            <a:avLst/>
          </a:prstGeom>
          <a:solidFill>
            <a:srgbClr val="203456"/>
          </a:solidFill>
          <a:ln w="0">
            <a:solidFill>
              <a:srgbClr val="203456"/>
            </a:solidFill>
            <a:prstDash val="solid"/>
          </a:ln>
        </p:spPr>
        <p:txBody>
          <a:bodyPr/>
          <a:lstStyle/>
          <a:p>
            <a:endParaRPr/>
          </a:p>
        </p:txBody>
      </p:sp>
      <p:sp>
        <p:nvSpPr>
          <p:cNvPr id="30" name="Institutional survey source">
            <a:extLst>
              <a:ext uri="{FF2B5EF4-FFF2-40B4-BE49-F238E27FC236}">
                <a16:creationId xmlns:a16="http://schemas.microsoft.com/office/drawing/2014/main" id="{16773FBB-ED74-476E-A333-6E0AD9DE43A7}"/>
              </a:ext>
            </a:extLst>
          </p:cNvPr>
          <p:cNvSpPr>
            <a:spLocks noGrp="1"/>
          </p:cNvSpPr>
          <p:nvPr/>
        </p:nvSpPr>
        <p:spPr>
          <a:xfrm>
            <a:off x="812768" y="5810250"/>
            <a:ext cx="10477500" cy="419100"/>
          </a:xfrm>
          <a:prstGeom prst="rect">
            <a:avLst/>
          </a:prstGeom>
          <a:noFill/>
          <a:ln w="0">
            <a:noFill/>
            <a:prstDash val="solid"/>
          </a:ln>
        </p:spPr>
        <p:txBody>
          <a:bodyPr/>
          <a:lstStyle/>
          <a:p>
            <a:pPr algn="l">
              <a:buNone/>
              <a:defRPr sz="1050" b="0" i="0">
                <a:solidFill>
                  <a:srgbClr val="C7D0E3"/>
                </a:solidFill>
              </a:defRPr>
            </a:pPr>
            <a:r>
              <a:rPr sz="1000" b="0" i="0">
                <a:solidFill>
                  <a:srgbClr val="C7D0E3"/>
                </a:solidFill>
              </a:rPr>
              <a:t>Coinbase &amp; EY-Parthenon Institutional Investor Survey, Jan 2026 (N=351)</a:t>
            </a:r>
          </a:p>
        </p:txBody>
      </p:sp>
    </p:spTree>
    <p:extLst>
      <p:ext uri="{BB962C8B-B14F-4D97-AF65-F5344CB8AC3E}">
        <p14:creationId xmlns:p14="http://schemas.microsoft.com/office/powerpoint/2010/main" val="1308947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71226"/>
        </a:solidFill>
        <a:effectLst/>
      </p:bgPr>
    </p:bg>
    <p:spTree>
      <p:nvGrpSpPr>
        <p:cNvPr id="1" name=""/>
        <p:cNvGrpSpPr/>
        <p:nvPr/>
      </p:nvGrpSpPr>
      <p:grpSpPr>
        <a:xfrm>
          <a:off x="0" y="0"/>
          <a:ext cx="0" cy="0"/>
          <a:chOff x="0" y="0"/>
          <a:chExt cx="0" cy="0"/>
        </a:xfrm>
      </p:grpSpPr>
      <p:sp>
        <p:nvSpPr>
          <p:cNvPr id="31" name="Retângulo 30">
            <a:extLst>
              <a:ext uri="{FF2B5EF4-FFF2-40B4-BE49-F238E27FC236}">
                <a16:creationId xmlns:a16="http://schemas.microsoft.com/office/drawing/2014/main" id="{D0BDE24E-5712-4877-B27D-C3BBE7C234BA}"/>
              </a:ext>
            </a:extLst>
          </p:cNvPr>
          <p:cNvSpPr>
            <a:spLocks noGrp="1"/>
          </p:cNvSpPr>
          <p:nvPr/>
        </p:nvSpPr>
        <p:spPr>
          <a:xfrm>
            <a:off x="0" y="0"/>
            <a:ext cx="152400" cy="6858000"/>
          </a:xfrm>
          <a:prstGeom prst="rect">
            <a:avLst/>
          </a:prstGeom>
          <a:solidFill>
            <a:srgbClr val="D9B83F"/>
          </a:solidFill>
          <a:ln w="0">
            <a:solidFill>
              <a:srgbClr val="D9B83F"/>
            </a:solidFill>
            <a:prstDash val="solid"/>
          </a:ln>
        </p:spPr>
        <p:txBody>
          <a:bodyPr/>
          <a:lstStyle/>
          <a:p>
            <a:endParaRPr/>
          </a:p>
        </p:txBody>
      </p:sp>
      <p:sp>
        <p:nvSpPr>
          <p:cNvPr id="2" name="Oval 1">
            <a:extLst>
              <a:ext uri="{FF2B5EF4-FFF2-40B4-BE49-F238E27FC236}">
                <a16:creationId xmlns:a16="http://schemas.microsoft.com/office/drawing/2014/main" id="{CB8DDECB-A92A-40F0-919F-42BC0B1EBBCC}"/>
              </a:ext>
            </a:extLst>
          </p:cNvPr>
          <p:cNvSpPr>
            <a:spLocks noGrp="1"/>
          </p:cNvSpPr>
          <p:nvPr/>
        </p:nvSpPr>
        <p:spPr>
          <a:xfrm>
            <a:off x="9639300" y="0"/>
            <a:ext cx="2552700" cy="2552700"/>
          </a:xfrm>
          <a:prstGeom prst="ellipse">
            <a:avLst/>
          </a:prstGeom>
          <a:ln w="9525">
            <a:solidFill>
              <a:srgbClr val="25385C"/>
            </a:solidFill>
            <a:prstDash val="solid"/>
          </a:ln>
        </p:spPr>
        <p:txBody>
          <a:bodyPr/>
          <a:lstStyle/>
          <a:p>
            <a:endParaRPr/>
          </a:p>
        </p:txBody>
      </p:sp>
      <p:pic>
        <p:nvPicPr>
          <p:cNvPr id="35" name="Imagem 32"/>
          <p:cNvPicPr>
            <a:picLocks noChangeAspect="1"/>
          </p:cNvPicPr>
          <p:nvPr/>
        </p:nvPicPr>
        <p:blipFill>
          <a:blip r:embed="rId3"/>
          <a:stretch/>
        </p:blipFill>
        <p:spPr>
          <a:xfrm>
            <a:off x="514350" y="454632"/>
            <a:ext cx="1066800" cy="367085"/>
          </a:xfrm>
          <a:prstGeom prst="rect">
            <a:avLst/>
          </a:prstGeom>
        </p:spPr>
      </p:pic>
      <p:sp>
        <p:nvSpPr>
          <p:cNvPr id="4" name="Retângulo 3">
            <a:extLst>
              <a:ext uri="{FF2B5EF4-FFF2-40B4-BE49-F238E27FC236}">
                <a16:creationId xmlns:a16="http://schemas.microsoft.com/office/drawing/2014/main" id="{2F914085-9F43-45AA-ADE1-2D10EB1699FF}"/>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738097"/>
                </a:solidFill>
              </a:defRPr>
            </a:pPr>
            <a:r>
              <a:rPr sz="675" b="1" i="0">
                <a:solidFill>
                  <a:srgbClr val="738097"/>
                </a:solidFill>
              </a:rPr>
              <a:t>GLEMO</a:t>
            </a:r>
          </a:p>
        </p:txBody>
      </p:sp>
      <p:sp>
        <p:nvSpPr>
          <p:cNvPr id="5" name="Retângulo 4">
            <a:extLst>
              <a:ext uri="{FF2B5EF4-FFF2-40B4-BE49-F238E27FC236}">
                <a16:creationId xmlns:a16="http://schemas.microsoft.com/office/drawing/2014/main" id="{BB8FDD4A-9D26-4E68-A617-BE5B125D3EFE}"/>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7E8CA7"/>
                </a:solidFill>
              </a:defRPr>
            </a:pPr>
            <a:r>
              <a:rPr sz="675" b="0" i="0">
                <a:solidFill>
                  <a:srgbClr val="7E8CA7"/>
                </a:solidFill>
              </a:rPr>
              <a:t>Confidential</a:t>
            </a:r>
          </a:p>
        </p:txBody>
      </p:sp>
      <p:sp>
        <p:nvSpPr>
          <p:cNvPr id="6" name="Retângulo 5">
            <a:extLst>
              <a:ext uri="{FF2B5EF4-FFF2-40B4-BE49-F238E27FC236}">
                <a16:creationId xmlns:a16="http://schemas.microsoft.com/office/drawing/2014/main" id="{32A22A0E-4C8C-4DD8-A5E2-0B2D40E98D86}"/>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C7D0E3"/>
                </a:solidFill>
              </a:defRPr>
            </a:pPr>
            <a:r>
              <a:rPr sz="675" b="0" i="0">
                <a:solidFill>
                  <a:srgbClr val="C7D0E3"/>
                </a:solidFill>
              </a:rPr>
              <a:t>7 / 20</a:t>
            </a:r>
          </a:p>
        </p:txBody>
      </p:sp>
      <p:sp>
        <p:nvSpPr>
          <p:cNvPr id="7" name="Retângulo 6">
            <a:extLst>
              <a:ext uri="{FF2B5EF4-FFF2-40B4-BE49-F238E27FC236}">
                <a16:creationId xmlns:a16="http://schemas.microsoft.com/office/drawing/2014/main" id="{75242A98-B1F7-48B9-8A63-A6EB7A6CF67E}"/>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D9B83F"/>
                </a:solidFill>
              </a:defRPr>
            </a:pPr>
            <a:r>
              <a:rPr sz="825" b="1" i="0">
                <a:solidFill>
                  <a:srgbClr val="D9B83F"/>
                </a:solidFill>
              </a:rPr>
              <a:t>BUSINESS MODEL</a:t>
            </a:r>
          </a:p>
        </p:txBody>
      </p:sp>
      <p:sp>
        <p:nvSpPr>
          <p:cNvPr id="8" name="Retângulo 7">
            <a:extLst>
              <a:ext uri="{FF2B5EF4-FFF2-40B4-BE49-F238E27FC236}">
                <a16:creationId xmlns:a16="http://schemas.microsoft.com/office/drawing/2014/main" id="{E59653DD-2BA6-4882-9C2A-48490DDD96D7}"/>
              </a:ext>
            </a:extLst>
          </p:cNvPr>
          <p:cNvSpPr>
            <a:spLocks noGrp="1"/>
          </p:cNvSpPr>
          <p:nvPr/>
        </p:nvSpPr>
        <p:spPr>
          <a:xfrm>
            <a:off x="723900" y="1395783"/>
            <a:ext cx="7239000" cy="838200"/>
          </a:xfrm>
          <a:prstGeom prst="rect">
            <a:avLst/>
          </a:prstGeom>
          <a:noFill/>
          <a:ln w="0">
            <a:noFill/>
            <a:prstDash val="solid"/>
          </a:ln>
        </p:spPr>
        <p:txBody>
          <a:bodyPr/>
          <a:lstStyle/>
          <a:p>
            <a:pPr algn="l">
              <a:buNone/>
              <a:defRPr sz="2775" b="1" i="0">
                <a:solidFill>
                  <a:srgbClr val="FFFFFF"/>
                </a:solidFill>
              </a:defRPr>
            </a:pPr>
            <a:r>
              <a:rPr sz="2775" b="1" i="0">
                <a:solidFill>
                  <a:srgbClr val="FFFFFF"/>
                </a:solidFill>
              </a:rPr>
              <a:t>Revenue starts before transaction scale.</a:t>
            </a:r>
          </a:p>
        </p:txBody>
      </p:sp>
      <p:sp>
        <p:nvSpPr>
          <p:cNvPr id="9" name="Retângulo 8">
            <a:extLst>
              <a:ext uri="{FF2B5EF4-FFF2-40B4-BE49-F238E27FC236}">
                <a16:creationId xmlns:a16="http://schemas.microsoft.com/office/drawing/2014/main" id="{802F0795-95E9-4C26-AF55-79C462D160F2}"/>
              </a:ext>
            </a:extLst>
          </p:cNvPr>
          <p:cNvSpPr>
            <a:spLocks noGrp="1"/>
          </p:cNvSpPr>
          <p:nvPr/>
        </p:nvSpPr>
        <p:spPr>
          <a:xfrm>
            <a:off x="723900" y="2103200"/>
            <a:ext cx="6869092" cy="628650"/>
          </a:xfrm>
          <a:prstGeom prst="rect">
            <a:avLst/>
          </a:prstGeom>
          <a:noFill/>
          <a:ln w="0">
            <a:noFill/>
            <a:prstDash val="solid"/>
          </a:ln>
        </p:spPr>
        <p:txBody>
          <a:bodyPr/>
          <a:lstStyle/>
          <a:p>
            <a:pPr algn="l">
              <a:buNone/>
              <a:defRPr sz="1350" b="0" i="0">
                <a:solidFill>
                  <a:srgbClr val="C7D0E3"/>
                </a:solidFill>
              </a:defRPr>
            </a:pPr>
            <a:r>
              <a:rPr sz="1350" b="0" i="0">
                <a:solidFill>
                  <a:srgbClr val="C7D0E3"/>
                </a:solidFill>
              </a:rPr>
              <a:t>Proposed institutional and standalone SaaS fees support the first paid workflows. Transaction fees require approved, settled flow. Modules remain outside the base case.</a:t>
            </a:r>
          </a:p>
        </p:txBody>
      </p:sp>
      <p:sp>
        <p:nvSpPr>
          <p:cNvPr id="10" name="Retângulo Arredondado 9">
            <a:extLst>
              <a:ext uri="{FF2B5EF4-FFF2-40B4-BE49-F238E27FC236}">
                <a16:creationId xmlns:a16="http://schemas.microsoft.com/office/drawing/2014/main" id="{8D9E6A58-5DF2-4055-83C9-E72E6707A186}"/>
              </a:ext>
            </a:extLst>
          </p:cNvPr>
          <p:cNvSpPr>
            <a:spLocks noGrp="1"/>
          </p:cNvSpPr>
          <p:nvPr/>
        </p:nvSpPr>
        <p:spPr>
          <a:xfrm>
            <a:off x="514350" y="3429000"/>
            <a:ext cx="1943100" cy="1540484"/>
          </a:xfrm>
          <a:prstGeom prst="roundRect">
            <a:avLst>
              <a:gd name="adj" fmla="val 1370"/>
            </a:avLst>
          </a:prstGeom>
          <a:solidFill>
            <a:srgbClr val="0D1A31"/>
          </a:solidFill>
          <a:ln w="9525">
            <a:solidFill>
              <a:srgbClr val="203456"/>
            </a:solidFill>
            <a:prstDash val="solid"/>
          </a:ln>
        </p:spPr>
        <p:txBody>
          <a:bodyPr/>
          <a:lstStyle/>
          <a:p>
            <a:endParaRPr/>
          </a:p>
        </p:txBody>
      </p:sp>
      <p:sp>
        <p:nvSpPr>
          <p:cNvPr id="11" name="Retângulo 10">
            <a:extLst>
              <a:ext uri="{FF2B5EF4-FFF2-40B4-BE49-F238E27FC236}">
                <a16:creationId xmlns:a16="http://schemas.microsoft.com/office/drawing/2014/main" id="{3D8C683D-ECF3-439D-B33A-EB65F824A042}"/>
              </a:ext>
            </a:extLst>
          </p:cNvPr>
          <p:cNvSpPr>
            <a:spLocks noGrp="1"/>
          </p:cNvSpPr>
          <p:nvPr/>
        </p:nvSpPr>
        <p:spPr>
          <a:xfrm>
            <a:off x="666750" y="3562350"/>
            <a:ext cx="419100" cy="28575"/>
          </a:xfrm>
          <a:prstGeom prst="rect">
            <a:avLst/>
          </a:prstGeom>
          <a:solidFill>
            <a:srgbClr val="D9B83F"/>
          </a:solidFill>
          <a:ln w="0">
            <a:solidFill>
              <a:srgbClr val="D9B83F"/>
            </a:solidFill>
            <a:prstDash val="solid"/>
          </a:ln>
        </p:spPr>
        <p:txBody>
          <a:bodyPr/>
          <a:lstStyle/>
          <a:p>
            <a:endParaRPr/>
          </a:p>
        </p:txBody>
      </p:sp>
      <p:sp>
        <p:nvSpPr>
          <p:cNvPr id="12" name="Retângulo 11">
            <a:extLst>
              <a:ext uri="{FF2B5EF4-FFF2-40B4-BE49-F238E27FC236}">
                <a16:creationId xmlns:a16="http://schemas.microsoft.com/office/drawing/2014/main" id="{10FCA595-5393-415F-9741-748ACCD11818}"/>
              </a:ext>
            </a:extLst>
          </p:cNvPr>
          <p:cNvSpPr>
            <a:spLocks noGrp="1"/>
          </p:cNvSpPr>
          <p:nvPr/>
        </p:nvSpPr>
        <p:spPr>
          <a:xfrm>
            <a:off x="685800" y="3676650"/>
            <a:ext cx="1600200" cy="323850"/>
          </a:xfrm>
          <a:prstGeom prst="rect">
            <a:avLst/>
          </a:prstGeom>
          <a:noFill/>
          <a:ln w="0">
            <a:noFill/>
            <a:prstDash val="solid"/>
          </a:ln>
        </p:spPr>
        <p:txBody>
          <a:bodyPr/>
          <a:lstStyle/>
          <a:p>
            <a:pPr algn="l">
              <a:buNone/>
              <a:defRPr sz="1088" b="1" i="0">
                <a:solidFill>
                  <a:srgbClr val="FFFFFF"/>
                </a:solidFill>
              </a:defRPr>
            </a:pPr>
            <a:r>
              <a:rPr sz="1088" b="1" i="0">
                <a:solidFill>
                  <a:srgbClr val="FFFFFF"/>
                </a:solidFill>
              </a:rPr>
              <a:t>Paid pilot scope</a:t>
            </a:r>
          </a:p>
        </p:txBody>
      </p:sp>
      <p:sp>
        <p:nvSpPr>
          <p:cNvPr id="13" name="Retângulo 12">
            <a:extLst>
              <a:ext uri="{FF2B5EF4-FFF2-40B4-BE49-F238E27FC236}">
                <a16:creationId xmlns:a16="http://schemas.microsoft.com/office/drawing/2014/main" id="{E913AC5A-9728-4DBA-AAD7-8D02D7B70A30}"/>
              </a:ext>
            </a:extLst>
          </p:cNvPr>
          <p:cNvSpPr>
            <a:spLocks noGrp="1"/>
          </p:cNvSpPr>
          <p:nvPr/>
        </p:nvSpPr>
        <p:spPr>
          <a:xfrm>
            <a:off x="685800" y="4123360"/>
            <a:ext cx="1771650" cy="628650"/>
          </a:xfrm>
          <a:prstGeom prst="rect">
            <a:avLst/>
          </a:prstGeom>
          <a:noFill/>
          <a:ln w="0">
            <a:noFill/>
            <a:prstDash val="solid"/>
          </a:ln>
        </p:spPr>
        <p:txBody>
          <a:bodyPr/>
          <a:lstStyle/>
          <a:p>
            <a:pPr algn="l">
              <a:buNone/>
              <a:defRPr sz="848" b="0" i="0">
                <a:solidFill>
                  <a:srgbClr val="C7D0E3"/>
                </a:solidFill>
              </a:defRPr>
            </a:pPr>
            <a:r>
              <a:rPr sz="1000" b="0" i="0">
                <a:solidFill>
                  <a:srgbClr val="C7D0E3"/>
                </a:solidFill>
              </a:rPr>
              <a:t>Evidence preparation and channel reporting test willingness to pay.</a:t>
            </a:r>
          </a:p>
        </p:txBody>
      </p:sp>
      <p:sp>
        <p:nvSpPr>
          <p:cNvPr id="14" name="Retângulo Arredondado 13">
            <a:extLst>
              <a:ext uri="{FF2B5EF4-FFF2-40B4-BE49-F238E27FC236}">
                <a16:creationId xmlns:a16="http://schemas.microsoft.com/office/drawing/2014/main" id="{C110EF90-616E-4117-9B10-71DD3823918C}"/>
              </a:ext>
            </a:extLst>
          </p:cNvPr>
          <p:cNvSpPr>
            <a:spLocks noGrp="1"/>
          </p:cNvSpPr>
          <p:nvPr/>
        </p:nvSpPr>
        <p:spPr>
          <a:xfrm>
            <a:off x="2781300" y="3429000"/>
            <a:ext cx="1943100" cy="1540484"/>
          </a:xfrm>
          <a:prstGeom prst="roundRect">
            <a:avLst>
              <a:gd name="adj" fmla="val 1370"/>
            </a:avLst>
          </a:prstGeom>
          <a:solidFill>
            <a:srgbClr val="0D1A31"/>
          </a:solidFill>
          <a:ln w="9525">
            <a:solidFill>
              <a:srgbClr val="203456"/>
            </a:solidFill>
            <a:prstDash val="solid"/>
          </a:ln>
        </p:spPr>
        <p:txBody>
          <a:bodyPr/>
          <a:lstStyle/>
          <a:p>
            <a:endParaRPr/>
          </a:p>
        </p:txBody>
      </p:sp>
      <p:sp>
        <p:nvSpPr>
          <p:cNvPr id="15" name="Retângulo 14">
            <a:extLst>
              <a:ext uri="{FF2B5EF4-FFF2-40B4-BE49-F238E27FC236}">
                <a16:creationId xmlns:a16="http://schemas.microsoft.com/office/drawing/2014/main" id="{39A0B18A-ACB5-44CF-91A3-3DDEFC97E5BA}"/>
              </a:ext>
            </a:extLst>
          </p:cNvPr>
          <p:cNvSpPr>
            <a:spLocks noGrp="1"/>
          </p:cNvSpPr>
          <p:nvPr/>
        </p:nvSpPr>
        <p:spPr>
          <a:xfrm>
            <a:off x="2933700" y="3562350"/>
            <a:ext cx="419100" cy="28575"/>
          </a:xfrm>
          <a:prstGeom prst="rect">
            <a:avLst/>
          </a:prstGeom>
          <a:solidFill>
            <a:srgbClr val="D9B83F"/>
          </a:solidFill>
          <a:ln w="0">
            <a:solidFill>
              <a:srgbClr val="D9B83F"/>
            </a:solidFill>
            <a:prstDash val="solid"/>
          </a:ln>
        </p:spPr>
        <p:txBody>
          <a:bodyPr/>
          <a:lstStyle/>
          <a:p>
            <a:endParaRPr/>
          </a:p>
        </p:txBody>
      </p:sp>
      <p:sp>
        <p:nvSpPr>
          <p:cNvPr id="16" name="Retângulo 15">
            <a:extLst>
              <a:ext uri="{FF2B5EF4-FFF2-40B4-BE49-F238E27FC236}">
                <a16:creationId xmlns:a16="http://schemas.microsoft.com/office/drawing/2014/main" id="{9BD38566-8DF0-4F22-BD96-7FE5E4945C55}"/>
              </a:ext>
            </a:extLst>
          </p:cNvPr>
          <p:cNvSpPr>
            <a:spLocks noGrp="1"/>
          </p:cNvSpPr>
          <p:nvPr/>
        </p:nvSpPr>
        <p:spPr>
          <a:xfrm>
            <a:off x="2952750" y="3676650"/>
            <a:ext cx="1600200" cy="323850"/>
          </a:xfrm>
          <a:prstGeom prst="rect">
            <a:avLst/>
          </a:prstGeom>
          <a:noFill/>
          <a:ln w="0">
            <a:noFill/>
            <a:prstDash val="solid"/>
          </a:ln>
        </p:spPr>
        <p:txBody>
          <a:bodyPr/>
          <a:lstStyle/>
          <a:p>
            <a:pPr algn="l">
              <a:buNone/>
              <a:defRPr sz="1088" b="1" i="0">
                <a:solidFill>
                  <a:srgbClr val="FFFFFF"/>
                </a:solidFill>
              </a:defRPr>
            </a:pPr>
            <a:r>
              <a:rPr sz="1088" b="1" i="0">
                <a:solidFill>
                  <a:srgbClr val="FFFFFF"/>
                </a:solidFill>
              </a:rPr>
              <a:t>Institutional fees</a:t>
            </a:r>
          </a:p>
        </p:txBody>
      </p:sp>
      <p:sp>
        <p:nvSpPr>
          <p:cNvPr id="17" name="Retângulo 16">
            <a:extLst>
              <a:ext uri="{FF2B5EF4-FFF2-40B4-BE49-F238E27FC236}">
                <a16:creationId xmlns:a16="http://schemas.microsoft.com/office/drawing/2014/main" id="{094D93C0-95D4-4511-BE14-3FD5F4A5DBE0}"/>
              </a:ext>
            </a:extLst>
          </p:cNvPr>
          <p:cNvSpPr>
            <a:spLocks noGrp="1"/>
          </p:cNvSpPr>
          <p:nvPr/>
        </p:nvSpPr>
        <p:spPr>
          <a:xfrm>
            <a:off x="2952750" y="4076700"/>
            <a:ext cx="1771650" cy="628650"/>
          </a:xfrm>
          <a:prstGeom prst="rect">
            <a:avLst/>
          </a:prstGeom>
          <a:noFill/>
          <a:ln w="0">
            <a:noFill/>
            <a:prstDash val="solid"/>
          </a:ln>
        </p:spPr>
        <p:txBody>
          <a:bodyPr/>
          <a:lstStyle/>
          <a:p>
            <a:pPr algn="l">
              <a:buNone/>
              <a:defRPr sz="848" b="0" i="0">
                <a:solidFill>
                  <a:srgbClr val="C7D0E3"/>
                </a:solidFill>
              </a:defRPr>
            </a:pPr>
            <a:r>
              <a:rPr sz="1000" b="0" i="0">
                <a:solidFill>
                  <a:srgbClr val="C7D0E3"/>
                </a:solidFill>
              </a:rPr>
              <a:t>US$3k/month plus US$15k onboarding. Standalone AI: US$990/month for a separate cohort.</a:t>
            </a:r>
          </a:p>
        </p:txBody>
      </p:sp>
      <p:sp>
        <p:nvSpPr>
          <p:cNvPr id="18" name="Retângulo Arredondado 17">
            <a:extLst>
              <a:ext uri="{FF2B5EF4-FFF2-40B4-BE49-F238E27FC236}">
                <a16:creationId xmlns:a16="http://schemas.microsoft.com/office/drawing/2014/main" id="{3D134A7D-A197-494F-8CC0-DD0C706FD9A2}"/>
              </a:ext>
            </a:extLst>
          </p:cNvPr>
          <p:cNvSpPr>
            <a:spLocks noGrp="1"/>
          </p:cNvSpPr>
          <p:nvPr/>
        </p:nvSpPr>
        <p:spPr>
          <a:xfrm>
            <a:off x="5048250" y="3429000"/>
            <a:ext cx="1943100" cy="1540484"/>
          </a:xfrm>
          <a:prstGeom prst="roundRect">
            <a:avLst>
              <a:gd name="adj" fmla="val 1370"/>
            </a:avLst>
          </a:prstGeom>
          <a:solidFill>
            <a:srgbClr val="0D1A31"/>
          </a:solidFill>
          <a:ln w="9525">
            <a:solidFill>
              <a:srgbClr val="203456"/>
            </a:solidFill>
            <a:prstDash val="solid"/>
          </a:ln>
        </p:spPr>
        <p:txBody>
          <a:bodyPr/>
          <a:lstStyle/>
          <a:p>
            <a:endParaRPr/>
          </a:p>
        </p:txBody>
      </p:sp>
      <p:sp>
        <p:nvSpPr>
          <p:cNvPr id="19" name="Retângulo 18">
            <a:extLst>
              <a:ext uri="{FF2B5EF4-FFF2-40B4-BE49-F238E27FC236}">
                <a16:creationId xmlns:a16="http://schemas.microsoft.com/office/drawing/2014/main" id="{D98A377F-29ED-4128-B0EC-C4A0B1503907}"/>
              </a:ext>
            </a:extLst>
          </p:cNvPr>
          <p:cNvSpPr>
            <a:spLocks noGrp="1"/>
          </p:cNvSpPr>
          <p:nvPr/>
        </p:nvSpPr>
        <p:spPr>
          <a:xfrm>
            <a:off x="5200650" y="3562350"/>
            <a:ext cx="419100" cy="28575"/>
          </a:xfrm>
          <a:prstGeom prst="rect">
            <a:avLst/>
          </a:prstGeom>
          <a:solidFill>
            <a:srgbClr val="D9B83F"/>
          </a:solidFill>
          <a:ln w="0">
            <a:solidFill>
              <a:srgbClr val="D9B83F"/>
            </a:solidFill>
            <a:prstDash val="solid"/>
          </a:ln>
        </p:spPr>
        <p:txBody>
          <a:bodyPr/>
          <a:lstStyle/>
          <a:p>
            <a:endParaRPr/>
          </a:p>
        </p:txBody>
      </p:sp>
      <p:sp>
        <p:nvSpPr>
          <p:cNvPr id="20" name="Retângulo 19">
            <a:extLst>
              <a:ext uri="{FF2B5EF4-FFF2-40B4-BE49-F238E27FC236}">
                <a16:creationId xmlns:a16="http://schemas.microsoft.com/office/drawing/2014/main" id="{3881F94A-3B72-4C67-9175-8D542ECB5864}"/>
              </a:ext>
            </a:extLst>
          </p:cNvPr>
          <p:cNvSpPr>
            <a:spLocks noGrp="1"/>
          </p:cNvSpPr>
          <p:nvPr/>
        </p:nvSpPr>
        <p:spPr>
          <a:xfrm>
            <a:off x="5219700" y="3676650"/>
            <a:ext cx="1600200" cy="323850"/>
          </a:xfrm>
          <a:prstGeom prst="rect">
            <a:avLst/>
          </a:prstGeom>
          <a:noFill/>
          <a:ln w="0">
            <a:noFill/>
            <a:prstDash val="solid"/>
          </a:ln>
        </p:spPr>
        <p:txBody>
          <a:bodyPr/>
          <a:lstStyle/>
          <a:p>
            <a:pPr algn="l">
              <a:buNone/>
              <a:defRPr sz="1088" b="1" i="0">
                <a:solidFill>
                  <a:srgbClr val="FFFFFF"/>
                </a:solidFill>
              </a:defRPr>
            </a:pPr>
            <a:r>
              <a:rPr sz="1088" b="1" i="0">
                <a:solidFill>
                  <a:srgbClr val="FFFFFF"/>
                </a:solidFill>
              </a:rPr>
              <a:t>Transaction fees</a:t>
            </a:r>
          </a:p>
        </p:txBody>
      </p:sp>
      <p:sp>
        <p:nvSpPr>
          <p:cNvPr id="21" name="Retângulo 20">
            <a:extLst>
              <a:ext uri="{FF2B5EF4-FFF2-40B4-BE49-F238E27FC236}">
                <a16:creationId xmlns:a16="http://schemas.microsoft.com/office/drawing/2014/main" id="{AD455357-EE67-47EB-B637-3CA14022C80A}"/>
              </a:ext>
            </a:extLst>
          </p:cNvPr>
          <p:cNvSpPr>
            <a:spLocks noGrp="1"/>
          </p:cNvSpPr>
          <p:nvPr/>
        </p:nvSpPr>
        <p:spPr>
          <a:xfrm>
            <a:off x="5219700" y="4076700"/>
            <a:ext cx="1600200" cy="628650"/>
          </a:xfrm>
          <a:prstGeom prst="rect">
            <a:avLst/>
          </a:prstGeom>
          <a:noFill/>
          <a:ln w="0">
            <a:noFill/>
            <a:prstDash val="solid"/>
          </a:ln>
        </p:spPr>
        <p:txBody>
          <a:bodyPr/>
          <a:lstStyle/>
          <a:p>
            <a:pPr algn="l">
              <a:buNone/>
              <a:defRPr sz="848" b="0" i="0">
                <a:solidFill>
                  <a:srgbClr val="C7D0E3"/>
                </a:solidFill>
              </a:defRPr>
            </a:pPr>
            <a:r>
              <a:rPr sz="1000" b="0" i="0">
                <a:solidFill>
                  <a:srgbClr val="C7D0E3"/>
                </a:solidFill>
              </a:rPr>
              <a:t>A 0.15% planning fee on contracted, settled volume under an approved legal route.</a:t>
            </a:r>
          </a:p>
        </p:txBody>
      </p:sp>
      <p:sp>
        <p:nvSpPr>
          <p:cNvPr id="22" name="Retângulo Arredondado 21">
            <a:extLst>
              <a:ext uri="{FF2B5EF4-FFF2-40B4-BE49-F238E27FC236}">
                <a16:creationId xmlns:a16="http://schemas.microsoft.com/office/drawing/2014/main" id="{44622305-2265-45A3-8396-57ECE4D1A28B}"/>
              </a:ext>
            </a:extLst>
          </p:cNvPr>
          <p:cNvSpPr>
            <a:spLocks noGrp="1"/>
          </p:cNvSpPr>
          <p:nvPr/>
        </p:nvSpPr>
        <p:spPr>
          <a:xfrm>
            <a:off x="7315200" y="3429000"/>
            <a:ext cx="1943100" cy="1540484"/>
          </a:xfrm>
          <a:prstGeom prst="roundRect">
            <a:avLst>
              <a:gd name="adj" fmla="val 1370"/>
            </a:avLst>
          </a:prstGeom>
          <a:solidFill>
            <a:srgbClr val="0D1A31"/>
          </a:solidFill>
          <a:ln w="9525">
            <a:solidFill>
              <a:srgbClr val="203456"/>
            </a:solidFill>
            <a:prstDash val="solid"/>
          </a:ln>
        </p:spPr>
        <p:txBody>
          <a:bodyPr/>
          <a:lstStyle/>
          <a:p>
            <a:endParaRPr/>
          </a:p>
        </p:txBody>
      </p:sp>
      <p:sp>
        <p:nvSpPr>
          <p:cNvPr id="23" name="Retângulo 22">
            <a:extLst>
              <a:ext uri="{FF2B5EF4-FFF2-40B4-BE49-F238E27FC236}">
                <a16:creationId xmlns:a16="http://schemas.microsoft.com/office/drawing/2014/main" id="{187C2625-DD56-4E36-9386-34F475D81444}"/>
              </a:ext>
            </a:extLst>
          </p:cNvPr>
          <p:cNvSpPr>
            <a:spLocks noGrp="1"/>
          </p:cNvSpPr>
          <p:nvPr/>
        </p:nvSpPr>
        <p:spPr>
          <a:xfrm>
            <a:off x="7467600" y="3562350"/>
            <a:ext cx="419100" cy="28575"/>
          </a:xfrm>
          <a:prstGeom prst="rect">
            <a:avLst/>
          </a:prstGeom>
          <a:solidFill>
            <a:srgbClr val="D9B83F"/>
          </a:solidFill>
          <a:ln w="0">
            <a:solidFill>
              <a:srgbClr val="D9B83F"/>
            </a:solidFill>
            <a:prstDash val="solid"/>
          </a:ln>
        </p:spPr>
        <p:txBody>
          <a:bodyPr/>
          <a:lstStyle/>
          <a:p>
            <a:endParaRPr/>
          </a:p>
        </p:txBody>
      </p:sp>
      <p:sp>
        <p:nvSpPr>
          <p:cNvPr id="24" name="Retângulo 23">
            <a:extLst>
              <a:ext uri="{FF2B5EF4-FFF2-40B4-BE49-F238E27FC236}">
                <a16:creationId xmlns:a16="http://schemas.microsoft.com/office/drawing/2014/main" id="{20FDCC64-2303-44B2-85A0-506DA3297B59}"/>
              </a:ext>
            </a:extLst>
          </p:cNvPr>
          <p:cNvSpPr>
            <a:spLocks noGrp="1"/>
          </p:cNvSpPr>
          <p:nvPr/>
        </p:nvSpPr>
        <p:spPr>
          <a:xfrm>
            <a:off x="7486650" y="3676650"/>
            <a:ext cx="1600200" cy="323850"/>
          </a:xfrm>
          <a:prstGeom prst="rect">
            <a:avLst/>
          </a:prstGeom>
          <a:noFill/>
          <a:ln w="0">
            <a:noFill/>
            <a:prstDash val="solid"/>
          </a:ln>
        </p:spPr>
        <p:txBody>
          <a:bodyPr/>
          <a:lstStyle/>
          <a:p>
            <a:pPr algn="l">
              <a:buNone/>
              <a:defRPr sz="1088" b="1" i="0">
                <a:solidFill>
                  <a:srgbClr val="FFFFFF"/>
                </a:solidFill>
              </a:defRPr>
            </a:pPr>
            <a:r>
              <a:rPr sz="1088" b="1" i="0">
                <a:solidFill>
                  <a:srgbClr val="FFFFFF"/>
                </a:solidFill>
              </a:rPr>
              <a:t>Ecosystem extensions</a:t>
            </a:r>
          </a:p>
        </p:txBody>
      </p:sp>
      <p:sp>
        <p:nvSpPr>
          <p:cNvPr id="25" name="Retângulo 24">
            <a:extLst>
              <a:ext uri="{FF2B5EF4-FFF2-40B4-BE49-F238E27FC236}">
                <a16:creationId xmlns:a16="http://schemas.microsoft.com/office/drawing/2014/main" id="{A9E4B377-5AD5-4BBC-9375-D90E3DD4B19A}"/>
              </a:ext>
            </a:extLst>
          </p:cNvPr>
          <p:cNvSpPr>
            <a:spLocks noGrp="1"/>
          </p:cNvSpPr>
          <p:nvPr/>
        </p:nvSpPr>
        <p:spPr>
          <a:xfrm>
            <a:off x="7486650" y="4076700"/>
            <a:ext cx="1600200" cy="628650"/>
          </a:xfrm>
          <a:prstGeom prst="rect">
            <a:avLst/>
          </a:prstGeom>
          <a:noFill/>
          <a:ln w="0">
            <a:noFill/>
            <a:prstDash val="solid"/>
          </a:ln>
        </p:spPr>
        <p:txBody>
          <a:bodyPr/>
          <a:lstStyle/>
          <a:p>
            <a:pPr algn="l">
              <a:buNone/>
              <a:defRPr sz="848" b="0" i="0">
                <a:solidFill>
                  <a:srgbClr val="C7D0E3"/>
                </a:solidFill>
              </a:defRPr>
            </a:pPr>
            <a:r>
              <a:rPr sz="1000" b="0" i="0">
                <a:solidFill>
                  <a:srgbClr val="C7D0E3"/>
                </a:solidFill>
              </a:rPr>
              <a:t>Internal modules and approved builders can add utility after platform controls are live.</a:t>
            </a:r>
          </a:p>
        </p:txBody>
      </p:sp>
      <p:sp>
        <p:nvSpPr>
          <p:cNvPr id="26" name="Retângulo Arredondado 25">
            <a:extLst>
              <a:ext uri="{FF2B5EF4-FFF2-40B4-BE49-F238E27FC236}">
                <a16:creationId xmlns:a16="http://schemas.microsoft.com/office/drawing/2014/main" id="{271B2767-0136-46C2-B98F-56CB98810B04}"/>
              </a:ext>
            </a:extLst>
          </p:cNvPr>
          <p:cNvSpPr>
            <a:spLocks noGrp="1"/>
          </p:cNvSpPr>
          <p:nvPr/>
        </p:nvSpPr>
        <p:spPr>
          <a:xfrm>
            <a:off x="9582150" y="3429000"/>
            <a:ext cx="1943100" cy="1540484"/>
          </a:xfrm>
          <a:prstGeom prst="roundRect">
            <a:avLst>
              <a:gd name="adj" fmla="val 1370"/>
            </a:avLst>
          </a:prstGeom>
          <a:solidFill>
            <a:srgbClr val="0D1A31"/>
          </a:solidFill>
          <a:ln w="9525">
            <a:solidFill>
              <a:srgbClr val="203456"/>
            </a:solidFill>
            <a:prstDash val="solid"/>
          </a:ln>
        </p:spPr>
        <p:txBody>
          <a:bodyPr/>
          <a:lstStyle/>
          <a:p>
            <a:endParaRPr/>
          </a:p>
        </p:txBody>
      </p:sp>
      <p:sp>
        <p:nvSpPr>
          <p:cNvPr id="27" name="Retângulo 26">
            <a:extLst>
              <a:ext uri="{FF2B5EF4-FFF2-40B4-BE49-F238E27FC236}">
                <a16:creationId xmlns:a16="http://schemas.microsoft.com/office/drawing/2014/main" id="{9327A33D-7E86-4429-9CE4-DDF6524EC8C1}"/>
              </a:ext>
            </a:extLst>
          </p:cNvPr>
          <p:cNvSpPr>
            <a:spLocks noGrp="1"/>
          </p:cNvSpPr>
          <p:nvPr/>
        </p:nvSpPr>
        <p:spPr>
          <a:xfrm>
            <a:off x="9734550" y="3562350"/>
            <a:ext cx="419100" cy="28575"/>
          </a:xfrm>
          <a:prstGeom prst="rect">
            <a:avLst/>
          </a:prstGeom>
          <a:solidFill>
            <a:srgbClr val="D9B83F"/>
          </a:solidFill>
          <a:ln w="0">
            <a:solidFill>
              <a:srgbClr val="D9B83F"/>
            </a:solidFill>
            <a:prstDash val="solid"/>
          </a:ln>
        </p:spPr>
        <p:txBody>
          <a:bodyPr/>
          <a:lstStyle/>
          <a:p>
            <a:endParaRPr/>
          </a:p>
        </p:txBody>
      </p:sp>
      <p:sp>
        <p:nvSpPr>
          <p:cNvPr id="28" name="Retângulo 27">
            <a:extLst>
              <a:ext uri="{FF2B5EF4-FFF2-40B4-BE49-F238E27FC236}">
                <a16:creationId xmlns:a16="http://schemas.microsoft.com/office/drawing/2014/main" id="{712A6EDD-AE72-4967-8459-64854EEEAA20}"/>
              </a:ext>
            </a:extLst>
          </p:cNvPr>
          <p:cNvSpPr>
            <a:spLocks noGrp="1"/>
          </p:cNvSpPr>
          <p:nvPr/>
        </p:nvSpPr>
        <p:spPr>
          <a:xfrm>
            <a:off x="9753600" y="3676650"/>
            <a:ext cx="1600200" cy="323850"/>
          </a:xfrm>
          <a:prstGeom prst="rect">
            <a:avLst/>
          </a:prstGeom>
          <a:noFill/>
          <a:ln w="0">
            <a:noFill/>
            <a:prstDash val="solid"/>
          </a:ln>
        </p:spPr>
        <p:txBody>
          <a:bodyPr/>
          <a:lstStyle/>
          <a:p>
            <a:pPr algn="l">
              <a:buNone/>
              <a:defRPr sz="1088" b="1" i="0">
                <a:solidFill>
                  <a:srgbClr val="FFFFFF"/>
                </a:solidFill>
              </a:defRPr>
            </a:pPr>
            <a:r>
              <a:rPr sz="1088" b="1" i="0">
                <a:solidFill>
                  <a:srgbClr val="FFFFFF"/>
                </a:solidFill>
              </a:rPr>
              <a:t>Token layer</a:t>
            </a:r>
          </a:p>
        </p:txBody>
      </p:sp>
      <p:sp>
        <p:nvSpPr>
          <p:cNvPr id="29" name="Retângulo 28">
            <a:extLst>
              <a:ext uri="{FF2B5EF4-FFF2-40B4-BE49-F238E27FC236}">
                <a16:creationId xmlns:a16="http://schemas.microsoft.com/office/drawing/2014/main" id="{7BD25F07-4C68-4F02-8E7B-59314BEB0291}"/>
              </a:ext>
            </a:extLst>
          </p:cNvPr>
          <p:cNvSpPr>
            <a:spLocks noGrp="1"/>
          </p:cNvSpPr>
          <p:nvPr/>
        </p:nvSpPr>
        <p:spPr>
          <a:xfrm>
            <a:off x="9753600" y="4076700"/>
            <a:ext cx="1752600" cy="628650"/>
          </a:xfrm>
          <a:prstGeom prst="rect">
            <a:avLst/>
          </a:prstGeom>
          <a:noFill/>
          <a:ln w="0">
            <a:noFill/>
            <a:prstDash val="solid"/>
          </a:ln>
        </p:spPr>
        <p:txBody>
          <a:bodyPr/>
          <a:lstStyle/>
          <a:p>
            <a:pPr algn="l">
              <a:buNone/>
              <a:defRPr sz="848" b="0" i="0">
                <a:solidFill>
                  <a:srgbClr val="C7D0E3"/>
                </a:solidFill>
              </a:defRPr>
            </a:pPr>
            <a:r>
              <a:rPr sz="1000" b="0" i="0">
                <a:solidFill>
                  <a:srgbClr val="C7D0E3"/>
                </a:solidFill>
              </a:rPr>
              <a:t>Supports developer incentives and verified contribution after legal, governance and liquidity gates.</a:t>
            </a:r>
          </a:p>
        </p:txBody>
      </p:sp>
      <p:sp>
        <p:nvSpPr>
          <p:cNvPr id="30" name="Retângulo 29">
            <a:extLst>
              <a:ext uri="{FF2B5EF4-FFF2-40B4-BE49-F238E27FC236}">
                <a16:creationId xmlns:a16="http://schemas.microsoft.com/office/drawing/2014/main" id="{B44083D3-952F-49CD-87C3-BA013D7A7433}"/>
              </a:ext>
            </a:extLst>
          </p:cNvPr>
          <p:cNvSpPr>
            <a:spLocks noGrp="1"/>
          </p:cNvSpPr>
          <p:nvPr/>
        </p:nvSpPr>
        <p:spPr>
          <a:xfrm>
            <a:off x="723900" y="5467350"/>
            <a:ext cx="9906000" cy="361950"/>
          </a:xfrm>
          <a:prstGeom prst="rect">
            <a:avLst/>
          </a:prstGeom>
          <a:noFill/>
          <a:ln w="0">
            <a:noFill/>
            <a:prstDash val="solid"/>
          </a:ln>
        </p:spPr>
        <p:txBody>
          <a:bodyPr/>
          <a:lstStyle/>
          <a:p>
            <a:pPr algn="l">
              <a:buNone/>
              <a:defRPr sz="1500" b="1" i="0">
                <a:solidFill>
                  <a:srgbClr val="D9B83F"/>
                </a:solidFill>
              </a:defRPr>
            </a:pPr>
            <a:r>
              <a:rPr sz="1500" b="1" i="0">
                <a:solidFill>
                  <a:srgbClr val="D9B83F"/>
                </a:solidFill>
              </a:rPr>
              <a:t>Pricing is a test proposal. No signed contracts, token proceeds or module revenue support the base case.</a:t>
            </a:r>
          </a:p>
        </p:txBody>
      </p:sp>
    </p:spTree>
    <p:extLst>
      <p:ext uri="{BB962C8B-B14F-4D97-AF65-F5344CB8AC3E}">
        <p14:creationId xmlns:p14="http://schemas.microsoft.com/office/powerpoint/2010/main" val="1042705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71226"/>
        </a:solidFill>
        <a:effectLst/>
      </p:bgPr>
    </p:bg>
    <p:spTree>
      <p:nvGrpSpPr>
        <p:cNvPr id="1" name=""/>
        <p:cNvGrpSpPr/>
        <p:nvPr/>
      </p:nvGrpSpPr>
      <p:grpSpPr>
        <a:xfrm>
          <a:off x="0" y="0"/>
          <a:ext cx="0" cy="0"/>
          <a:chOff x="0" y="0"/>
          <a:chExt cx="0" cy="0"/>
        </a:xfrm>
      </p:grpSpPr>
      <p:sp>
        <p:nvSpPr>
          <p:cNvPr id="23" name="Retângulo 22">
            <a:extLst>
              <a:ext uri="{FF2B5EF4-FFF2-40B4-BE49-F238E27FC236}">
                <a16:creationId xmlns:a16="http://schemas.microsoft.com/office/drawing/2014/main" id="{E011B4DA-0328-49BE-B11A-4CB9CEAD57C9}"/>
              </a:ext>
            </a:extLst>
          </p:cNvPr>
          <p:cNvSpPr>
            <a:spLocks noGrp="1"/>
          </p:cNvSpPr>
          <p:nvPr/>
        </p:nvSpPr>
        <p:spPr>
          <a:xfrm>
            <a:off x="0" y="0"/>
            <a:ext cx="152400" cy="6858000"/>
          </a:xfrm>
          <a:prstGeom prst="rect">
            <a:avLst/>
          </a:prstGeom>
          <a:solidFill>
            <a:srgbClr val="D9B83F"/>
          </a:solidFill>
          <a:ln w="0">
            <a:solidFill>
              <a:srgbClr val="D9B83F"/>
            </a:solidFill>
            <a:prstDash val="solid"/>
          </a:ln>
        </p:spPr>
        <p:txBody>
          <a:bodyPr/>
          <a:lstStyle/>
          <a:p>
            <a:endParaRPr/>
          </a:p>
        </p:txBody>
      </p:sp>
      <p:sp>
        <p:nvSpPr>
          <p:cNvPr id="2" name="Oval 1">
            <a:extLst>
              <a:ext uri="{FF2B5EF4-FFF2-40B4-BE49-F238E27FC236}">
                <a16:creationId xmlns:a16="http://schemas.microsoft.com/office/drawing/2014/main" id="{F8D9A768-068B-4938-AB1F-303DF0D52B27}"/>
              </a:ext>
            </a:extLst>
          </p:cNvPr>
          <p:cNvSpPr>
            <a:spLocks noGrp="1"/>
          </p:cNvSpPr>
          <p:nvPr/>
        </p:nvSpPr>
        <p:spPr>
          <a:xfrm>
            <a:off x="9639300" y="0"/>
            <a:ext cx="2552700" cy="2552700"/>
          </a:xfrm>
          <a:prstGeom prst="ellipse">
            <a:avLst/>
          </a:prstGeom>
          <a:ln w="9525">
            <a:solidFill>
              <a:srgbClr val="25385C"/>
            </a:solidFill>
            <a:prstDash val="solid"/>
          </a:ln>
        </p:spPr>
        <p:txBody>
          <a:bodyPr/>
          <a:lstStyle/>
          <a:p>
            <a:endParaRPr/>
          </a:p>
        </p:txBody>
      </p:sp>
      <p:pic>
        <p:nvPicPr>
          <p:cNvPr id="27" name="Imagem 24"/>
          <p:cNvPicPr>
            <a:picLocks noChangeAspect="1"/>
          </p:cNvPicPr>
          <p:nvPr/>
        </p:nvPicPr>
        <p:blipFill>
          <a:blip r:embed="rId3"/>
          <a:stretch/>
        </p:blipFill>
        <p:spPr>
          <a:xfrm>
            <a:off x="514350" y="454632"/>
            <a:ext cx="1066800" cy="367085"/>
          </a:xfrm>
          <a:prstGeom prst="rect">
            <a:avLst/>
          </a:prstGeom>
        </p:spPr>
      </p:pic>
      <p:sp>
        <p:nvSpPr>
          <p:cNvPr id="4" name="Retângulo 3">
            <a:extLst>
              <a:ext uri="{FF2B5EF4-FFF2-40B4-BE49-F238E27FC236}">
                <a16:creationId xmlns:a16="http://schemas.microsoft.com/office/drawing/2014/main" id="{6C7E33FD-E5FF-48AD-A044-C0480E466E74}"/>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738097"/>
                </a:solidFill>
              </a:defRPr>
            </a:pPr>
            <a:r>
              <a:rPr sz="675" b="1" i="0">
                <a:solidFill>
                  <a:srgbClr val="738097"/>
                </a:solidFill>
              </a:rPr>
              <a:t>GLEMO</a:t>
            </a:r>
          </a:p>
        </p:txBody>
      </p:sp>
      <p:sp>
        <p:nvSpPr>
          <p:cNvPr id="5" name="Retângulo 4">
            <a:extLst>
              <a:ext uri="{FF2B5EF4-FFF2-40B4-BE49-F238E27FC236}">
                <a16:creationId xmlns:a16="http://schemas.microsoft.com/office/drawing/2014/main" id="{1C30E108-15F2-4E88-8C02-B26CE26C7105}"/>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7E8CA7"/>
                </a:solidFill>
              </a:defRPr>
            </a:pPr>
            <a:r>
              <a:rPr sz="675" b="0" i="0">
                <a:solidFill>
                  <a:srgbClr val="7E8CA7"/>
                </a:solidFill>
              </a:rPr>
              <a:t>Confidential</a:t>
            </a:r>
          </a:p>
        </p:txBody>
      </p:sp>
      <p:sp>
        <p:nvSpPr>
          <p:cNvPr id="6" name="Retângulo 5">
            <a:extLst>
              <a:ext uri="{FF2B5EF4-FFF2-40B4-BE49-F238E27FC236}">
                <a16:creationId xmlns:a16="http://schemas.microsoft.com/office/drawing/2014/main" id="{16B6B045-3310-4467-8490-8C47FA01F0CF}"/>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C7D0E3"/>
                </a:solidFill>
              </a:defRPr>
            </a:pPr>
            <a:r>
              <a:rPr sz="675" b="0" i="0">
                <a:solidFill>
                  <a:srgbClr val="C7D0E3"/>
                </a:solidFill>
              </a:rPr>
              <a:t>8 / 20</a:t>
            </a:r>
          </a:p>
        </p:txBody>
      </p:sp>
      <p:sp>
        <p:nvSpPr>
          <p:cNvPr id="7" name="Retângulo 6">
            <a:extLst>
              <a:ext uri="{FF2B5EF4-FFF2-40B4-BE49-F238E27FC236}">
                <a16:creationId xmlns:a16="http://schemas.microsoft.com/office/drawing/2014/main" id="{23002FB6-BE41-4B57-BDD0-04C9049EE50C}"/>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D9B83F"/>
                </a:solidFill>
              </a:defRPr>
            </a:pPr>
            <a:r>
              <a:rPr sz="825" b="1" i="0">
                <a:solidFill>
                  <a:srgbClr val="D9B83F"/>
                </a:solidFill>
              </a:rPr>
              <a:t>WEB2 EXPERIENCE</a:t>
            </a:r>
          </a:p>
        </p:txBody>
      </p:sp>
      <p:sp>
        <p:nvSpPr>
          <p:cNvPr id="8" name="Retângulo 7">
            <a:extLst>
              <a:ext uri="{FF2B5EF4-FFF2-40B4-BE49-F238E27FC236}">
                <a16:creationId xmlns:a16="http://schemas.microsoft.com/office/drawing/2014/main" id="{AC67EA3D-CFE1-4F4D-96F4-A7C17472B6BA}"/>
              </a:ext>
            </a:extLst>
          </p:cNvPr>
          <p:cNvSpPr>
            <a:spLocks noGrp="1"/>
          </p:cNvSpPr>
          <p:nvPr/>
        </p:nvSpPr>
        <p:spPr>
          <a:xfrm>
            <a:off x="723900" y="1390650"/>
            <a:ext cx="7239000" cy="952500"/>
          </a:xfrm>
          <a:prstGeom prst="rect">
            <a:avLst/>
          </a:prstGeom>
          <a:noFill/>
          <a:ln w="0">
            <a:noFill/>
            <a:prstDash val="solid"/>
          </a:ln>
        </p:spPr>
        <p:txBody>
          <a:bodyPr/>
          <a:lstStyle/>
          <a:p>
            <a:pPr algn="l">
              <a:buNone/>
              <a:defRPr sz="2775" b="1" i="0">
                <a:solidFill>
                  <a:srgbClr val="FFFFFF"/>
                </a:solidFill>
              </a:defRPr>
            </a:pPr>
            <a:r>
              <a:rPr sz="2775" b="1" i="0">
                <a:solidFill>
                  <a:srgbClr val="FFFFFF"/>
                </a:solidFill>
              </a:rPr>
              <a:t>Founder-reported operating history</a:t>
            </a:r>
          </a:p>
        </p:txBody>
      </p:sp>
      <p:sp>
        <p:nvSpPr>
          <p:cNvPr id="9" name="Retângulo 8">
            <a:extLst>
              <a:ext uri="{FF2B5EF4-FFF2-40B4-BE49-F238E27FC236}">
                <a16:creationId xmlns:a16="http://schemas.microsoft.com/office/drawing/2014/main" id="{5FBE872D-CAAF-4FA3-A6C7-232F6D1A3A41}"/>
              </a:ext>
            </a:extLst>
          </p:cNvPr>
          <p:cNvSpPr>
            <a:spLocks noGrp="1"/>
          </p:cNvSpPr>
          <p:nvPr/>
        </p:nvSpPr>
        <p:spPr>
          <a:xfrm>
            <a:off x="723900" y="2266950"/>
            <a:ext cx="5943600" cy="628650"/>
          </a:xfrm>
          <a:prstGeom prst="rect">
            <a:avLst/>
          </a:prstGeom>
          <a:noFill/>
          <a:ln w="0">
            <a:noFill/>
            <a:prstDash val="solid"/>
          </a:ln>
        </p:spPr>
        <p:txBody>
          <a:bodyPr/>
          <a:lstStyle/>
          <a:p>
            <a:pPr algn="l">
              <a:buNone/>
              <a:defRPr sz="1350" b="0" i="0">
                <a:solidFill>
                  <a:srgbClr val="C7D0E3"/>
                </a:solidFill>
              </a:defRPr>
            </a:pPr>
            <a:r>
              <a:rPr sz="1350" b="0" i="0">
                <a:solidFill>
                  <a:srgbClr val="C7D0E3"/>
                </a:solidFill>
              </a:rPr>
              <a:t>Brazilian Web2 metrics provide context for the team's experience. Source periods, definitions and reconciliations remain open in the evidence register.</a:t>
            </a:r>
          </a:p>
        </p:txBody>
      </p:sp>
      <p:sp>
        <p:nvSpPr>
          <p:cNvPr id="10" name="Retângulo 9">
            <a:extLst>
              <a:ext uri="{FF2B5EF4-FFF2-40B4-BE49-F238E27FC236}">
                <a16:creationId xmlns:a16="http://schemas.microsoft.com/office/drawing/2014/main" id="{4C75976E-4902-466B-ACF0-09FF6B9B39C0}"/>
              </a:ext>
            </a:extLst>
          </p:cNvPr>
          <p:cNvSpPr>
            <a:spLocks noGrp="1"/>
          </p:cNvSpPr>
          <p:nvPr/>
        </p:nvSpPr>
        <p:spPr>
          <a:xfrm>
            <a:off x="819150" y="3486150"/>
            <a:ext cx="1524000" cy="361950"/>
          </a:xfrm>
          <a:prstGeom prst="rect">
            <a:avLst/>
          </a:prstGeom>
          <a:noFill/>
          <a:ln w="0">
            <a:noFill/>
            <a:prstDash val="solid"/>
          </a:ln>
        </p:spPr>
        <p:txBody>
          <a:bodyPr/>
          <a:lstStyle/>
          <a:p>
            <a:pPr algn="l">
              <a:buNone/>
              <a:defRPr sz="2175" b="1" i="0">
                <a:solidFill>
                  <a:srgbClr val="D9B83F"/>
                </a:solidFill>
              </a:defRPr>
            </a:pPr>
            <a:r>
              <a:rPr sz="2175" b="1" i="0">
                <a:solidFill>
                  <a:srgbClr val="D9B83F"/>
                </a:solidFill>
              </a:rPr>
              <a:t>30K</a:t>
            </a:r>
          </a:p>
        </p:txBody>
      </p:sp>
      <p:sp>
        <p:nvSpPr>
          <p:cNvPr id="11" name="Retângulo 10">
            <a:extLst>
              <a:ext uri="{FF2B5EF4-FFF2-40B4-BE49-F238E27FC236}">
                <a16:creationId xmlns:a16="http://schemas.microsoft.com/office/drawing/2014/main" id="{8BCC11EC-FAF2-4EA8-A73C-C8B250E9B407}"/>
              </a:ext>
            </a:extLst>
          </p:cNvPr>
          <p:cNvSpPr>
            <a:spLocks noGrp="1"/>
          </p:cNvSpPr>
          <p:nvPr/>
        </p:nvSpPr>
        <p:spPr>
          <a:xfrm>
            <a:off x="819150" y="3886200"/>
            <a:ext cx="2266950" cy="285750"/>
          </a:xfrm>
          <a:prstGeom prst="rect">
            <a:avLst/>
          </a:prstGeom>
          <a:noFill/>
          <a:ln w="0">
            <a:noFill/>
            <a:prstDash val="solid"/>
          </a:ln>
        </p:spPr>
        <p:txBody>
          <a:bodyPr/>
          <a:lstStyle/>
          <a:p>
            <a:pPr algn="l">
              <a:buNone/>
              <a:defRPr sz="900" b="0" i="0">
                <a:solidFill>
                  <a:srgbClr val="C7D0E3"/>
                </a:solidFill>
              </a:defRPr>
            </a:pPr>
            <a:r>
              <a:rPr sz="900" b="0" i="0">
                <a:solidFill>
                  <a:srgbClr val="C7D0E3"/>
                </a:solidFill>
              </a:rPr>
              <a:t>AI interactions/day</a:t>
            </a:r>
          </a:p>
        </p:txBody>
      </p:sp>
      <p:sp>
        <p:nvSpPr>
          <p:cNvPr id="12" name="Retângulo 11">
            <a:extLst>
              <a:ext uri="{FF2B5EF4-FFF2-40B4-BE49-F238E27FC236}">
                <a16:creationId xmlns:a16="http://schemas.microsoft.com/office/drawing/2014/main" id="{F5F09F35-6822-49F2-B27A-C47F302A83EC}"/>
              </a:ext>
            </a:extLst>
          </p:cNvPr>
          <p:cNvSpPr>
            <a:spLocks noGrp="1"/>
          </p:cNvSpPr>
          <p:nvPr/>
        </p:nvSpPr>
        <p:spPr>
          <a:xfrm>
            <a:off x="4248150" y="3486150"/>
            <a:ext cx="1524000" cy="361950"/>
          </a:xfrm>
          <a:prstGeom prst="rect">
            <a:avLst/>
          </a:prstGeom>
          <a:noFill/>
          <a:ln w="0">
            <a:noFill/>
            <a:prstDash val="solid"/>
          </a:ln>
        </p:spPr>
        <p:txBody>
          <a:bodyPr/>
          <a:lstStyle/>
          <a:p>
            <a:pPr algn="l">
              <a:buNone/>
              <a:defRPr sz="2175" b="1" i="0">
                <a:solidFill>
                  <a:srgbClr val="D9B83F"/>
                </a:solidFill>
              </a:defRPr>
            </a:pPr>
            <a:r>
              <a:rPr sz="2175" b="1" i="0">
                <a:solidFill>
                  <a:srgbClr val="D9B83F"/>
                </a:solidFill>
              </a:rPr>
              <a:t>US$6M+</a:t>
            </a:r>
          </a:p>
        </p:txBody>
      </p:sp>
      <p:sp>
        <p:nvSpPr>
          <p:cNvPr id="13" name="Retângulo 12">
            <a:extLst>
              <a:ext uri="{FF2B5EF4-FFF2-40B4-BE49-F238E27FC236}">
                <a16:creationId xmlns:a16="http://schemas.microsoft.com/office/drawing/2014/main" id="{3B2C0998-59F4-433E-A6DC-7CC509373ECB}"/>
              </a:ext>
            </a:extLst>
          </p:cNvPr>
          <p:cNvSpPr>
            <a:spLocks noGrp="1"/>
          </p:cNvSpPr>
          <p:nvPr/>
        </p:nvSpPr>
        <p:spPr>
          <a:xfrm>
            <a:off x="4248150" y="3886200"/>
            <a:ext cx="2266950" cy="285750"/>
          </a:xfrm>
          <a:prstGeom prst="rect">
            <a:avLst/>
          </a:prstGeom>
          <a:noFill/>
          <a:ln w="0">
            <a:noFill/>
            <a:prstDash val="solid"/>
          </a:ln>
        </p:spPr>
        <p:txBody>
          <a:bodyPr/>
          <a:lstStyle/>
          <a:p>
            <a:pPr algn="l">
              <a:buNone/>
              <a:defRPr sz="900" b="0" i="0">
                <a:solidFill>
                  <a:srgbClr val="C7D0E3"/>
                </a:solidFill>
              </a:defRPr>
            </a:pPr>
            <a:r>
              <a:rPr sz="900" b="0" i="0">
                <a:solidFill>
                  <a:srgbClr val="C7D0E3"/>
                </a:solidFill>
              </a:rPr>
              <a:t>GMV intermediated</a:t>
            </a:r>
          </a:p>
        </p:txBody>
      </p:sp>
      <p:sp>
        <p:nvSpPr>
          <p:cNvPr id="14" name="Retângulo 13">
            <a:extLst>
              <a:ext uri="{FF2B5EF4-FFF2-40B4-BE49-F238E27FC236}">
                <a16:creationId xmlns:a16="http://schemas.microsoft.com/office/drawing/2014/main" id="{AA326D4D-BF0D-42C1-A324-47C8861994D9}"/>
              </a:ext>
            </a:extLst>
          </p:cNvPr>
          <p:cNvSpPr>
            <a:spLocks noGrp="1"/>
          </p:cNvSpPr>
          <p:nvPr/>
        </p:nvSpPr>
        <p:spPr>
          <a:xfrm>
            <a:off x="7677150" y="3486150"/>
            <a:ext cx="1524000" cy="361950"/>
          </a:xfrm>
          <a:prstGeom prst="rect">
            <a:avLst/>
          </a:prstGeom>
          <a:noFill/>
          <a:ln w="0">
            <a:noFill/>
            <a:prstDash val="solid"/>
          </a:ln>
        </p:spPr>
        <p:txBody>
          <a:bodyPr/>
          <a:lstStyle/>
          <a:p>
            <a:pPr algn="l">
              <a:buNone/>
              <a:defRPr sz="2175" b="1" i="0">
                <a:solidFill>
                  <a:srgbClr val="D9B83F"/>
                </a:solidFill>
              </a:defRPr>
            </a:pPr>
            <a:r>
              <a:rPr sz="2175" b="1" i="0">
                <a:solidFill>
                  <a:srgbClr val="D9B83F"/>
                </a:solidFill>
              </a:rPr>
              <a:t>~100</a:t>
            </a:r>
          </a:p>
        </p:txBody>
      </p:sp>
      <p:sp>
        <p:nvSpPr>
          <p:cNvPr id="15" name="Retângulo 14">
            <a:extLst>
              <a:ext uri="{FF2B5EF4-FFF2-40B4-BE49-F238E27FC236}">
                <a16:creationId xmlns:a16="http://schemas.microsoft.com/office/drawing/2014/main" id="{D1AD6AA1-3EC0-4FF6-A230-2DE20E8E5E29}"/>
              </a:ext>
            </a:extLst>
          </p:cNvPr>
          <p:cNvSpPr>
            <a:spLocks noGrp="1"/>
          </p:cNvSpPr>
          <p:nvPr/>
        </p:nvSpPr>
        <p:spPr>
          <a:xfrm>
            <a:off x="7677150" y="3886200"/>
            <a:ext cx="2266950" cy="285750"/>
          </a:xfrm>
          <a:prstGeom prst="rect">
            <a:avLst/>
          </a:prstGeom>
          <a:noFill/>
          <a:ln w="0">
            <a:noFill/>
            <a:prstDash val="solid"/>
          </a:ln>
        </p:spPr>
        <p:txBody>
          <a:bodyPr/>
          <a:lstStyle/>
          <a:p>
            <a:pPr algn="l">
              <a:buNone/>
              <a:defRPr sz="900" b="0" i="0">
                <a:solidFill>
                  <a:srgbClr val="C7D0E3"/>
                </a:solidFill>
              </a:defRPr>
            </a:pPr>
            <a:r>
              <a:rPr sz="900" b="0" i="0">
                <a:solidFill>
                  <a:srgbClr val="C7D0E3"/>
                </a:solidFill>
              </a:rPr>
              <a:t>active partners</a:t>
            </a:r>
          </a:p>
        </p:txBody>
      </p:sp>
      <p:sp>
        <p:nvSpPr>
          <p:cNvPr id="16" name="Retângulo 15">
            <a:extLst>
              <a:ext uri="{FF2B5EF4-FFF2-40B4-BE49-F238E27FC236}">
                <a16:creationId xmlns:a16="http://schemas.microsoft.com/office/drawing/2014/main" id="{9870105B-96E8-4BD3-B57B-AAA9DF63A69E}"/>
              </a:ext>
            </a:extLst>
          </p:cNvPr>
          <p:cNvSpPr>
            <a:spLocks noGrp="1"/>
          </p:cNvSpPr>
          <p:nvPr/>
        </p:nvSpPr>
        <p:spPr>
          <a:xfrm>
            <a:off x="819150" y="4514850"/>
            <a:ext cx="1524000" cy="361950"/>
          </a:xfrm>
          <a:prstGeom prst="rect">
            <a:avLst/>
          </a:prstGeom>
          <a:noFill/>
          <a:ln w="0">
            <a:noFill/>
            <a:prstDash val="solid"/>
          </a:ln>
        </p:spPr>
        <p:txBody>
          <a:bodyPr/>
          <a:lstStyle/>
          <a:p>
            <a:pPr algn="l">
              <a:buNone/>
              <a:defRPr sz="2175" b="1" i="0">
                <a:solidFill>
                  <a:srgbClr val="D9B83F"/>
                </a:solidFill>
              </a:defRPr>
            </a:pPr>
            <a:r>
              <a:rPr sz="2175" b="1" i="0">
                <a:solidFill>
                  <a:srgbClr val="D9B83F"/>
                </a:solidFill>
              </a:rPr>
              <a:t>14</a:t>
            </a:r>
          </a:p>
        </p:txBody>
      </p:sp>
      <p:sp>
        <p:nvSpPr>
          <p:cNvPr id="17" name="Retângulo 16">
            <a:extLst>
              <a:ext uri="{FF2B5EF4-FFF2-40B4-BE49-F238E27FC236}">
                <a16:creationId xmlns:a16="http://schemas.microsoft.com/office/drawing/2014/main" id="{CD99C67E-BFEA-434D-8625-EA691290D7C0}"/>
              </a:ext>
            </a:extLst>
          </p:cNvPr>
          <p:cNvSpPr>
            <a:spLocks noGrp="1"/>
          </p:cNvSpPr>
          <p:nvPr/>
        </p:nvSpPr>
        <p:spPr>
          <a:xfrm>
            <a:off x="819150" y="4914900"/>
            <a:ext cx="2266950" cy="285750"/>
          </a:xfrm>
          <a:prstGeom prst="rect">
            <a:avLst/>
          </a:prstGeom>
          <a:noFill/>
          <a:ln w="0">
            <a:noFill/>
            <a:prstDash val="solid"/>
          </a:ln>
        </p:spPr>
        <p:txBody>
          <a:bodyPr/>
          <a:lstStyle/>
          <a:p>
            <a:pPr algn="l">
              <a:buNone/>
              <a:defRPr sz="900" b="0" i="0">
                <a:solidFill>
                  <a:srgbClr val="C7D0E3"/>
                </a:solidFill>
              </a:defRPr>
            </a:pPr>
            <a:r>
              <a:rPr sz="900" b="0" i="0">
                <a:solidFill>
                  <a:srgbClr val="C7D0E3"/>
                </a:solidFill>
              </a:rPr>
              <a:t>AI apps in production</a:t>
            </a:r>
          </a:p>
        </p:txBody>
      </p:sp>
      <p:sp>
        <p:nvSpPr>
          <p:cNvPr id="18" name="Retângulo 17">
            <a:extLst>
              <a:ext uri="{FF2B5EF4-FFF2-40B4-BE49-F238E27FC236}">
                <a16:creationId xmlns:a16="http://schemas.microsoft.com/office/drawing/2014/main" id="{51781A83-7C8E-42BC-9EBA-3E825E92E0B0}"/>
              </a:ext>
            </a:extLst>
          </p:cNvPr>
          <p:cNvSpPr>
            <a:spLocks noGrp="1"/>
          </p:cNvSpPr>
          <p:nvPr/>
        </p:nvSpPr>
        <p:spPr>
          <a:xfrm>
            <a:off x="4248150" y="4514850"/>
            <a:ext cx="1524000" cy="361950"/>
          </a:xfrm>
          <a:prstGeom prst="rect">
            <a:avLst/>
          </a:prstGeom>
          <a:noFill/>
          <a:ln w="0">
            <a:noFill/>
            <a:prstDash val="solid"/>
          </a:ln>
        </p:spPr>
        <p:txBody>
          <a:bodyPr/>
          <a:lstStyle/>
          <a:p>
            <a:pPr algn="l">
              <a:buNone/>
              <a:defRPr sz="2175" b="1" i="0">
                <a:solidFill>
                  <a:srgbClr val="D9B83F"/>
                </a:solidFill>
              </a:defRPr>
            </a:pPr>
            <a:r>
              <a:rPr sz="2175" b="1" i="0">
                <a:solidFill>
                  <a:srgbClr val="D9B83F"/>
                </a:solidFill>
              </a:rPr>
              <a:t>US$1M+</a:t>
            </a:r>
          </a:p>
        </p:txBody>
      </p:sp>
      <p:sp>
        <p:nvSpPr>
          <p:cNvPr id="19" name="Retângulo 18">
            <a:extLst>
              <a:ext uri="{FF2B5EF4-FFF2-40B4-BE49-F238E27FC236}">
                <a16:creationId xmlns:a16="http://schemas.microsoft.com/office/drawing/2014/main" id="{90D878EF-DD24-4492-9CD8-B01E7AE317B9}"/>
              </a:ext>
            </a:extLst>
          </p:cNvPr>
          <p:cNvSpPr>
            <a:spLocks noGrp="1"/>
          </p:cNvSpPr>
          <p:nvPr/>
        </p:nvSpPr>
        <p:spPr>
          <a:xfrm>
            <a:off x="4248150" y="4914900"/>
            <a:ext cx="2266950" cy="285750"/>
          </a:xfrm>
          <a:prstGeom prst="rect">
            <a:avLst/>
          </a:prstGeom>
          <a:noFill/>
          <a:ln w="0">
            <a:noFill/>
            <a:prstDash val="solid"/>
          </a:ln>
        </p:spPr>
        <p:txBody>
          <a:bodyPr/>
          <a:lstStyle/>
          <a:p>
            <a:pPr algn="l">
              <a:buNone/>
              <a:defRPr sz="900" b="0" i="0">
                <a:solidFill>
                  <a:srgbClr val="C7D0E3"/>
                </a:solidFill>
              </a:defRPr>
            </a:pPr>
            <a:r>
              <a:rPr sz="900" b="0" i="0">
                <a:solidFill>
                  <a:srgbClr val="C7D0E3"/>
                </a:solidFill>
              </a:rPr>
              <a:t>founder capital invested</a:t>
            </a:r>
          </a:p>
        </p:txBody>
      </p:sp>
      <p:sp>
        <p:nvSpPr>
          <p:cNvPr id="20" name="Retângulo 19">
            <a:extLst>
              <a:ext uri="{FF2B5EF4-FFF2-40B4-BE49-F238E27FC236}">
                <a16:creationId xmlns:a16="http://schemas.microsoft.com/office/drawing/2014/main" id="{F25251B1-7545-45C9-BD99-007CCFD22837}"/>
              </a:ext>
            </a:extLst>
          </p:cNvPr>
          <p:cNvSpPr>
            <a:spLocks noGrp="1"/>
          </p:cNvSpPr>
          <p:nvPr/>
        </p:nvSpPr>
        <p:spPr>
          <a:xfrm>
            <a:off x="7677150" y="4514850"/>
            <a:ext cx="1524000" cy="361950"/>
          </a:xfrm>
          <a:prstGeom prst="rect">
            <a:avLst/>
          </a:prstGeom>
          <a:noFill/>
          <a:ln w="0">
            <a:noFill/>
            <a:prstDash val="solid"/>
          </a:ln>
        </p:spPr>
        <p:txBody>
          <a:bodyPr/>
          <a:lstStyle/>
          <a:p>
            <a:pPr algn="l">
              <a:buNone/>
              <a:defRPr sz="2175" b="1" i="0">
                <a:solidFill>
                  <a:srgbClr val="D9B83F"/>
                </a:solidFill>
              </a:defRPr>
            </a:pPr>
            <a:r>
              <a:rPr sz="2175" b="1" i="0">
                <a:solidFill>
                  <a:srgbClr val="D9B83F"/>
                </a:solidFill>
              </a:rPr>
              <a:t>4</a:t>
            </a:r>
          </a:p>
        </p:txBody>
      </p:sp>
      <p:sp>
        <p:nvSpPr>
          <p:cNvPr id="21" name="Retângulo 20">
            <a:extLst>
              <a:ext uri="{FF2B5EF4-FFF2-40B4-BE49-F238E27FC236}">
                <a16:creationId xmlns:a16="http://schemas.microsoft.com/office/drawing/2014/main" id="{E9B5E643-8A5A-46AB-961D-8EA70C01956F}"/>
              </a:ext>
            </a:extLst>
          </p:cNvPr>
          <p:cNvSpPr>
            <a:spLocks noGrp="1"/>
          </p:cNvSpPr>
          <p:nvPr/>
        </p:nvSpPr>
        <p:spPr>
          <a:xfrm>
            <a:off x="7677150" y="4914900"/>
            <a:ext cx="2266950" cy="285750"/>
          </a:xfrm>
          <a:prstGeom prst="rect">
            <a:avLst/>
          </a:prstGeom>
          <a:noFill/>
          <a:ln w="0">
            <a:noFill/>
            <a:prstDash val="solid"/>
          </a:ln>
        </p:spPr>
        <p:txBody>
          <a:bodyPr/>
          <a:lstStyle/>
          <a:p>
            <a:pPr algn="l">
              <a:buNone/>
              <a:defRPr sz="900" b="0" i="0">
                <a:solidFill>
                  <a:srgbClr val="C7D0E3"/>
                </a:solidFill>
              </a:defRPr>
            </a:pPr>
            <a:r>
              <a:rPr sz="900" b="0" i="0">
                <a:solidFill>
                  <a:srgbClr val="C7D0E3"/>
                </a:solidFill>
              </a:rPr>
              <a:t>countries with activity</a:t>
            </a:r>
          </a:p>
        </p:txBody>
      </p:sp>
      <p:sp>
        <p:nvSpPr>
          <p:cNvPr id="22" name="Retângulo 21">
            <a:extLst>
              <a:ext uri="{FF2B5EF4-FFF2-40B4-BE49-F238E27FC236}">
                <a16:creationId xmlns:a16="http://schemas.microsoft.com/office/drawing/2014/main" id="{144B08E5-3179-40E1-8B87-70D8845F9661}"/>
              </a:ext>
            </a:extLst>
          </p:cNvPr>
          <p:cNvSpPr>
            <a:spLocks noGrp="1"/>
          </p:cNvSpPr>
          <p:nvPr/>
        </p:nvSpPr>
        <p:spPr>
          <a:xfrm>
            <a:off x="819150" y="5753100"/>
            <a:ext cx="8763000" cy="266700"/>
          </a:xfrm>
          <a:prstGeom prst="rect">
            <a:avLst/>
          </a:prstGeom>
          <a:noFill/>
          <a:ln w="0">
            <a:noFill/>
            <a:prstDash val="solid"/>
          </a:ln>
        </p:spPr>
        <p:txBody>
          <a:bodyPr/>
          <a:lstStyle/>
          <a:p>
            <a:pPr algn="l">
              <a:buNone/>
              <a:defRPr sz="975" b="0" i="0">
                <a:solidFill>
                  <a:srgbClr val="C7D0E3"/>
                </a:solidFill>
              </a:defRPr>
            </a:pPr>
            <a:r>
              <a:rPr sz="975" b="0" i="0">
                <a:solidFill>
                  <a:srgbClr val="C7D0E3"/>
                </a:solidFill>
              </a:rPr>
              <a:t>Founder-reported, not independently verified. Web2 activity, not RWA traction. GMV is volume, not net revenue.</a:t>
            </a:r>
          </a:p>
        </p:txBody>
      </p:sp>
    </p:spTree>
    <p:extLst>
      <p:ext uri="{BB962C8B-B14F-4D97-AF65-F5344CB8AC3E}">
        <p14:creationId xmlns:p14="http://schemas.microsoft.com/office/powerpoint/2010/main" val="340399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8" name="Imagem 28"/>
          <p:cNvPicPr>
            <a:picLocks noChangeAspect="1"/>
          </p:cNvPicPr>
          <p:nvPr/>
        </p:nvPicPr>
        <p:blipFill>
          <a:blip r:embed="rId3"/>
          <a:stretch/>
        </p:blipFill>
        <p:spPr>
          <a:xfrm>
            <a:off x="514350" y="454632"/>
            <a:ext cx="1066800" cy="367085"/>
          </a:xfrm>
          <a:prstGeom prst="rect">
            <a:avLst/>
          </a:prstGeom>
        </p:spPr>
      </p:pic>
      <p:sp>
        <p:nvSpPr>
          <p:cNvPr id="2" name="Retângulo 1">
            <a:extLst>
              <a:ext uri="{FF2B5EF4-FFF2-40B4-BE49-F238E27FC236}">
                <a16:creationId xmlns:a16="http://schemas.microsoft.com/office/drawing/2014/main" id="{1743A422-4031-4234-89F0-FFF47E7183E8}"/>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9AA4B8"/>
                </a:solidFill>
              </a:defRPr>
            </a:pPr>
            <a:r>
              <a:rPr sz="675" b="1" i="0">
                <a:solidFill>
                  <a:srgbClr val="9AA4B8"/>
                </a:solidFill>
              </a:rPr>
              <a:t>GLEMO</a:t>
            </a:r>
          </a:p>
        </p:txBody>
      </p:sp>
      <p:sp>
        <p:nvSpPr>
          <p:cNvPr id="3" name="Retângulo 2">
            <a:extLst>
              <a:ext uri="{FF2B5EF4-FFF2-40B4-BE49-F238E27FC236}">
                <a16:creationId xmlns:a16="http://schemas.microsoft.com/office/drawing/2014/main" id="{C2F9F2BC-5369-4A9E-B880-34234DC34DD8}"/>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A4ADBD"/>
                </a:solidFill>
              </a:defRPr>
            </a:pPr>
            <a:r>
              <a:rPr sz="675" b="0" i="0">
                <a:solidFill>
                  <a:srgbClr val="A4ADBD"/>
                </a:solidFill>
              </a:rPr>
              <a:t>Confidential</a:t>
            </a:r>
          </a:p>
        </p:txBody>
      </p:sp>
      <p:sp>
        <p:nvSpPr>
          <p:cNvPr id="4" name="Retângulo 3">
            <a:extLst>
              <a:ext uri="{FF2B5EF4-FFF2-40B4-BE49-F238E27FC236}">
                <a16:creationId xmlns:a16="http://schemas.microsoft.com/office/drawing/2014/main" id="{968D1E43-84BD-43AD-A31E-8C23B5513E1A}"/>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798499"/>
                </a:solidFill>
              </a:defRPr>
            </a:pPr>
            <a:r>
              <a:rPr sz="675" b="0" i="0">
                <a:solidFill>
                  <a:srgbClr val="798499"/>
                </a:solidFill>
              </a:rPr>
              <a:t>9 / 20</a:t>
            </a:r>
          </a:p>
        </p:txBody>
      </p:sp>
      <p:sp>
        <p:nvSpPr>
          <p:cNvPr id="5" name="Retângulo 4">
            <a:extLst>
              <a:ext uri="{FF2B5EF4-FFF2-40B4-BE49-F238E27FC236}">
                <a16:creationId xmlns:a16="http://schemas.microsoft.com/office/drawing/2014/main" id="{617A6E2C-F5CD-4474-B617-298526DFC3C2}"/>
              </a:ext>
            </a:extLst>
          </p:cNvPr>
          <p:cNvSpPr>
            <a:spLocks noGrp="1"/>
          </p:cNvSpPr>
          <p:nvPr/>
        </p:nvSpPr>
        <p:spPr>
          <a:xfrm>
            <a:off x="723899" y="1016358"/>
            <a:ext cx="5143500" cy="209550"/>
          </a:xfrm>
          <a:prstGeom prst="rect">
            <a:avLst/>
          </a:prstGeom>
          <a:noFill/>
          <a:ln w="0">
            <a:noFill/>
            <a:prstDash val="solid"/>
          </a:ln>
        </p:spPr>
        <p:txBody>
          <a:bodyPr/>
          <a:lstStyle/>
          <a:p>
            <a:pPr algn="l">
              <a:buNone/>
              <a:defRPr sz="825" b="1" i="0">
                <a:solidFill>
                  <a:srgbClr val="A27F00"/>
                </a:solidFill>
              </a:defRPr>
            </a:pPr>
            <a:r>
              <a:rPr sz="825" b="1" i="0">
                <a:solidFill>
                  <a:srgbClr val="A27F00"/>
                </a:solidFill>
              </a:rPr>
              <a:t>PRODUCT ARCHITECTURE</a:t>
            </a:r>
          </a:p>
        </p:txBody>
      </p:sp>
      <p:sp>
        <p:nvSpPr>
          <p:cNvPr id="6" name="Retângulo 5">
            <a:extLst>
              <a:ext uri="{FF2B5EF4-FFF2-40B4-BE49-F238E27FC236}">
                <a16:creationId xmlns:a16="http://schemas.microsoft.com/office/drawing/2014/main" id="{FA68BA23-98DF-478E-A2D5-5ABE8708B2A3}"/>
              </a:ext>
            </a:extLst>
          </p:cNvPr>
          <p:cNvSpPr>
            <a:spLocks noGrp="1"/>
          </p:cNvSpPr>
          <p:nvPr/>
        </p:nvSpPr>
        <p:spPr>
          <a:xfrm>
            <a:off x="723899" y="1274801"/>
            <a:ext cx="5372101" cy="876300"/>
          </a:xfrm>
          <a:prstGeom prst="rect">
            <a:avLst/>
          </a:prstGeom>
          <a:noFill/>
          <a:ln w="0">
            <a:noFill/>
            <a:prstDash val="solid"/>
          </a:ln>
        </p:spPr>
        <p:txBody>
          <a:bodyPr/>
          <a:lstStyle/>
          <a:p>
            <a:pPr algn="l">
              <a:buNone/>
              <a:defRPr sz="2775" b="1" i="0">
                <a:solidFill>
                  <a:srgbClr val="101828"/>
                </a:solidFill>
              </a:defRPr>
            </a:pPr>
            <a:r>
              <a:rPr sz="2775" b="1" i="0">
                <a:solidFill>
                  <a:srgbClr val="101828"/>
                </a:solidFill>
              </a:rPr>
              <a:t>A neutral liquidity and distribution rail</a:t>
            </a:r>
          </a:p>
        </p:txBody>
      </p:sp>
      <p:sp>
        <p:nvSpPr>
          <p:cNvPr id="7" name="Retângulo 6">
            <a:extLst>
              <a:ext uri="{FF2B5EF4-FFF2-40B4-BE49-F238E27FC236}">
                <a16:creationId xmlns:a16="http://schemas.microsoft.com/office/drawing/2014/main" id="{F563B98A-42EC-4240-9001-D80C01B80577}"/>
              </a:ext>
            </a:extLst>
          </p:cNvPr>
          <p:cNvSpPr>
            <a:spLocks noGrp="1"/>
          </p:cNvSpPr>
          <p:nvPr/>
        </p:nvSpPr>
        <p:spPr>
          <a:xfrm>
            <a:off x="723899" y="2260242"/>
            <a:ext cx="5372101" cy="628650"/>
          </a:xfrm>
          <a:prstGeom prst="rect">
            <a:avLst/>
          </a:prstGeom>
          <a:noFill/>
          <a:ln w="0">
            <a:noFill/>
            <a:prstDash val="solid"/>
          </a:ln>
        </p:spPr>
        <p:txBody>
          <a:bodyPr/>
          <a:lstStyle/>
          <a:p>
            <a:pPr algn="l">
              <a:buNone/>
              <a:defRPr sz="1350" b="0" i="0">
                <a:solidFill>
                  <a:srgbClr val="526071"/>
                </a:solidFill>
              </a:defRPr>
            </a:pPr>
            <a:r>
              <a:rPr sz="1350" b="0" i="0">
                <a:solidFill>
                  <a:srgbClr val="526071"/>
                </a:solidFill>
              </a:rPr>
              <a:t>AI-native, open workflows for existing tokens and new offerings across external providers. Production integrations and security acceptance remain pending.</a:t>
            </a:r>
          </a:p>
        </p:txBody>
      </p:sp>
      <p:sp>
        <p:nvSpPr>
          <p:cNvPr id="8" name="Retângulo Arredondado 7">
            <a:extLst>
              <a:ext uri="{FF2B5EF4-FFF2-40B4-BE49-F238E27FC236}">
                <a16:creationId xmlns:a16="http://schemas.microsoft.com/office/drawing/2014/main" id="{4CED0612-BCD9-40CA-90A2-145F8058A101}"/>
              </a:ext>
            </a:extLst>
          </p:cNvPr>
          <p:cNvSpPr>
            <a:spLocks noGrp="1"/>
          </p:cNvSpPr>
          <p:nvPr/>
        </p:nvSpPr>
        <p:spPr>
          <a:xfrm>
            <a:off x="4448175" y="3384192"/>
            <a:ext cx="3276600" cy="1104900"/>
          </a:xfrm>
          <a:prstGeom prst="roundRect">
            <a:avLst>
              <a:gd name="adj" fmla="val 1724"/>
            </a:avLst>
          </a:prstGeom>
          <a:solidFill>
            <a:srgbClr val="0E7BFF"/>
          </a:solidFill>
          <a:ln w="9525">
            <a:solidFill>
              <a:srgbClr val="3B97FF"/>
            </a:solidFill>
            <a:prstDash val="solid"/>
          </a:ln>
        </p:spPr>
        <p:txBody>
          <a:bodyPr/>
          <a:lstStyle/>
          <a:p>
            <a:endParaRPr/>
          </a:p>
        </p:txBody>
      </p:sp>
      <p:sp>
        <p:nvSpPr>
          <p:cNvPr id="9" name="Retângulo 8">
            <a:extLst>
              <a:ext uri="{FF2B5EF4-FFF2-40B4-BE49-F238E27FC236}">
                <a16:creationId xmlns:a16="http://schemas.microsoft.com/office/drawing/2014/main" id="{F4F03F49-A5D6-4BBD-A4DB-B5B5FF130484}"/>
              </a:ext>
            </a:extLst>
          </p:cNvPr>
          <p:cNvSpPr>
            <a:spLocks noGrp="1"/>
          </p:cNvSpPr>
          <p:nvPr/>
        </p:nvSpPr>
        <p:spPr>
          <a:xfrm>
            <a:off x="4752975" y="3612792"/>
            <a:ext cx="2667000" cy="285750"/>
          </a:xfrm>
          <a:prstGeom prst="rect">
            <a:avLst/>
          </a:prstGeom>
          <a:noFill/>
          <a:ln w="0">
            <a:noFill/>
            <a:prstDash val="solid"/>
          </a:ln>
        </p:spPr>
        <p:txBody>
          <a:bodyPr/>
          <a:lstStyle/>
          <a:p>
            <a:pPr algn="ctr">
              <a:buNone/>
              <a:defRPr sz="2025" b="1" i="0">
                <a:solidFill>
                  <a:srgbClr val="FFFFFF"/>
                </a:solidFill>
              </a:defRPr>
            </a:pPr>
            <a:r>
              <a:rPr sz="2025" b="1" i="0">
                <a:solidFill>
                  <a:srgbClr val="FFFFFF"/>
                </a:solidFill>
              </a:rPr>
              <a:t>GlemO Platform</a:t>
            </a:r>
          </a:p>
        </p:txBody>
      </p:sp>
      <p:sp>
        <p:nvSpPr>
          <p:cNvPr id="10" name="Retângulo 9">
            <a:extLst>
              <a:ext uri="{FF2B5EF4-FFF2-40B4-BE49-F238E27FC236}">
                <a16:creationId xmlns:a16="http://schemas.microsoft.com/office/drawing/2014/main" id="{AE91FC89-4B02-4BA7-9EEC-4B71C07C7169}"/>
              </a:ext>
            </a:extLst>
          </p:cNvPr>
          <p:cNvSpPr>
            <a:spLocks noGrp="1"/>
          </p:cNvSpPr>
          <p:nvPr/>
        </p:nvSpPr>
        <p:spPr>
          <a:xfrm>
            <a:off x="4752975" y="3955692"/>
            <a:ext cx="2667000" cy="228600"/>
          </a:xfrm>
          <a:prstGeom prst="rect">
            <a:avLst/>
          </a:prstGeom>
          <a:noFill/>
          <a:ln w="0">
            <a:noFill/>
            <a:prstDash val="solid"/>
          </a:ln>
        </p:spPr>
        <p:txBody>
          <a:bodyPr/>
          <a:lstStyle/>
          <a:p>
            <a:pPr algn="ctr">
              <a:buNone/>
              <a:defRPr sz="1050" b="0" i="0">
                <a:solidFill>
                  <a:srgbClr val="FFFFFF"/>
                </a:solidFill>
              </a:defRPr>
            </a:pPr>
            <a:r>
              <a:rPr sz="1050" b="0" i="0">
                <a:solidFill>
                  <a:srgbClr val="FFFFFF"/>
                </a:solidFill>
              </a:rPr>
              <a:t>AI-native, open liquidity and distribution</a:t>
            </a:r>
          </a:p>
        </p:txBody>
      </p:sp>
      <p:sp>
        <p:nvSpPr>
          <p:cNvPr id="11" name="Retângulo Arredondado 10">
            <a:extLst>
              <a:ext uri="{FF2B5EF4-FFF2-40B4-BE49-F238E27FC236}">
                <a16:creationId xmlns:a16="http://schemas.microsoft.com/office/drawing/2014/main" id="{69A3854A-1B2B-42CA-A9DA-AA6F25862ED8}"/>
              </a:ext>
            </a:extLst>
          </p:cNvPr>
          <p:cNvSpPr>
            <a:spLocks noGrp="1"/>
          </p:cNvSpPr>
          <p:nvPr/>
        </p:nvSpPr>
        <p:spPr>
          <a:xfrm>
            <a:off x="771525" y="2946042"/>
            <a:ext cx="2914650" cy="1104900"/>
          </a:xfrm>
          <a:prstGeom prst="roundRect">
            <a:avLst>
              <a:gd name="adj" fmla="val 1724"/>
            </a:avLst>
          </a:prstGeom>
          <a:solidFill>
            <a:srgbClr val="F6F8FB"/>
          </a:solidFill>
          <a:ln w="9525">
            <a:solidFill>
              <a:srgbClr val="D8DEE9"/>
            </a:solidFill>
            <a:prstDash val="solid"/>
          </a:ln>
        </p:spPr>
        <p:txBody>
          <a:bodyPr/>
          <a:lstStyle/>
          <a:p>
            <a:endParaRPr/>
          </a:p>
        </p:txBody>
      </p:sp>
      <p:sp>
        <p:nvSpPr>
          <p:cNvPr id="12" name="Retângulo 11">
            <a:extLst>
              <a:ext uri="{FF2B5EF4-FFF2-40B4-BE49-F238E27FC236}">
                <a16:creationId xmlns:a16="http://schemas.microsoft.com/office/drawing/2014/main" id="{D309E213-5701-4481-8355-B0F88FFC3228}"/>
              </a:ext>
            </a:extLst>
          </p:cNvPr>
          <p:cNvSpPr>
            <a:spLocks noGrp="1"/>
          </p:cNvSpPr>
          <p:nvPr/>
        </p:nvSpPr>
        <p:spPr>
          <a:xfrm>
            <a:off x="923925" y="3079392"/>
            <a:ext cx="419100" cy="28575"/>
          </a:xfrm>
          <a:prstGeom prst="rect">
            <a:avLst/>
          </a:prstGeom>
          <a:solidFill>
            <a:srgbClr val="D9B83F"/>
          </a:solidFill>
          <a:ln w="0">
            <a:solidFill>
              <a:srgbClr val="D9B83F"/>
            </a:solidFill>
            <a:prstDash val="solid"/>
          </a:ln>
        </p:spPr>
        <p:txBody>
          <a:bodyPr/>
          <a:lstStyle/>
          <a:p>
            <a:endParaRPr/>
          </a:p>
        </p:txBody>
      </p:sp>
      <p:sp>
        <p:nvSpPr>
          <p:cNvPr id="13" name="Retângulo 12">
            <a:extLst>
              <a:ext uri="{FF2B5EF4-FFF2-40B4-BE49-F238E27FC236}">
                <a16:creationId xmlns:a16="http://schemas.microsoft.com/office/drawing/2014/main" id="{3579DFC6-1C07-4FC9-A06D-8CCCB6B16FF9}"/>
              </a:ext>
            </a:extLst>
          </p:cNvPr>
          <p:cNvSpPr>
            <a:spLocks noGrp="1"/>
          </p:cNvSpPr>
          <p:nvPr/>
        </p:nvSpPr>
        <p:spPr>
          <a:xfrm>
            <a:off x="942975" y="3193692"/>
            <a:ext cx="25717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Onboarding</a:t>
            </a:r>
          </a:p>
        </p:txBody>
      </p:sp>
      <p:sp>
        <p:nvSpPr>
          <p:cNvPr id="14" name="Retângulo 13">
            <a:extLst>
              <a:ext uri="{FF2B5EF4-FFF2-40B4-BE49-F238E27FC236}">
                <a16:creationId xmlns:a16="http://schemas.microsoft.com/office/drawing/2014/main" id="{B4B72504-B083-4CED-8D6E-34C7060FB5F8}"/>
              </a:ext>
            </a:extLst>
          </p:cNvPr>
          <p:cNvSpPr>
            <a:spLocks noGrp="1"/>
          </p:cNvSpPr>
          <p:nvPr/>
        </p:nvSpPr>
        <p:spPr>
          <a:xfrm>
            <a:off x="942975" y="3476394"/>
            <a:ext cx="2571750" cy="460248"/>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KYC, geofencing and investor profiles</a:t>
            </a:r>
          </a:p>
        </p:txBody>
      </p:sp>
      <p:sp>
        <p:nvSpPr>
          <p:cNvPr id="15" name="Retângulo Arredondado 14">
            <a:extLst>
              <a:ext uri="{FF2B5EF4-FFF2-40B4-BE49-F238E27FC236}">
                <a16:creationId xmlns:a16="http://schemas.microsoft.com/office/drawing/2014/main" id="{2662172D-0860-4586-9939-4D32A29194B9}"/>
              </a:ext>
            </a:extLst>
          </p:cNvPr>
          <p:cNvSpPr>
            <a:spLocks noGrp="1"/>
          </p:cNvSpPr>
          <p:nvPr/>
        </p:nvSpPr>
        <p:spPr>
          <a:xfrm>
            <a:off x="771525" y="4736742"/>
            <a:ext cx="2914650" cy="1104900"/>
          </a:xfrm>
          <a:prstGeom prst="roundRect">
            <a:avLst>
              <a:gd name="adj" fmla="val 1724"/>
            </a:avLst>
          </a:prstGeom>
          <a:solidFill>
            <a:srgbClr val="F6F8FB"/>
          </a:solidFill>
          <a:ln w="9525">
            <a:solidFill>
              <a:srgbClr val="D8DEE9"/>
            </a:solidFill>
            <a:prstDash val="solid"/>
          </a:ln>
        </p:spPr>
        <p:txBody>
          <a:bodyPr/>
          <a:lstStyle/>
          <a:p>
            <a:endParaRPr/>
          </a:p>
        </p:txBody>
      </p:sp>
      <p:sp>
        <p:nvSpPr>
          <p:cNvPr id="16" name="Retângulo 15">
            <a:extLst>
              <a:ext uri="{FF2B5EF4-FFF2-40B4-BE49-F238E27FC236}">
                <a16:creationId xmlns:a16="http://schemas.microsoft.com/office/drawing/2014/main" id="{5BC3D98C-17CF-465E-AB5D-70AE01D9E51F}"/>
              </a:ext>
            </a:extLst>
          </p:cNvPr>
          <p:cNvSpPr>
            <a:spLocks noGrp="1"/>
          </p:cNvSpPr>
          <p:nvPr/>
        </p:nvSpPr>
        <p:spPr>
          <a:xfrm>
            <a:off x="923925" y="4870092"/>
            <a:ext cx="419100" cy="28575"/>
          </a:xfrm>
          <a:prstGeom prst="rect">
            <a:avLst/>
          </a:prstGeom>
          <a:solidFill>
            <a:srgbClr val="D9B83F"/>
          </a:solidFill>
          <a:ln w="0">
            <a:solidFill>
              <a:srgbClr val="D9B83F"/>
            </a:solidFill>
            <a:prstDash val="solid"/>
          </a:ln>
        </p:spPr>
        <p:txBody>
          <a:bodyPr/>
          <a:lstStyle/>
          <a:p>
            <a:endParaRPr/>
          </a:p>
        </p:txBody>
      </p:sp>
      <p:sp>
        <p:nvSpPr>
          <p:cNvPr id="17" name="Retângulo 16">
            <a:extLst>
              <a:ext uri="{FF2B5EF4-FFF2-40B4-BE49-F238E27FC236}">
                <a16:creationId xmlns:a16="http://schemas.microsoft.com/office/drawing/2014/main" id="{036FA52F-3869-4E8B-BF47-8C449BB631B8}"/>
              </a:ext>
            </a:extLst>
          </p:cNvPr>
          <p:cNvSpPr>
            <a:spLocks noGrp="1"/>
          </p:cNvSpPr>
          <p:nvPr/>
        </p:nvSpPr>
        <p:spPr>
          <a:xfrm>
            <a:off x="942975" y="4984392"/>
            <a:ext cx="25717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External asset intake</a:t>
            </a:r>
          </a:p>
        </p:txBody>
      </p:sp>
      <p:sp>
        <p:nvSpPr>
          <p:cNvPr id="18" name="Retângulo 17">
            <a:extLst>
              <a:ext uri="{FF2B5EF4-FFF2-40B4-BE49-F238E27FC236}">
                <a16:creationId xmlns:a16="http://schemas.microsoft.com/office/drawing/2014/main" id="{B2365E35-1F8B-4446-A87F-565828162C89}"/>
              </a:ext>
            </a:extLst>
          </p:cNvPr>
          <p:cNvSpPr>
            <a:spLocks noGrp="1"/>
          </p:cNvSpPr>
          <p:nvPr/>
        </p:nvSpPr>
        <p:spPr>
          <a:xfrm>
            <a:off x="942975" y="5267094"/>
            <a:ext cx="2571750" cy="460248"/>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External token records, evidence and offer preparation</a:t>
            </a:r>
          </a:p>
        </p:txBody>
      </p:sp>
      <p:sp>
        <p:nvSpPr>
          <p:cNvPr id="19" name="Retângulo Arredondado 18">
            <a:extLst>
              <a:ext uri="{FF2B5EF4-FFF2-40B4-BE49-F238E27FC236}">
                <a16:creationId xmlns:a16="http://schemas.microsoft.com/office/drawing/2014/main" id="{A65D77C2-7D45-4C31-8476-796661317A83}"/>
              </a:ext>
            </a:extLst>
          </p:cNvPr>
          <p:cNvSpPr>
            <a:spLocks noGrp="1"/>
          </p:cNvSpPr>
          <p:nvPr/>
        </p:nvSpPr>
        <p:spPr>
          <a:xfrm>
            <a:off x="8524875" y="2946042"/>
            <a:ext cx="2914650" cy="1104900"/>
          </a:xfrm>
          <a:prstGeom prst="roundRect">
            <a:avLst>
              <a:gd name="adj" fmla="val 1724"/>
            </a:avLst>
          </a:prstGeom>
          <a:solidFill>
            <a:srgbClr val="F6F8FB"/>
          </a:solidFill>
          <a:ln w="9525">
            <a:solidFill>
              <a:srgbClr val="D8DEE9"/>
            </a:solidFill>
            <a:prstDash val="solid"/>
          </a:ln>
        </p:spPr>
        <p:txBody>
          <a:bodyPr/>
          <a:lstStyle/>
          <a:p>
            <a:endParaRPr/>
          </a:p>
        </p:txBody>
      </p:sp>
      <p:sp>
        <p:nvSpPr>
          <p:cNvPr id="20" name="Retângulo 19">
            <a:extLst>
              <a:ext uri="{FF2B5EF4-FFF2-40B4-BE49-F238E27FC236}">
                <a16:creationId xmlns:a16="http://schemas.microsoft.com/office/drawing/2014/main" id="{151D8294-0AD9-449A-97D9-EF5BBC68D032}"/>
              </a:ext>
            </a:extLst>
          </p:cNvPr>
          <p:cNvSpPr>
            <a:spLocks noGrp="1"/>
          </p:cNvSpPr>
          <p:nvPr/>
        </p:nvSpPr>
        <p:spPr>
          <a:xfrm>
            <a:off x="8677275" y="3079392"/>
            <a:ext cx="419100" cy="28575"/>
          </a:xfrm>
          <a:prstGeom prst="rect">
            <a:avLst/>
          </a:prstGeom>
          <a:solidFill>
            <a:srgbClr val="D9B83F"/>
          </a:solidFill>
          <a:ln w="0">
            <a:solidFill>
              <a:srgbClr val="D9B83F"/>
            </a:solidFill>
            <a:prstDash val="solid"/>
          </a:ln>
        </p:spPr>
        <p:txBody>
          <a:bodyPr/>
          <a:lstStyle/>
          <a:p>
            <a:endParaRPr/>
          </a:p>
        </p:txBody>
      </p:sp>
      <p:sp>
        <p:nvSpPr>
          <p:cNvPr id="21" name="Retângulo 20">
            <a:extLst>
              <a:ext uri="{FF2B5EF4-FFF2-40B4-BE49-F238E27FC236}">
                <a16:creationId xmlns:a16="http://schemas.microsoft.com/office/drawing/2014/main" id="{4F810DAC-E5DB-413B-8E43-AE6F9C9E82F1}"/>
              </a:ext>
            </a:extLst>
          </p:cNvPr>
          <p:cNvSpPr>
            <a:spLocks noGrp="1"/>
          </p:cNvSpPr>
          <p:nvPr/>
        </p:nvSpPr>
        <p:spPr>
          <a:xfrm>
            <a:off x="8696325" y="3193692"/>
            <a:ext cx="25717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Reporting</a:t>
            </a:r>
          </a:p>
        </p:txBody>
      </p:sp>
      <p:sp>
        <p:nvSpPr>
          <p:cNvPr id="22" name="Retângulo 21">
            <a:extLst>
              <a:ext uri="{FF2B5EF4-FFF2-40B4-BE49-F238E27FC236}">
                <a16:creationId xmlns:a16="http://schemas.microsoft.com/office/drawing/2014/main" id="{6885C9FF-38B5-4E25-A6C1-FFDE36787AC7}"/>
              </a:ext>
            </a:extLst>
          </p:cNvPr>
          <p:cNvSpPr>
            <a:spLocks noGrp="1"/>
          </p:cNvSpPr>
          <p:nvPr/>
        </p:nvSpPr>
        <p:spPr>
          <a:xfrm>
            <a:off x="8696325" y="3476394"/>
            <a:ext cx="2571750" cy="460248"/>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Asset, issuer and market analytics</a:t>
            </a:r>
          </a:p>
        </p:txBody>
      </p:sp>
      <p:sp>
        <p:nvSpPr>
          <p:cNvPr id="23" name="Retângulo Arredondado 22">
            <a:extLst>
              <a:ext uri="{FF2B5EF4-FFF2-40B4-BE49-F238E27FC236}">
                <a16:creationId xmlns:a16="http://schemas.microsoft.com/office/drawing/2014/main" id="{577EF274-F2B0-4FC5-9EAE-2D86AC50DBA7}"/>
              </a:ext>
            </a:extLst>
          </p:cNvPr>
          <p:cNvSpPr>
            <a:spLocks noGrp="1"/>
          </p:cNvSpPr>
          <p:nvPr/>
        </p:nvSpPr>
        <p:spPr>
          <a:xfrm>
            <a:off x="8524875" y="4736742"/>
            <a:ext cx="2914650" cy="1104900"/>
          </a:xfrm>
          <a:prstGeom prst="roundRect">
            <a:avLst>
              <a:gd name="adj" fmla="val 1724"/>
            </a:avLst>
          </a:prstGeom>
          <a:solidFill>
            <a:srgbClr val="F6F8FB"/>
          </a:solidFill>
          <a:ln w="9525">
            <a:solidFill>
              <a:srgbClr val="D8DEE9"/>
            </a:solidFill>
            <a:prstDash val="solid"/>
          </a:ln>
        </p:spPr>
        <p:txBody>
          <a:bodyPr/>
          <a:lstStyle/>
          <a:p>
            <a:endParaRPr/>
          </a:p>
        </p:txBody>
      </p:sp>
      <p:sp>
        <p:nvSpPr>
          <p:cNvPr id="24" name="Retângulo 23">
            <a:extLst>
              <a:ext uri="{FF2B5EF4-FFF2-40B4-BE49-F238E27FC236}">
                <a16:creationId xmlns:a16="http://schemas.microsoft.com/office/drawing/2014/main" id="{D5C705F9-DB33-42EE-9B4F-8287BEF3E627}"/>
              </a:ext>
            </a:extLst>
          </p:cNvPr>
          <p:cNvSpPr>
            <a:spLocks noGrp="1"/>
          </p:cNvSpPr>
          <p:nvPr/>
        </p:nvSpPr>
        <p:spPr>
          <a:xfrm>
            <a:off x="8677275" y="4870092"/>
            <a:ext cx="419100" cy="28575"/>
          </a:xfrm>
          <a:prstGeom prst="rect">
            <a:avLst/>
          </a:prstGeom>
          <a:solidFill>
            <a:srgbClr val="D9B83F"/>
          </a:solidFill>
          <a:ln w="0">
            <a:solidFill>
              <a:srgbClr val="D9B83F"/>
            </a:solidFill>
            <a:prstDash val="solid"/>
          </a:ln>
        </p:spPr>
        <p:txBody>
          <a:bodyPr/>
          <a:lstStyle/>
          <a:p>
            <a:endParaRPr/>
          </a:p>
        </p:txBody>
      </p:sp>
      <p:sp>
        <p:nvSpPr>
          <p:cNvPr id="25" name="Retângulo 24">
            <a:extLst>
              <a:ext uri="{FF2B5EF4-FFF2-40B4-BE49-F238E27FC236}">
                <a16:creationId xmlns:a16="http://schemas.microsoft.com/office/drawing/2014/main" id="{51C80332-AFE3-4CEE-A936-A72F43468FB6}"/>
              </a:ext>
            </a:extLst>
          </p:cNvPr>
          <p:cNvSpPr>
            <a:spLocks noGrp="1"/>
          </p:cNvSpPr>
          <p:nvPr/>
        </p:nvSpPr>
        <p:spPr>
          <a:xfrm>
            <a:off x="8696325" y="4984392"/>
            <a:ext cx="25717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Buyer activation</a:t>
            </a:r>
          </a:p>
        </p:txBody>
      </p:sp>
      <p:sp>
        <p:nvSpPr>
          <p:cNvPr id="26" name="Retângulo 25">
            <a:extLst>
              <a:ext uri="{FF2B5EF4-FFF2-40B4-BE49-F238E27FC236}">
                <a16:creationId xmlns:a16="http://schemas.microsoft.com/office/drawing/2014/main" id="{00B3F4DC-43B1-4062-9469-E7EF1F40E2B3}"/>
              </a:ext>
            </a:extLst>
          </p:cNvPr>
          <p:cNvSpPr>
            <a:spLocks noGrp="1"/>
          </p:cNvSpPr>
          <p:nvPr/>
        </p:nvSpPr>
        <p:spPr>
          <a:xfrm>
            <a:off x="8696325" y="5267094"/>
            <a:ext cx="2571750" cy="460248"/>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Eligible buyer matching and deal follow-up</a:t>
            </a:r>
          </a:p>
        </p:txBody>
      </p:sp>
    </p:spTree>
    <p:extLst>
      <p:ext uri="{BB962C8B-B14F-4D97-AF65-F5344CB8AC3E}">
        <p14:creationId xmlns:p14="http://schemas.microsoft.com/office/powerpoint/2010/main" val="350399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7" name="Imagem 36"/>
          <p:cNvPicPr>
            <a:picLocks noChangeAspect="1"/>
          </p:cNvPicPr>
          <p:nvPr/>
        </p:nvPicPr>
        <p:blipFill>
          <a:blip r:embed="rId3"/>
          <a:stretch/>
        </p:blipFill>
        <p:spPr>
          <a:xfrm>
            <a:off x="514350" y="454632"/>
            <a:ext cx="1066800" cy="367085"/>
          </a:xfrm>
          <a:prstGeom prst="rect">
            <a:avLst/>
          </a:prstGeom>
        </p:spPr>
      </p:pic>
      <p:sp>
        <p:nvSpPr>
          <p:cNvPr id="2" name="Retângulo 1">
            <a:extLst>
              <a:ext uri="{FF2B5EF4-FFF2-40B4-BE49-F238E27FC236}">
                <a16:creationId xmlns:a16="http://schemas.microsoft.com/office/drawing/2014/main" id="{2018B54B-D32E-4982-8949-CC54714C96A9}"/>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9AA4B8"/>
                </a:solidFill>
              </a:defRPr>
            </a:pPr>
            <a:r>
              <a:rPr sz="675" b="1" i="0">
                <a:solidFill>
                  <a:srgbClr val="9AA4B8"/>
                </a:solidFill>
              </a:rPr>
              <a:t>GLEMO</a:t>
            </a:r>
          </a:p>
        </p:txBody>
      </p:sp>
      <p:sp>
        <p:nvSpPr>
          <p:cNvPr id="3" name="Retângulo 2">
            <a:extLst>
              <a:ext uri="{FF2B5EF4-FFF2-40B4-BE49-F238E27FC236}">
                <a16:creationId xmlns:a16="http://schemas.microsoft.com/office/drawing/2014/main" id="{F4E6E887-214D-40C3-B0E2-EA5E9EA55B80}"/>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A4ADBD"/>
                </a:solidFill>
              </a:defRPr>
            </a:pPr>
            <a:r>
              <a:rPr sz="675" b="0" i="0">
                <a:solidFill>
                  <a:srgbClr val="A4ADBD"/>
                </a:solidFill>
              </a:rPr>
              <a:t>Confidential</a:t>
            </a:r>
          </a:p>
        </p:txBody>
      </p:sp>
      <p:sp>
        <p:nvSpPr>
          <p:cNvPr id="4" name="Retângulo 3">
            <a:extLst>
              <a:ext uri="{FF2B5EF4-FFF2-40B4-BE49-F238E27FC236}">
                <a16:creationId xmlns:a16="http://schemas.microsoft.com/office/drawing/2014/main" id="{DCF395A1-CD50-4CE6-8712-AE2447FFE580}"/>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798499"/>
                </a:solidFill>
              </a:defRPr>
            </a:pPr>
            <a:r>
              <a:rPr sz="675" b="0" i="0">
                <a:solidFill>
                  <a:srgbClr val="798499"/>
                </a:solidFill>
              </a:rPr>
              <a:t>10 / 20</a:t>
            </a:r>
          </a:p>
        </p:txBody>
      </p:sp>
      <p:sp>
        <p:nvSpPr>
          <p:cNvPr id="5" name="Retângulo 4">
            <a:extLst>
              <a:ext uri="{FF2B5EF4-FFF2-40B4-BE49-F238E27FC236}">
                <a16:creationId xmlns:a16="http://schemas.microsoft.com/office/drawing/2014/main" id="{EF0C247E-CCA7-4924-A6EC-9DDB81A97004}"/>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A27F00"/>
                </a:solidFill>
              </a:defRPr>
            </a:pPr>
            <a:r>
              <a:rPr sz="825" b="1" i="0">
                <a:solidFill>
                  <a:srgbClr val="A27F00"/>
                </a:solidFill>
              </a:rPr>
              <a:t>ECOSYSTEM EXTENSIONS</a:t>
            </a:r>
          </a:p>
        </p:txBody>
      </p:sp>
      <p:sp>
        <p:nvSpPr>
          <p:cNvPr id="6" name="Retângulo 5">
            <a:extLst>
              <a:ext uri="{FF2B5EF4-FFF2-40B4-BE49-F238E27FC236}">
                <a16:creationId xmlns:a16="http://schemas.microsoft.com/office/drawing/2014/main" id="{6F7B2D7D-6B5D-42C2-AD24-DAEFD1341A40}"/>
              </a:ext>
            </a:extLst>
          </p:cNvPr>
          <p:cNvSpPr>
            <a:spLocks noGrp="1"/>
          </p:cNvSpPr>
          <p:nvPr/>
        </p:nvSpPr>
        <p:spPr>
          <a:xfrm>
            <a:off x="723900" y="1200150"/>
            <a:ext cx="6255634" cy="857250"/>
          </a:xfrm>
          <a:prstGeom prst="rect">
            <a:avLst/>
          </a:prstGeom>
          <a:noFill/>
          <a:ln w="0">
            <a:noFill/>
            <a:prstDash val="solid"/>
          </a:ln>
        </p:spPr>
        <p:txBody>
          <a:bodyPr/>
          <a:lstStyle/>
          <a:p>
            <a:pPr algn="l">
              <a:buNone/>
              <a:defRPr sz="2775" b="1" i="0">
                <a:solidFill>
                  <a:srgbClr val="101828"/>
                </a:solidFill>
              </a:defRPr>
            </a:pPr>
            <a:r>
              <a:rPr sz="2775" b="1" i="0">
                <a:solidFill>
                  <a:srgbClr val="101828"/>
                </a:solidFill>
              </a:rPr>
              <a:t>An open platform for partner and developer applications</a:t>
            </a:r>
          </a:p>
        </p:txBody>
      </p:sp>
      <p:sp>
        <p:nvSpPr>
          <p:cNvPr id="7" name="Retângulo 6">
            <a:extLst>
              <a:ext uri="{FF2B5EF4-FFF2-40B4-BE49-F238E27FC236}">
                <a16:creationId xmlns:a16="http://schemas.microsoft.com/office/drawing/2014/main" id="{89D38EDA-FD81-4CF0-814F-5349B8AB75B7}"/>
              </a:ext>
            </a:extLst>
          </p:cNvPr>
          <p:cNvSpPr>
            <a:spLocks noGrp="1"/>
          </p:cNvSpPr>
          <p:nvPr/>
        </p:nvSpPr>
        <p:spPr>
          <a:xfrm>
            <a:off x="723900" y="2152650"/>
            <a:ext cx="5792647" cy="628650"/>
          </a:xfrm>
          <a:prstGeom prst="rect">
            <a:avLst/>
          </a:prstGeom>
          <a:noFill/>
          <a:ln w="0">
            <a:noFill/>
            <a:prstDash val="solid"/>
          </a:ln>
        </p:spPr>
        <p:txBody>
          <a:bodyPr/>
          <a:lstStyle/>
          <a:p>
            <a:pPr algn="l">
              <a:buNone/>
              <a:defRPr sz="1350" b="0" i="0">
                <a:solidFill>
                  <a:srgbClr val="526071"/>
                </a:solidFill>
              </a:defRPr>
            </a:pPr>
            <a:r>
              <a:rPr sz="1350" b="0" i="0">
                <a:solidFill>
                  <a:srgbClr val="526071"/>
                </a:solidFill>
              </a:rPr>
              <a:t>Open APIs let partners integrate services and developers extend distribution after core workflow proof. Module revenue and token proceeds stay outside the base case.</a:t>
            </a:r>
          </a:p>
        </p:txBody>
      </p:sp>
      <p:sp>
        <p:nvSpPr>
          <p:cNvPr id="8" name="Retângulo Arredondado 7">
            <a:extLst>
              <a:ext uri="{FF2B5EF4-FFF2-40B4-BE49-F238E27FC236}">
                <a16:creationId xmlns:a16="http://schemas.microsoft.com/office/drawing/2014/main" id="{57E23D06-4F2C-4EAF-98EA-10BC8D395CAA}"/>
              </a:ext>
            </a:extLst>
          </p:cNvPr>
          <p:cNvSpPr>
            <a:spLocks noGrp="1"/>
          </p:cNvSpPr>
          <p:nvPr/>
        </p:nvSpPr>
        <p:spPr>
          <a:xfrm>
            <a:off x="4514850" y="3276600"/>
            <a:ext cx="3162300" cy="933450"/>
          </a:xfrm>
          <a:prstGeom prst="roundRect">
            <a:avLst>
              <a:gd name="adj" fmla="val 2041"/>
            </a:avLst>
          </a:prstGeom>
          <a:solidFill>
            <a:srgbClr val="0E7BFF"/>
          </a:solidFill>
          <a:ln w="9525">
            <a:solidFill>
              <a:srgbClr val="3B97FF"/>
            </a:solidFill>
            <a:prstDash val="solid"/>
          </a:ln>
        </p:spPr>
        <p:txBody>
          <a:bodyPr/>
          <a:lstStyle/>
          <a:p>
            <a:endParaRPr/>
          </a:p>
        </p:txBody>
      </p:sp>
      <p:sp>
        <p:nvSpPr>
          <p:cNvPr id="9" name="Retângulo 8">
            <a:extLst>
              <a:ext uri="{FF2B5EF4-FFF2-40B4-BE49-F238E27FC236}">
                <a16:creationId xmlns:a16="http://schemas.microsoft.com/office/drawing/2014/main" id="{DCD528B7-E574-4B6D-8B5C-3E987156302E}"/>
              </a:ext>
            </a:extLst>
          </p:cNvPr>
          <p:cNvSpPr>
            <a:spLocks noGrp="1"/>
          </p:cNvSpPr>
          <p:nvPr/>
        </p:nvSpPr>
        <p:spPr>
          <a:xfrm>
            <a:off x="4667250" y="3467100"/>
            <a:ext cx="2857500" cy="304800"/>
          </a:xfrm>
          <a:prstGeom prst="rect">
            <a:avLst/>
          </a:prstGeom>
          <a:noFill/>
          <a:ln w="0">
            <a:noFill/>
            <a:prstDash val="solid"/>
          </a:ln>
        </p:spPr>
        <p:txBody>
          <a:bodyPr>
            <a:normAutofit fontScale="92348" lnSpcReduction="10000"/>
          </a:bodyPr>
          <a:lstStyle/>
          <a:p>
            <a:pPr algn="ctr">
              <a:buNone/>
              <a:defRPr sz="1800" b="1" i="0">
                <a:solidFill>
                  <a:srgbClr val="FFFFFF"/>
                </a:solidFill>
              </a:defRPr>
            </a:pPr>
            <a:r>
              <a:rPr sz="1650" b="1" i="0">
                <a:solidFill>
                  <a:srgbClr val="FFFFFF"/>
                </a:solidFill>
              </a:rPr>
              <a:t>GlemO Core Platform</a:t>
            </a:r>
          </a:p>
        </p:txBody>
      </p:sp>
      <p:sp>
        <p:nvSpPr>
          <p:cNvPr id="10" name="Retângulo 9">
            <a:extLst>
              <a:ext uri="{FF2B5EF4-FFF2-40B4-BE49-F238E27FC236}">
                <a16:creationId xmlns:a16="http://schemas.microsoft.com/office/drawing/2014/main" id="{6CD09F6A-43A8-4F1D-8DBE-DDD424D3CE05}"/>
              </a:ext>
            </a:extLst>
          </p:cNvPr>
          <p:cNvSpPr>
            <a:spLocks noGrp="1"/>
          </p:cNvSpPr>
          <p:nvPr/>
        </p:nvSpPr>
        <p:spPr>
          <a:xfrm>
            <a:off x="4686300" y="3829050"/>
            <a:ext cx="2819400" cy="190500"/>
          </a:xfrm>
          <a:prstGeom prst="rect">
            <a:avLst/>
          </a:prstGeom>
          <a:noFill/>
          <a:ln w="0">
            <a:noFill/>
            <a:prstDash val="solid"/>
          </a:ln>
        </p:spPr>
        <p:txBody>
          <a:bodyPr>
            <a:normAutofit fontScale="79722" lnSpcReduction="10000"/>
          </a:bodyPr>
          <a:lstStyle/>
          <a:p>
            <a:pPr algn="ctr">
              <a:buNone/>
              <a:defRPr sz="863" b="0" i="0">
                <a:solidFill>
                  <a:srgbClr val="FFFFFF"/>
                </a:solidFill>
              </a:defRPr>
            </a:pPr>
            <a:r>
              <a:rPr sz="900" b="0" i="0">
                <a:solidFill>
                  <a:srgbClr val="FFFFFF"/>
                </a:solidFill>
              </a:rPr>
              <a:t>Identity, data, assets, distribution and analytics</a:t>
            </a:r>
          </a:p>
        </p:txBody>
      </p:sp>
      <p:sp>
        <p:nvSpPr>
          <p:cNvPr id="11" name="Retângulo Arredondado 10">
            <a:extLst>
              <a:ext uri="{FF2B5EF4-FFF2-40B4-BE49-F238E27FC236}">
                <a16:creationId xmlns:a16="http://schemas.microsoft.com/office/drawing/2014/main" id="{B300478A-7746-4278-8B95-6BD9607798E0}"/>
              </a:ext>
            </a:extLst>
          </p:cNvPr>
          <p:cNvSpPr>
            <a:spLocks noGrp="1"/>
          </p:cNvSpPr>
          <p:nvPr/>
        </p:nvSpPr>
        <p:spPr>
          <a:xfrm>
            <a:off x="762000" y="2876550"/>
            <a:ext cx="2914650" cy="838200"/>
          </a:xfrm>
          <a:prstGeom prst="roundRect">
            <a:avLst>
              <a:gd name="adj" fmla="val 2273"/>
            </a:avLst>
          </a:prstGeom>
          <a:solidFill>
            <a:srgbClr val="F6F8FB"/>
          </a:solidFill>
          <a:ln w="9525">
            <a:solidFill>
              <a:srgbClr val="D8DEE9"/>
            </a:solidFill>
            <a:prstDash val="solid"/>
          </a:ln>
        </p:spPr>
        <p:txBody>
          <a:bodyPr/>
          <a:lstStyle/>
          <a:p>
            <a:endParaRPr/>
          </a:p>
        </p:txBody>
      </p:sp>
      <p:sp>
        <p:nvSpPr>
          <p:cNvPr id="12" name="Retângulo 11">
            <a:extLst>
              <a:ext uri="{FF2B5EF4-FFF2-40B4-BE49-F238E27FC236}">
                <a16:creationId xmlns:a16="http://schemas.microsoft.com/office/drawing/2014/main" id="{90727D38-3553-4AC8-BB08-56728A3952FE}"/>
              </a:ext>
            </a:extLst>
          </p:cNvPr>
          <p:cNvSpPr>
            <a:spLocks noGrp="1"/>
          </p:cNvSpPr>
          <p:nvPr/>
        </p:nvSpPr>
        <p:spPr>
          <a:xfrm>
            <a:off x="914400" y="3009900"/>
            <a:ext cx="419100" cy="28575"/>
          </a:xfrm>
          <a:prstGeom prst="rect">
            <a:avLst/>
          </a:prstGeom>
          <a:solidFill>
            <a:srgbClr val="D9B83F"/>
          </a:solidFill>
          <a:ln w="0">
            <a:solidFill>
              <a:srgbClr val="D9B83F"/>
            </a:solidFill>
            <a:prstDash val="solid"/>
          </a:ln>
        </p:spPr>
        <p:txBody>
          <a:bodyPr/>
          <a:lstStyle/>
          <a:p>
            <a:endParaRPr/>
          </a:p>
        </p:txBody>
      </p:sp>
      <p:sp>
        <p:nvSpPr>
          <p:cNvPr id="13" name="Retângulo 12">
            <a:extLst>
              <a:ext uri="{FF2B5EF4-FFF2-40B4-BE49-F238E27FC236}">
                <a16:creationId xmlns:a16="http://schemas.microsoft.com/office/drawing/2014/main" id="{7CD7878C-FF8C-4E62-8607-D1CCCE630499}"/>
              </a:ext>
            </a:extLst>
          </p:cNvPr>
          <p:cNvSpPr>
            <a:spLocks noGrp="1"/>
          </p:cNvSpPr>
          <p:nvPr/>
        </p:nvSpPr>
        <p:spPr>
          <a:xfrm>
            <a:off x="933450" y="3124200"/>
            <a:ext cx="25717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AI Sales Agent</a:t>
            </a:r>
          </a:p>
        </p:txBody>
      </p:sp>
      <p:sp>
        <p:nvSpPr>
          <p:cNvPr id="14" name="Retângulo 13">
            <a:extLst>
              <a:ext uri="{FF2B5EF4-FFF2-40B4-BE49-F238E27FC236}">
                <a16:creationId xmlns:a16="http://schemas.microsoft.com/office/drawing/2014/main" id="{9F4858A4-28B4-4052-BCD8-39D7BDF0EE2F}"/>
              </a:ext>
            </a:extLst>
          </p:cNvPr>
          <p:cNvSpPr>
            <a:spLocks noGrp="1"/>
          </p:cNvSpPr>
          <p:nvPr/>
        </p:nvSpPr>
        <p:spPr>
          <a:xfrm>
            <a:off x="933450" y="3314700"/>
            <a:ext cx="2571750" cy="28575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Demand capture and qualification</a:t>
            </a:r>
          </a:p>
        </p:txBody>
      </p:sp>
      <p:sp>
        <p:nvSpPr>
          <p:cNvPr id="15" name="Retângulo Arredondado 14">
            <a:extLst>
              <a:ext uri="{FF2B5EF4-FFF2-40B4-BE49-F238E27FC236}">
                <a16:creationId xmlns:a16="http://schemas.microsoft.com/office/drawing/2014/main" id="{E0002C7A-CFE3-4E6E-A6A7-694A8EE233D0}"/>
              </a:ext>
            </a:extLst>
          </p:cNvPr>
          <p:cNvSpPr>
            <a:spLocks noGrp="1"/>
          </p:cNvSpPr>
          <p:nvPr/>
        </p:nvSpPr>
        <p:spPr>
          <a:xfrm>
            <a:off x="762000" y="4533900"/>
            <a:ext cx="2914650" cy="838200"/>
          </a:xfrm>
          <a:prstGeom prst="roundRect">
            <a:avLst>
              <a:gd name="adj" fmla="val 2273"/>
            </a:avLst>
          </a:prstGeom>
          <a:solidFill>
            <a:srgbClr val="F6F8FB"/>
          </a:solidFill>
          <a:ln w="9525">
            <a:solidFill>
              <a:srgbClr val="D8DEE9"/>
            </a:solidFill>
            <a:prstDash val="solid"/>
          </a:ln>
        </p:spPr>
        <p:txBody>
          <a:bodyPr/>
          <a:lstStyle/>
          <a:p>
            <a:endParaRPr/>
          </a:p>
        </p:txBody>
      </p:sp>
      <p:sp>
        <p:nvSpPr>
          <p:cNvPr id="16" name="Retângulo 15">
            <a:extLst>
              <a:ext uri="{FF2B5EF4-FFF2-40B4-BE49-F238E27FC236}">
                <a16:creationId xmlns:a16="http://schemas.microsoft.com/office/drawing/2014/main" id="{F625B61D-02E5-4CDD-8049-0683B4850756}"/>
              </a:ext>
            </a:extLst>
          </p:cNvPr>
          <p:cNvSpPr>
            <a:spLocks noGrp="1"/>
          </p:cNvSpPr>
          <p:nvPr/>
        </p:nvSpPr>
        <p:spPr>
          <a:xfrm>
            <a:off x="914400" y="4667250"/>
            <a:ext cx="419100" cy="28575"/>
          </a:xfrm>
          <a:prstGeom prst="rect">
            <a:avLst/>
          </a:prstGeom>
          <a:solidFill>
            <a:srgbClr val="D9B83F"/>
          </a:solidFill>
          <a:ln w="0">
            <a:solidFill>
              <a:srgbClr val="D9B83F"/>
            </a:solidFill>
            <a:prstDash val="solid"/>
          </a:ln>
        </p:spPr>
        <p:txBody>
          <a:bodyPr/>
          <a:lstStyle/>
          <a:p>
            <a:endParaRPr/>
          </a:p>
        </p:txBody>
      </p:sp>
      <p:sp>
        <p:nvSpPr>
          <p:cNvPr id="17" name="Retângulo 16">
            <a:extLst>
              <a:ext uri="{FF2B5EF4-FFF2-40B4-BE49-F238E27FC236}">
                <a16:creationId xmlns:a16="http://schemas.microsoft.com/office/drawing/2014/main" id="{6E9EA6B3-C42B-490D-B859-37A40A9A7EFD}"/>
              </a:ext>
            </a:extLst>
          </p:cNvPr>
          <p:cNvSpPr>
            <a:spLocks noGrp="1"/>
          </p:cNvSpPr>
          <p:nvPr/>
        </p:nvSpPr>
        <p:spPr>
          <a:xfrm>
            <a:off x="933450" y="4781550"/>
            <a:ext cx="25717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Investor Education</a:t>
            </a:r>
          </a:p>
        </p:txBody>
      </p:sp>
      <p:sp>
        <p:nvSpPr>
          <p:cNvPr id="18" name="Retângulo 17">
            <a:extLst>
              <a:ext uri="{FF2B5EF4-FFF2-40B4-BE49-F238E27FC236}">
                <a16:creationId xmlns:a16="http://schemas.microsoft.com/office/drawing/2014/main" id="{53E49F3B-6021-444F-8E9E-7D0685B9CD8E}"/>
              </a:ext>
            </a:extLst>
          </p:cNvPr>
          <p:cNvSpPr>
            <a:spLocks noGrp="1"/>
          </p:cNvSpPr>
          <p:nvPr/>
        </p:nvSpPr>
        <p:spPr>
          <a:xfrm>
            <a:off x="933450" y="4972050"/>
            <a:ext cx="2571750" cy="28575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Content, onboarding and trust</a:t>
            </a:r>
          </a:p>
        </p:txBody>
      </p:sp>
      <p:sp>
        <p:nvSpPr>
          <p:cNvPr id="19" name="Retângulo Arredondado 18">
            <a:extLst>
              <a:ext uri="{FF2B5EF4-FFF2-40B4-BE49-F238E27FC236}">
                <a16:creationId xmlns:a16="http://schemas.microsoft.com/office/drawing/2014/main" id="{F9A880E9-CB26-4C30-9A0F-9276BDDBED9E}"/>
              </a:ext>
            </a:extLst>
          </p:cNvPr>
          <p:cNvSpPr>
            <a:spLocks noGrp="1"/>
          </p:cNvSpPr>
          <p:nvPr/>
        </p:nvSpPr>
        <p:spPr>
          <a:xfrm>
            <a:off x="4514850" y="5010150"/>
            <a:ext cx="2914650" cy="838200"/>
          </a:xfrm>
          <a:prstGeom prst="roundRect">
            <a:avLst>
              <a:gd name="adj" fmla="val 2273"/>
            </a:avLst>
          </a:prstGeom>
          <a:solidFill>
            <a:srgbClr val="F6F8FB"/>
          </a:solidFill>
          <a:ln w="9525">
            <a:solidFill>
              <a:srgbClr val="D8DEE9"/>
            </a:solidFill>
            <a:prstDash val="solid"/>
          </a:ln>
        </p:spPr>
        <p:txBody>
          <a:bodyPr/>
          <a:lstStyle/>
          <a:p>
            <a:endParaRPr/>
          </a:p>
        </p:txBody>
      </p:sp>
      <p:sp>
        <p:nvSpPr>
          <p:cNvPr id="20" name="Retângulo 19">
            <a:extLst>
              <a:ext uri="{FF2B5EF4-FFF2-40B4-BE49-F238E27FC236}">
                <a16:creationId xmlns:a16="http://schemas.microsoft.com/office/drawing/2014/main" id="{6B273695-C25E-4564-98F7-F4ED28B02565}"/>
              </a:ext>
            </a:extLst>
          </p:cNvPr>
          <p:cNvSpPr>
            <a:spLocks noGrp="1"/>
          </p:cNvSpPr>
          <p:nvPr/>
        </p:nvSpPr>
        <p:spPr>
          <a:xfrm>
            <a:off x="4667250" y="5143500"/>
            <a:ext cx="419100" cy="28575"/>
          </a:xfrm>
          <a:prstGeom prst="rect">
            <a:avLst/>
          </a:prstGeom>
          <a:solidFill>
            <a:srgbClr val="D9B83F"/>
          </a:solidFill>
          <a:ln w="0">
            <a:solidFill>
              <a:srgbClr val="D9B83F"/>
            </a:solidFill>
            <a:prstDash val="solid"/>
          </a:ln>
        </p:spPr>
        <p:txBody>
          <a:bodyPr/>
          <a:lstStyle/>
          <a:p>
            <a:endParaRPr/>
          </a:p>
        </p:txBody>
      </p:sp>
      <p:sp>
        <p:nvSpPr>
          <p:cNvPr id="21" name="Retângulo 20">
            <a:extLst>
              <a:ext uri="{FF2B5EF4-FFF2-40B4-BE49-F238E27FC236}">
                <a16:creationId xmlns:a16="http://schemas.microsoft.com/office/drawing/2014/main" id="{84885C62-1F34-4FB4-90C0-3D0F1C84BF52}"/>
              </a:ext>
            </a:extLst>
          </p:cNvPr>
          <p:cNvSpPr>
            <a:spLocks noGrp="1"/>
          </p:cNvSpPr>
          <p:nvPr/>
        </p:nvSpPr>
        <p:spPr>
          <a:xfrm>
            <a:off x="4686300" y="5257800"/>
            <a:ext cx="25717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Buyer Activation Tools</a:t>
            </a:r>
          </a:p>
        </p:txBody>
      </p:sp>
      <p:sp>
        <p:nvSpPr>
          <p:cNvPr id="22" name="Retângulo 21">
            <a:extLst>
              <a:ext uri="{FF2B5EF4-FFF2-40B4-BE49-F238E27FC236}">
                <a16:creationId xmlns:a16="http://schemas.microsoft.com/office/drawing/2014/main" id="{2A158B5B-1DBA-47BE-8BE7-9B3C97DCF4A1}"/>
              </a:ext>
            </a:extLst>
          </p:cNvPr>
          <p:cNvSpPr>
            <a:spLocks noGrp="1"/>
          </p:cNvSpPr>
          <p:nvPr/>
        </p:nvSpPr>
        <p:spPr>
          <a:xfrm>
            <a:off x="4686300" y="5448300"/>
            <a:ext cx="2571750" cy="28575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Discovery, education and feedback</a:t>
            </a:r>
          </a:p>
        </p:txBody>
      </p:sp>
      <p:sp>
        <p:nvSpPr>
          <p:cNvPr id="23" name="Retângulo Arredondado 22">
            <a:extLst>
              <a:ext uri="{FF2B5EF4-FFF2-40B4-BE49-F238E27FC236}">
                <a16:creationId xmlns:a16="http://schemas.microsoft.com/office/drawing/2014/main" id="{98B7ED5C-4BA4-44D6-A240-C5F4A30C8C3C}"/>
              </a:ext>
            </a:extLst>
          </p:cNvPr>
          <p:cNvSpPr>
            <a:spLocks noGrp="1"/>
          </p:cNvSpPr>
          <p:nvPr/>
        </p:nvSpPr>
        <p:spPr>
          <a:xfrm>
            <a:off x="8267700" y="2876550"/>
            <a:ext cx="2914650" cy="838200"/>
          </a:xfrm>
          <a:prstGeom prst="roundRect">
            <a:avLst>
              <a:gd name="adj" fmla="val 2273"/>
            </a:avLst>
          </a:prstGeom>
          <a:solidFill>
            <a:srgbClr val="F6F8FB"/>
          </a:solidFill>
          <a:ln w="9525">
            <a:solidFill>
              <a:srgbClr val="D8DEE9"/>
            </a:solidFill>
            <a:prstDash val="solid"/>
          </a:ln>
        </p:spPr>
        <p:txBody>
          <a:bodyPr/>
          <a:lstStyle/>
          <a:p>
            <a:endParaRPr/>
          </a:p>
        </p:txBody>
      </p:sp>
      <p:sp>
        <p:nvSpPr>
          <p:cNvPr id="24" name="Retângulo 23">
            <a:extLst>
              <a:ext uri="{FF2B5EF4-FFF2-40B4-BE49-F238E27FC236}">
                <a16:creationId xmlns:a16="http://schemas.microsoft.com/office/drawing/2014/main" id="{FDB3A1A8-2896-45C0-B995-5B287F382AD6}"/>
              </a:ext>
            </a:extLst>
          </p:cNvPr>
          <p:cNvSpPr>
            <a:spLocks noGrp="1"/>
          </p:cNvSpPr>
          <p:nvPr/>
        </p:nvSpPr>
        <p:spPr>
          <a:xfrm>
            <a:off x="8420100" y="3009900"/>
            <a:ext cx="419100" cy="28575"/>
          </a:xfrm>
          <a:prstGeom prst="rect">
            <a:avLst/>
          </a:prstGeom>
          <a:solidFill>
            <a:srgbClr val="D9B83F"/>
          </a:solidFill>
          <a:ln w="0">
            <a:solidFill>
              <a:srgbClr val="D9B83F"/>
            </a:solidFill>
            <a:prstDash val="solid"/>
          </a:ln>
        </p:spPr>
        <p:txBody>
          <a:bodyPr/>
          <a:lstStyle/>
          <a:p>
            <a:endParaRPr/>
          </a:p>
        </p:txBody>
      </p:sp>
      <p:sp>
        <p:nvSpPr>
          <p:cNvPr id="25" name="Retângulo 24">
            <a:extLst>
              <a:ext uri="{FF2B5EF4-FFF2-40B4-BE49-F238E27FC236}">
                <a16:creationId xmlns:a16="http://schemas.microsoft.com/office/drawing/2014/main" id="{56E26584-695B-437C-AE4C-DE006B7D063B}"/>
              </a:ext>
            </a:extLst>
          </p:cNvPr>
          <p:cNvSpPr>
            <a:spLocks noGrp="1"/>
          </p:cNvSpPr>
          <p:nvPr/>
        </p:nvSpPr>
        <p:spPr>
          <a:xfrm>
            <a:off x="8439150" y="3124200"/>
            <a:ext cx="25717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Institution Dashboard</a:t>
            </a:r>
          </a:p>
        </p:txBody>
      </p:sp>
      <p:sp>
        <p:nvSpPr>
          <p:cNvPr id="26" name="Retângulo 25">
            <a:extLst>
              <a:ext uri="{FF2B5EF4-FFF2-40B4-BE49-F238E27FC236}">
                <a16:creationId xmlns:a16="http://schemas.microsoft.com/office/drawing/2014/main" id="{AC7E69CD-3EEE-465D-85B7-B8F4ADDF27A2}"/>
              </a:ext>
            </a:extLst>
          </p:cNvPr>
          <p:cNvSpPr>
            <a:spLocks noGrp="1"/>
          </p:cNvSpPr>
          <p:nvPr/>
        </p:nvSpPr>
        <p:spPr>
          <a:xfrm>
            <a:off x="8439150" y="3314700"/>
            <a:ext cx="2571750" cy="28575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Monitoring and reporting</a:t>
            </a:r>
          </a:p>
        </p:txBody>
      </p:sp>
      <p:sp>
        <p:nvSpPr>
          <p:cNvPr id="27" name="Retângulo Arredondado 26">
            <a:extLst>
              <a:ext uri="{FF2B5EF4-FFF2-40B4-BE49-F238E27FC236}">
                <a16:creationId xmlns:a16="http://schemas.microsoft.com/office/drawing/2014/main" id="{33670807-D688-4FF5-9FAD-29B0A8407DCC}"/>
              </a:ext>
            </a:extLst>
          </p:cNvPr>
          <p:cNvSpPr>
            <a:spLocks noGrp="1"/>
          </p:cNvSpPr>
          <p:nvPr/>
        </p:nvSpPr>
        <p:spPr>
          <a:xfrm>
            <a:off x="8267700" y="4533900"/>
            <a:ext cx="2914650" cy="838200"/>
          </a:xfrm>
          <a:prstGeom prst="roundRect">
            <a:avLst>
              <a:gd name="adj" fmla="val 2273"/>
            </a:avLst>
          </a:prstGeom>
          <a:solidFill>
            <a:srgbClr val="F6F8FB"/>
          </a:solidFill>
          <a:ln w="9525">
            <a:solidFill>
              <a:srgbClr val="D8DEE9"/>
            </a:solidFill>
            <a:prstDash val="solid"/>
          </a:ln>
        </p:spPr>
        <p:txBody>
          <a:bodyPr/>
          <a:lstStyle/>
          <a:p>
            <a:endParaRPr/>
          </a:p>
        </p:txBody>
      </p:sp>
      <p:sp>
        <p:nvSpPr>
          <p:cNvPr id="28" name="Retângulo 27">
            <a:extLst>
              <a:ext uri="{FF2B5EF4-FFF2-40B4-BE49-F238E27FC236}">
                <a16:creationId xmlns:a16="http://schemas.microsoft.com/office/drawing/2014/main" id="{14A18036-9F32-497A-9433-408A0397E2E0}"/>
              </a:ext>
            </a:extLst>
          </p:cNvPr>
          <p:cNvSpPr>
            <a:spLocks noGrp="1"/>
          </p:cNvSpPr>
          <p:nvPr/>
        </p:nvSpPr>
        <p:spPr>
          <a:xfrm>
            <a:off x="8420100" y="4667250"/>
            <a:ext cx="419100" cy="28575"/>
          </a:xfrm>
          <a:prstGeom prst="rect">
            <a:avLst/>
          </a:prstGeom>
          <a:solidFill>
            <a:srgbClr val="D9B83F"/>
          </a:solidFill>
          <a:ln w="0">
            <a:solidFill>
              <a:srgbClr val="D9B83F"/>
            </a:solidFill>
            <a:prstDash val="solid"/>
          </a:ln>
        </p:spPr>
        <p:txBody>
          <a:bodyPr/>
          <a:lstStyle/>
          <a:p>
            <a:endParaRPr/>
          </a:p>
        </p:txBody>
      </p:sp>
      <p:sp>
        <p:nvSpPr>
          <p:cNvPr id="29" name="Retângulo 28">
            <a:extLst>
              <a:ext uri="{FF2B5EF4-FFF2-40B4-BE49-F238E27FC236}">
                <a16:creationId xmlns:a16="http://schemas.microsoft.com/office/drawing/2014/main" id="{67198FB3-F356-426E-9C95-D9A75F8202DB}"/>
              </a:ext>
            </a:extLst>
          </p:cNvPr>
          <p:cNvSpPr>
            <a:spLocks noGrp="1"/>
          </p:cNvSpPr>
          <p:nvPr/>
        </p:nvSpPr>
        <p:spPr>
          <a:xfrm>
            <a:off x="8439150" y="4781550"/>
            <a:ext cx="25717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Liquidity Analytics</a:t>
            </a:r>
          </a:p>
        </p:txBody>
      </p:sp>
      <p:sp>
        <p:nvSpPr>
          <p:cNvPr id="30" name="Retângulo 29">
            <a:extLst>
              <a:ext uri="{FF2B5EF4-FFF2-40B4-BE49-F238E27FC236}">
                <a16:creationId xmlns:a16="http://schemas.microsoft.com/office/drawing/2014/main" id="{3611A29B-F2DC-4C86-9F8B-42BFEB131587}"/>
              </a:ext>
            </a:extLst>
          </p:cNvPr>
          <p:cNvSpPr>
            <a:spLocks noGrp="1"/>
          </p:cNvSpPr>
          <p:nvPr/>
        </p:nvSpPr>
        <p:spPr>
          <a:xfrm>
            <a:off x="8439150" y="4972050"/>
            <a:ext cx="2571750" cy="28575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Demand, transaction and pool signals</a:t>
            </a:r>
          </a:p>
        </p:txBody>
      </p:sp>
      <p:sp>
        <p:nvSpPr>
          <p:cNvPr id="31" name="Seta para a Direita 30">
            <a:extLst>
              <a:ext uri="{FF2B5EF4-FFF2-40B4-BE49-F238E27FC236}">
                <a16:creationId xmlns:a16="http://schemas.microsoft.com/office/drawing/2014/main" id="{96BDE2A8-F93F-4897-BDD6-76945184CD6D}"/>
              </a:ext>
            </a:extLst>
          </p:cNvPr>
          <p:cNvSpPr>
            <a:spLocks noGrp="1"/>
          </p:cNvSpPr>
          <p:nvPr/>
        </p:nvSpPr>
        <p:spPr>
          <a:xfrm>
            <a:off x="3676650" y="3276600"/>
            <a:ext cx="685800" cy="171450"/>
          </a:xfrm>
          <a:prstGeom prst="rightArrow">
            <a:avLst/>
          </a:prstGeom>
          <a:solidFill>
            <a:srgbClr val="D9B83F"/>
          </a:solidFill>
          <a:ln w="0">
            <a:noFill/>
            <a:prstDash val="solid"/>
          </a:ln>
        </p:spPr>
        <p:txBody>
          <a:bodyPr/>
          <a:lstStyle/>
          <a:p>
            <a:endParaRPr/>
          </a:p>
        </p:txBody>
      </p:sp>
      <p:sp>
        <p:nvSpPr>
          <p:cNvPr id="32" name="Seta para a Direita 31">
            <a:extLst>
              <a:ext uri="{FF2B5EF4-FFF2-40B4-BE49-F238E27FC236}">
                <a16:creationId xmlns:a16="http://schemas.microsoft.com/office/drawing/2014/main" id="{04713932-8BA9-4994-B27E-8E3CEDF4711B}"/>
              </a:ext>
            </a:extLst>
          </p:cNvPr>
          <p:cNvSpPr>
            <a:spLocks noGrp="1"/>
          </p:cNvSpPr>
          <p:nvPr/>
        </p:nvSpPr>
        <p:spPr>
          <a:xfrm>
            <a:off x="3676650" y="4933950"/>
            <a:ext cx="685800" cy="171450"/>
          </a:xfrm>
          <a:prstGeom prst="rightArrow">
            <a:avLst/>
          </a:prstGeom>
          <a:solidFill>
            <a:srgbClr val="D9B83F"/>
          </a:solidFill>
          <a:ln w="0">
            <a:noFill/>
            <a:prstDash val="solid"/>
          </a:ln>
        </p:spPr>
        <p:txBody>
          <a:bodyPr/>
          <a:lstStyle/>
          <a:p>
            <a:endParaRPr/>
          </a:p>
        </p:txBody>
      </p:sp>
      <p:sp>
        <p:nvSpPr>
          <p:cNvPr id="33" name="Seta para a Direita 32">
            <a:extLst>
              <a:ext uri="{FF2B5EF4-FFF2-40B4-BE49-F238E27FC236}">
                <a16:creationId xmlns:a16="http://schemas.microsoft.com/office/drawing/2014/main" id="{6B3C12E3-F981-4F42-B7F4-6BC35B8C5AF8}"/>
              </a:ext>
            </a:extLst>
          </p:cNvPr>
          <p:cNvSpPr>
            <a:spLocks noGrp="1"/>
          </p:cNvSpPr>
          <p:nvPr/>
        </p:nvSpPr>
        <p:spPr>
          <a:xfrm>
            <a:off x="5772150" y="4248150"/>
            <a:ext cx="457200" cy="171450"/>
          </a:xfrm>
          <a:prstGeom prst="rightArrow">
            <a:avLst/>
          </a:prstGeom>
          <a:solidFill>
            <a:srgbClr val="D9B83F"/>
          </a:solidFill>
          <a:ln w="0">
            <a:noFill/>
            <a:prstDash val="solid"/>
          </a:ln>
        </p:spPr>
        <p:txBody>
          <a:bodyPr/>
          <a:lstStyle/>
          <a:p>
            <a:endParaRPr/>
          </a:p>
        </p:txBody>
      </p:sp>
      <p:sp>
        <p:nvSpPr>
          <p:cNvPr id="34" name="Seta para a Direita 33">
            <a:extLst>
              <a:ext uri="{FF2B5EF4-FFF2-40B4-BE49-F238E27FC236}">
                <a16:creationId xmlns:a16="http://schemas.microsoft.com/office/drawing/2014/main" id="{8C627579-48D7-49B9-AFBA-B665D6DD813C}"/>
              </a:ext>
            </a:extLst>
          </p:cNvPr>
          <p:cNvSpPr>
            <a:spLocks noGrp="1"/>
          </p:cNvSpPr>
          <p:nvPr/>
        </p:nvSpPr>
        <p:spPr>
          <a:xfrm>
            <a:off x="7677150" y="3276600"/>
            <a:ext cx="685800" cy="171450"/>
          </a:xfrm>
          <a:prstGeom prst="rightArrow">
            <a:avLst/>
          </a:prstGeom>
          <a:solidFill>
            <a:srgbClr val="D9B83F"/>
          </a:solidFill>
          <a:ln w="0">
            <a:noFill/>
            <a:prstDash val="solid"/>
          </a:ln>
        </p:spPr>
        <p:txBody>
          <a:bodyPr/>
          <a:lstStyle/>
          <a:p>
            <a:endParaRPr/>
          </a:p>
        </p:txBody>
      </p:sp>
      <p:sp>
        <p:nvSpPr>
          <p:cNvPr id="35" name="Seta para a Direita 34">
            <a:extLst>
              <a:ext uri="{FF2B5EF4-FFF2-40B4-BE49-F238E27FC236}">
                <a16:creationId xmlns:a16="http://schemas.microsoft.com/office/drawing/2014/main" id="{A9C48A74-2EFB-4C4D-8C17-56887901B267}"/>
              </a:ext>
            </a:extLst>
          </p:cNvPr>
          <p:cNvSpPr>
            <a:spLocks noGrp="1"/>
          </p:cNvSpPr>
          <p:nvPr/>
        </p:nvSpPr>
        <p:spPr>
          <a:xfrm>
            <a:off x="7677150" y="4933950"/>
            <a:ext cx="685800" cy="171450"/>
          </a:xfrm>
          <a:prstGeom prst="rightArrow">
            <a:avLst/>
          </a:prstGeom>
          <a:solidFill>
            <a:srgbClr val="D9B83F"/>
          </a:solidFill>
          <a:ln w="0">
            <a:noFill/>
            <a:prstDash val="solid"/>
          </a:ln>
        </p:spPr>
        <p:txBody>
          <a:bodyPr/>
          <a:lstStyle/>
          <a:p>
            <a:endParaRPr/>
          </a:p>
        </p:txBody>
      </p:sp>
    </p:spTree>
    <p:extLst>
      <p:ext uri="{BB962C8B-B14F-4D97-AF65-F5344CB8AC3E}">
        <p14:creationId xmlns:p14="http://schemas.microsoft.com/office/powerpoint/2010/main" val="79856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m 29"/>
          <p:cNvPicPr>
            <a:picLocks noChangeAspect="1"/>
          </p:cNvPicPr>
          <p:nvPr/>
        </p:nvPicPr>
        <p:blipFill>
          <a:blip r:embed="rId3"/>
          <a:stretch/>
        </p:blipFill>
        <p:spPr>
          <a:xfrm>
            <a:off x="762000" y="492934"/>
            <a:ext cx="1619250" cy="557183"/>
          </a:xfrm>
          <a:prstGeom prst="rect">
            <a:avLst/>
          </a:prstGeom>
        </p:spPr>
      </p:pic>
      <p:sp>
        <p:nvSpPr>
          <p:cNvPr id="2" name="Retângulo 1">
            <a:extLst>
              <a:ext uri="{FF2B5EF4-FFF2-40B4-BE49-F238E27FC236}">
                <a16:creationId xmlns:a16="http://schemas.microsoft.com/office/drawing/2014/main" id="{258298A7-458A-4CC5-8E78-8AC6C17024AB}"/>
              </a:ext>
            </a:extLst>
          </p:cNvPr>
          <p:cNvSpPr>
            <a:spLocks noGrp="1"/>
          </p:cNvSpPr>
          <p:nvPr/>
        </p:nvSpPr>
        <p:spPr>
          <a:xfrm>
            <a:off x="1219200" y="1257300"/>
            <a:ext cx="4000500" cy="209550"/>
          </a:xfrm>
          <a:prstGeom prst="rect">
            <a:avLst/>
          </a:prstGeom>
          <a:noFill/>
          <a:ln w="0">
            <a:noFill/>
          </a:ln>
        </p:spPr>
        <p:txBody>
          <a:bodyPr>
            <a:noAutofit/>
          </a:bodyPr>
          <a:lstStyle/>
          <a:p>
            <a:pPr>
              <a:defRPr sz="1050" b="1">
                <a:solidFill>
                  <a:srgbClr val="A57900"/>
                </a:solidFill>
                <a:latin typeface="Calibri"/>
                <a:ea typeface="Calibri"/>
                <a:cs typeface="Calibri"/>
              </a:defRPr>
            </a:pPr>
            <a:r>
              <a:rPr sz="1050" b="1">
                <a:solidFill>
                  <a:srgbClr val="A57900"/>
                </a:solidFill>
                <a:latin typeface="Calibri"/>
                <a:ea typeface="Calibri"/>
                <a:cs typeface="Calibri"/>
              </a:rPr>
              <a:t>DISTRIBUTION FLYWHEEL</a:t>
            </a:r>
          </a:p>
        </p:txBody>
      </p:sp>
      <p:sp>
        <p:nvSpPr>
          <p:cNvPr id="3" name="Retângulo 2">
            <a:extLst>
              <a:ext uri="{FF2B5EF4-FFF2-40B4-BE49-F238E27FC236}">
                <a16:creationId xmlns:a16="http://schemas.microsoft.com/office/drawing/2014/main" id="{DC786D54-ED5B-47DD-A350-1BE91A259686}"/>
              </a:ext>
            </a:extLst>
          </p:cNvPr>
          <p:cNvSpPr>
            <a:spLocks noGrp="1"/>
          </p:cNvSpPr>
          <p:nvPr/>
        </p:nvSpPr>
        <p:spPr>
          <a:xfrm>
            <a:off x="1219200" y="1657350"/>
            <a:ext cx="9715500" cy="552450"/>
          </a:xfrm>
          <a:prstGeom prst="rect">
            <a:avLst/>
          </a:prstGeom>
          <a:noFill/>
          <a:ln w="0">
            <a:noFill/>
          </a:ln>
        </p:spPr>
        <p:txBody>
          <a:bodyPr>
            <a:noAutofit/>
          </a:bodyPr>
          <a:lstStyle/>
          <a:p>
            <a:pPr>
              <a:defRPr sz="2700" b="1">
                <a:solidFill>
                  <a:srgbClr val="121827"/>
                </a:solidFill>
                <a:latin typeface="Calibri"/>
                <a:ea typeface="Calibri"/>
                <a:cs typeface="Calibri"/>
              </a:defRPr>
            </a:pPr>
            <a:r>
              <a:rPr sz="2700" b="1">
                <a:solidFill>
                  <a:srgbClr val="121827"/>
                </a:solidFill>
                <a:latin typeface="Calibri"/>
                <a:ea typeface="Calibri"/>
                <a:cs typeface="Calibri"/>
              </a:rPr>
              <a:t>Customer acquisition and retention loop</a:t>
            </a:r>
          </a:p>
        </p:txBody>
      </p:sp>
      <p:sp>
        <p:nvSpPr>
          <p:cNvPr id="4" name="Retângulo 3">
            <a:extLst>
              <a:ext uri="{FF2B5EF4-FFF2-40B4-BE49-F238E27FC236}">
                <a16:creationId xmlns:a16="http://schemas.microsoft.com/office/drawing/2014/main" id="{5B602410-2208-4C30-B135-87DB94200DF3}"/>
              </a:ext>
            </a:extLst>
          </p:cNvPr>
          <p:cNvSpPr>
            <a:spLocks noGrp="1"/>
          </p:cNvSpPr>
          <p:nvPr/>
        </p:nvSpPr>
        <p:spPr>
          <a:xfrm>
            <a:off x="1219200" y="2257425"/>
            <a:ext cx="9525000" cy="400050"/>
          </a:xfrm>
          <a:prstGeom prst="rect">
            <a:avLst/>
          </a:prstGeom>
          <a:noFill/>
          <a:ln w="0">
            <a:noFill/>
          </a:ln>
        </p:spPr>
        <p:txBody>
          <a:bodyPr>
            <a:noAutofit/>
          </a:bodyPr>
          <a:lstStyle/>
          <a:p>
            <a:pPr>
              <a:defRPr sz="1425">
                <a:solidFill>
                  <a:srgbClr val="53647B"/>
                </a:solidFill>
                <a:latin typeface="Calibri"/>
                <a:ea typeface="Calibri"/>
                <a:cs typeface="Calibri"/>
              </a:defRPr>
            </a:pPr>
            <a:r>
              <a:rPr sz="1425">
                <a:solidFill>
                  <a:srgbClr val="53647B"/>
                </a:solidFill>
                <a:latin typeface="Calibri"/>
                <a:ea typeface="Calibri"/>
                <a:cs typeface="Calibri"/>
              </a:rPr>
              <a:t>Start by invitation in the UAE and Singapore. Relevant offers attract buyers; repeat deals bring issuers back.</a:t>
            </a:r>
          </a:p>
        </p:txBody>
      </p:sp>
      <p:sp>
        <p:nvSpPr>
          <p:cNvPr id="5" name="Retângulo Arredondado 4">
            <a:extLst>
              <a:ext uri="{FF2B5EF4-FFF2-40B4-BE49-F238E27FC236}">
                <a16:creationId xmlns:a16="http://schemas.microsoft.com/office/drawing/2014/main" id="{471C0917-0D82-4615-AA27-5CC8D123A3C8}"/>
              </a:ext>
            </a:extLst>
          </p:cNvPr>
          <p:cNvSpPr>
            <a:spLocks noGrp="1"/>
          </p:cNvSpPr>
          <p:nvPr/>
        </p:nvSpPr>
        <p:spPr>
          <a:xfrm>
            <a:off x="762000" y="3048000"/>
            <a:ext cx="2476500" cy="990600"/>
          </a:xfrm>
          <a:prstGeom prst="roundRect">
            <a:avLst>
              <a:gd name="adj" fmla="val 7692"/>
            </a:avLst>
          </a:prstGeom>
          <a:solidFill>
            <a:srgbClr val="F4F7FB"/>
          </a:solidFill>
          <a:ln w="11430">
            <a:solidFill>
              <a:srgbClr val="D5DEEA"/>
            </a:solidFill>
            <a:prstDash val="solid"/>
          </a:ln>
        </p:spPr>
        <p:txBody>
          <a:bodyPr/>
          <a:lstStyle/>
          <a:p>
            <a:endParaRPr lang="pt-US"/>
          </a:p>
        </p:txBody>
      </p:sp>
      <p:sp>
        <p:nvSpPr>
          <p:cNvPr id="6" name="Retângulo 5">
            <a:extLst>
              <a:ext uri="{FF2B5EF4-FFF2-40B4-BE49-F238E27FC236}">
                <a16:creationId xmlns:a16="http://schemas.microsoft.com/office/drawing/2014/main" id="{EDD667C9-F7B2-4EE9-81F8-E7EA4A39D150}"/>
              </a:ext>
            </a:extLst>
          </p:cNvPr>
          <p:cNvSpPr>
            <a:spLocks noGrp="1"/>
          </p:cNvSpPr>
          <p:nvPr/>
        </p:nvSpPr>
        <p:spPr>
          <a:xfrm>
            <a:off x="933450" y="3200400"/>
            <a:ext cx="419100" cy="28575"/>
          </a:xfrm>
          <a:prstGeom prst="rect">
            <a:avLst/>
          </a:prstGeom>
          <a:solidFill>
            <a:srgbClr val="147E78"/>
          </a:solidFill>
          <a:ln w="0">
            <a:noFill/>
          </a:ln>
        </p:spPr>
        <p:txBody>
          <a:bodyPr/>
          <a:lstStyle/>
          <a:p>
            <a:endParaRPr lang="pt-US"/>
          </a:p>
        </p:txBody>
      </p:sp>
      <p:sp>
        <p:nvSpPr>
          <p:cNvPr id="7" name="Retângulo 6">
            <a:extLst>
              <a:ext uri="{FF2B5EF4-FFF2-40B4-BE49-F238E27FC236}">
                <a16:creationId xmlns:a16="http://schemas.microsoft.com/office/drawing/2014/main" id="{FD9F4D76-1151-4716-A760-2B091D224B09}"/>
              </a:ext>
            </a:extLst>
          </p:cNvPr>
          <p:cNvSpPr>
            <a:spLocks noGrp="1"/>
          </p:cNvSpPr>
          <p:nvPr/>
        </p:nvSpPr>
        <p:spPr>
          <a:xfrm>
            <a:off x="933450" y="3371850"/>
            <a:ext cx="2133600" cy="247650"/>
          </a:xfrm>
          <a:prstGeom prst="rect">
            <a:avLst/>
          </a:prstGeom>
          <a:noFill/>
          <a:ln w="0">
            <a:noFill/>
          </a:ln>
        </p:spPr>
        <p:txBody>
          <a:bodyPr>
            <a:noAutofit/>
          </a:bodyPr>
          <a:lstStyle/>
          <a:p>
            <a:pPr>
              <a:defRPr sz="1350" b="1">
                <a:solidFill>
                  <a:srgbClr val="121827"/>
                </a:solidFill>
                <a:latin typeface="Calibri"/>
                <a:ea typeface="Calibri"/>
                <a:cs typeface="Calibri"/>
              </a:defRPr>
            </a:pPr>
            <a:r>
              <a:rPr sz="1350" b="1">
                <a:solidFill>
                  <a:srgbClr val="121827"/>
                </a:solidFill>
                <a:latin typeface="Calibri"/>
                <a:ea typeface="Calibri"/>
                <a:cs typeface="Calibri"/>
              </a:rPr>
              <a:t>Curate issuers</a:t>
            </a:r>
          </a:p>
        </p:txBody>
      </p:sp>
      <p:sp>
        <p:nvSpPr>
          <p:cNvPr id="8" name="Retângulo 7">
            <a:extLst>
              <a:ext uri="{FF2B5EF4-FFF2-40B4-BE49-F238E27FC236}">
                <a16:creationId xmlns:a16="http://schemas.microsoft.com/office/drawing/2014/main" id="{7904824C-378C-43D3-A764-8C1854C59B82}"/>
              </a:ext>
            </a:extLst>
          </p:cNvPr>
          <p:cNvSpPr>
            <a:spLocks noGrp="1"/>
          </p:cNvSpPr>
          <p:nvPr/>
        </p:nvSpPr>
        <p:spPr>
          <a:xfrm>
            <a:off x="933450" y="3638550"/>
            <a:ext cx="2133600" cy="323850"/>
          </a:xfrm>
          <a:prstGeom prst="rect">
            <a:avLst/>
          </a:prstGeom>
          <a:noFill/>
          <a:ln w="0">
            <a:noFill/>
          </a:ln>
        </p:spPr>
        <p:txBody>
          <a:bodyPr>
            <a:noAutofit/>
          </a:bodyPr>
          <a:lstStyle/>
          <a:p>
            <a:pPr>
              <a:defRPr sz="1050">
                <a:solidFill>
                  <a:srgbClr val="53647B"/>
                </a:solidFill>
                <a:latin typeface="Calibri"/>
                <a:ea typeface="Calibri"/>
                <a:cs typeface="Calibri"/>
              </a:defRPr>
            </a:pPr>
            <a:r>
              <a:rPr sz="1050">
                <a:solidFill>
                  <a:srgbClr val="53647B"/>
                </a:solidFill>
                <a:latin typeface="Calibri"/>
                <a:ea typeface="Calibri"/>
                <a:cs typeface="Calibri"/>
              </a:rPr>
              <a:t>UAE and Singapore issuers and assets</a:t>
            </a:r>
          </a:p>
        </p:txBody>
      </p:sp>
      <p:sp>
        <p:nvSpPr>
          <p:cNvPr id="9" name="Retângulo Arredondado 8">
            <a:extLst>
              <a:ext uri="{FF2B5EF4-FFF2-40B4-BE49-F238E27FC236}">
                <a16:creationId xmlns:a16="http://schemas.microsoft.com/office/drawing/2014/main" id="{5B2C0DD1-A772-4EB8-8B80-F089E8A7FA0D}"/>
              </a:ext>
            </a:extLst>
          </p:cNvPr>
          <p:cNvSpPr>
            <a:spLocks noGrp="1"/>
          </p:cNvSpPr>
          <p:nvPr/>
        </p:nvSpPr>
        <p:spPr>
          <a:xfrm>
            <a:off x="8953500" y="3048000"/>
            <a:ext cx="2476500" cy="990600"/>
          </a:xfrm>
          <a:prstGeom prst="roundRect">
            <a:avLst>
              <a:gd name="adj" fmla="val 7692"/>
            </a:avLst>
          </a:prstGeom>
          <a:solidFill>
            <a:srgbClr val="F4F7FB"/>
          </a:solidFill>
          <a:ln w="11430">
            <a:solidFill>
              <a:srgbClr val="D5DEEA"/>
            </a:solidFill>
            <a:prstDash val="solid"/>
          </a:ln>
        </p:spPr>
        <p:txBody>
          <a:bodyPr/>
          <a:lstStyle/>
          <a:p>
            <a:endParaRPr lang="pt-US"/>
          </a:p>
        </p:txBody>
      </p:sp>
      <p:sp>
        <p:nvSpPr>
          <p:cNvPr id="10" name="Retângulo 9">
            <a:extLst>
              <a:ext uri="{FF2B5EF4-FFF2-40B4-BE49-F238E27FC236}">
                <a16:creationId xmlns:a16="http://schemas.microsoft.com/office/drawing/2014/main" id="{4D056BD6-456C-41FD-84C5-BCFCD4EA4D5E}"/>
              </a:ext>
            </a:extLst>
          </p:cNvPr>
          <p:cNvSpPr>
            <a:spLocks noGrp="1"/>
          </p:cNvSpPr>
          <p:nvPr/>
        </p:nvSpPr>
        <p:spPr>
          <a:xfrm>
            <a:off x="9124950" y="3200400"/>
            <a:ext cx="419100" cy="28575"/>
          </a:xfrm>
          <a:prstGeom prst="rect">
            <a:avLst/>
          </a:prstGeom>
          <a:solidFill>
            <a:srgbClr val="177AF5"/>
          </a:solidFill>
          <a:ln w="0">
            <a:noFill/>
          </a:ln>
        </p:spPr>
        <p:txBody>
          <a:bodyPr/>
          <a:lstStyle/>
          <a:p>
            <a:endParaRPr lang="pt-US"/>
          </a:p>
        </p:txBody>
      </p:sp>
      <p:sp>
        <p:nvSpPr>
          <p:cNvPr id="11" name="Retângulo 10">
            <a:extLst>
              <a:ext uri="{FF2B5EF4-FFF2-40B4-BE49-F238E27FC236}">
                <a16:creationId xmlns:a16="http://schemas.microsoft.com/office/drawing/2014/main" id="{13075027-C239-4222-8329-F34639D99254}"/>
              </a:ext>
            </a:extLst>
          </p:cNvPr>
          <p:cNvSpPr>
            <a:spLocks noGrp="1"/>
          </p:cNvSpPr>
          <p:nvPr/>
        </p:nvSpPr>
        <p:spPr>
          <a:xfrm>
            <a:off x="9124950" y="3371850"/>
            <a:ext cx="2133600" cy="247650"/>
          </a:xfrm>
          <a:prstGeom prst="rect">
            <a:avLst/>
          </a:prstGeom>
          <a:noFill/>
          <a:ln w="0">
            <a:noFill/>
          </a:ln>
        </p:spPr>
        <p:txBody>
          <a:bodyPr>
            <a:noAutofit/>
          </a:bodyPr>
          <a:lstStyle/>
          <a:p>
            <a:pPr>
              <a:defRPr sz="1350" b="1">
                <a:solidFill>
                  <a:srgbClr val="121827"/>
                </a:solidFill>
                <a:latin typeface="Calibri"/>
                <a:ea typeface="Calibri"/>
                <a:cs typeface="Calibri"/>
              </a:defRPr>
            </a:pPr>
            <a:r>
              <a:rPr sz="1350" b="1">
                <a:solidFill>
                  <a:srgbClr val="121827"/>
                </a:solidFill>
                <a:latin typeface="Calibri"/>
                <a:ea typeface="Calibri"/>
                <a:cs typeface="Calibri"/>
              </a:rPr>
              <a:t>Activate eligible buyers</a:t>
            </a:r>
          </a:p>
        </p:txBody>
      </p:sp>
      <p:sp>
        <p:nvSpPr>
          <p:cNvPr id="12" name="Retângulo 11">
            <a:extLst>
              <a:ext uri="{FF2B5EF4-FFF2-40B4-BE49-F238E27FC236}">
                <a16:creationId xmlns:a16="http://schemas.microsoft.com/office/drawing/2014/main" id="{C80C9B3D-CE5B-4E9A-A7EA-30F527C2B9D1}"/>
              </a:ext>
            </a:extLst>
          </p:cNvPr>
          <p:cNvSpPr>
            <a:spLocks noGrp="1"/>
          </p:cNvSpPr>
          <p:nvPr/>
        </p:nvSpPr>
        <p:spPr>
          <a:xfrm>
            <a:off x="9124950" y="3638550"/>
            <a:ext cx="2133600" cy="323850"/>
          </a:xfrm>
          <a:prstGeom prst="rect">
            <a:avLst/>
          </a:prstGeom>
          <a:noFill/>
          <a:ln w="0">
            <a:noFill/>
          </a:ln>
        </p:spPr>
        <p:txBody>
          <a:bodyPr>
            <a:noAutofit/>
          </a:bodyPr>
          <a:lstStyle/>
          <a:p>
            <a:pPr>
              <a:defRPr sz="1050">
                <a:solidFill>
                  <a:srgbClr val="53647B"/>
                </a:solidFill>
                <a:latin typeface="Calibri"/>
                <a:ea typeface="Calibri"/>
                <a:cs typeface="Calibri"/>
              </a:defRPr>
            </a:pPr>
            <a:r>
              <a:rPr sz="1050">
                <a:solidFill>
                  <a:srgbClr val="53647B"/>
                </a:solidFill>
                <a:latin typeface="Calibri"/>
                <a:ea typeface="Calibri"/>
                <a:cs typeface="Calibri"/>
              </a:rPr>
              <a:t>Shared buyer network and relevant offers</a:t>
            </a:r>
          </a:p>
        </p:txBody>
      </p:sp>
      <p:sp>
        <p:nvSpPr>
          <p:cNvPr id="13" name="Retângulo Arredondado 12">
            <a:extLst>
              <a:ext uri="{FF2B5EF4-FFF2-40B4-BE49-F238E27FC236}">
                <a16:creationId xmlns:a16="http://schemas.microsoft.com/office/drawing/2014/main" id="{D1E4E829-FCA1-4271-8232-8D18ACB65BD6}"/>
              </a:ext>
            </a:extLst>
          </p:cNvPr>
          <p:cNvSpPr>
            <a:spLocks noGrp="1"/>
          </p:cNvSpPr>
          <p:nvPr/>
        </p:nvSpPr>
        <p:spPr>
          <a:xfrm>
            <a:off x="8953500" y="4686300"/>
            <a:ext cx="2476500" cy="990600"/>
          </a:xfrm>
          <a:prstGeom prst="roundRect">
            <a:avLst>
              <a:gd name="adj" fmla="val 7692"/>
            </a:avLst>
          </a:prstGeom>
          <a:solidFill>
            <a:srgbClr val="F4F7FB"/>
          </a:solidFill>
          <a:ln w="11430">
            <a:solidFill>
              <a:srgbClr val="D5DEEA"/>
            </a:solidFill>
            <a:prstDash val="solid"/>
          </a:ln>
        </p:spPr>
        <p:txBody>
          <a:bodyPr/>
          <a:lstStyle/>
          <a:p>
            <a:endParaRPr lang="pt-US"/>
          </a:p>
        </p:txBody>
      </p:sp>
      <p:sp>
        <p:nvSpPr>
          <p:cNvPr id="14" name="Retângulo 13">
            <a:extLst>
              <a:ext uri="{FF2B5EF4-FFF2-40B4-BE49-F238E27FC236}">
                <a16:creationId xmlns:a16="http://schemas.microsoft.com/office/drawing/2014/main" id="{8163F65A-700C-4B64-B53E-2571951DF911}"/>
              </a:ext>
            </a:extLst>
          </p:cNvPr>
          <p:cNvSpPr>
            <a:spLocks noGrp="1"/>
          </p:cNvSpPr>
          <p:nvPr/>
        </p:nvSpPr>
        <p:spPr>
          <a:xfrm>
            <a:off x="9124950" y="4838700"/>
            <a:ext cx="419100" cy="28575"/>
          </a:xfrm>
          <a:prstGeom prst="rect">
            <a:avLst/>
          </a:prstGeom>
          <a:solidFill>
            <a:srgbClr val="E85D24"/>
          </a:solidFill>
          <a:ln w="0">
            <a:noFill/>
          </a:ln>
        </p:spPr>
        <p:txBody>
          <a:bodyPr/>
          <a:lstStyle/>
          <a:p>
            <a:endParaRPr lang="pt-US"/>
          </a:p>
        </p:txBody>
      </p:sp>
      <p:sp>
        <p:nvSpPr>
          <p:cNvPr id="15" name="Retângulo 14">
            <a:extLst>
              <a:ext uri="{FF2B5EF4-FFF2-40B4-BE49-F238E27FC236}">
                <a16:creationId xmlns:a16="http://schemas.microsoft.com/office/drawing/2014/main" id="{AC78CF0A-FF22-43C0-A7DF-72BAD5BC2FC9}"/>
              </a:ext>
            </a:extLst>
          </p:cNvPr>
          <p:cNvSpPr>
            <a:spLocks noGrp="1"/>
          </p:cNvSpPr>
          <p:nvPr/>
        </p:nvSpPr>
        <p:spPr>
          <a:xfrm>
            <a:off x="9124950" y="5010150"/>
            <a:ext cx="2133600" cy="247650"/>
          </a:xfrm>
          <a:prstGeom prst="rect">
            <a:avLst/>
          </a:prstGeom>
          <a:noFill/>
          <a:ln w="0">
            <a:noFill/>
          </a:ln>
        </p:spPr>
        <p:txBody>
          <a:bodyPr>
            <a:noAutofit/>
          </a:bodyPr>
          <a:lstStyle/>
          <a:p>
            <a:pPr>
              <a:defRPr sz="1350" b="1">
                <a:solidFill>
                  <a:srgbClr val="121827"/>
                </a:solidFill>
                <a:latin typeface="Calibri"/>
                <a:ea typeface="Calibri"/>
                <a:cs typeface="Calibri"/>
              </a:defRPr>
            </a:pPr>
            <a:r>
              <a:rPr sz="1350" b="1">
                <a:solidFill>
                  <a:srgbClr val="121827"/>
                </a:solidFill>
                <a:latin typeface="Calibri"/>
                <a:ea typeface="Calibri"/>
                <a:cs typeface="Calibri"/>
              </a:rPr>
              <a:t>Close and repeat</a:t>
            </a:r>
          </a:p>
        </p:txBody>
      </p:sp>
      <p:sp>
        <p:nvSpPr>
          <p:cNvPr id="16" name="Retângulo 15">
            <a:extLst>
              <a:ext uri="{FF2B5EF4-FFF2-40B4-BE49-F238E27FC236}">
                <a16:creationId xmlns:a16="http://schemas.microsoft.com/office/drawing/2014/main" id="{EC66F6BC-4BB7-49C7-8663-64108B69C1FA}"/>
              </a:ext>
            </a:extLst>
          </p:cNvPr>
          <p:cNvSpPr>
            <a:spLocks noGrp="1"/>
          </p:cNvSpPr>
          <p:nvPr/>
        </p:nvSpPr>
        <p:spPr>
          <a:xfrm>
            <a:off x="9124950" y="5276850"/>
            <a:ext cx="2133600" cy="323850"/>
          </a:xfrm>
          <a:prstGeom prst="rect">
            <a:avLst/>
          </a:prstGeom>
          <a:noFill/>
          <a:ln w="0">
            <a:noFill/>
          </a:ln>
        </p:spPr>
        <p:txBody>
          <a:bodyPr>
            <a:noAutofit/>
          </a:bodyPr>
          <a:lstStyle/>
          <a:p>
            <a:pPr>
              <a:defRPr sz="1050">
                <a:solidFill>
                  <a:srgbClr val="53647B"/>
                </a:solidFill>
                <a:latin typeface="Calibri"/>
                <a:ea typeface="Calibri"/>
                <a:cs typeface="Calibri"/>
              </a:defRPr>
            </a:pPr>
            <a:r>
              <a:rPr sz="1050">
                <a:solidFill>
                  <a:srgbClr val="53647B"/>
                </a:solidFill>
                <a:latin typeface="Calibri"/>
                <a:ea typeface="Calibri"/>
                <a:cs typeface="Calibri"/>
              </a:rPr>
              <a:t>Measure conversion, delivery cost and renewal</a:t>
            </a:r>
          </a:p>
        </p:txBody>
      </p:sp>
      <p:sp>
        <p:nvSpPr>
          <p:cNvPr id="17" name="Retângulo Arredondado 16">
            <a:extLst>
              <a:ext uri="{FF2B5EF4-FFF2-40B4-BE49-F238E27FC236}">
                <a16:creationId xmlns:a16="http://schemas.microsoft.com/office/drawing/2014/main" id="{AC04B460-B697-47DD-9A29-65170E8AE950}"/>
              </a:ext>
            </a:extLst>
          </p:cNvPr>
          <p:cNvSpPr>
            <a:spLocks noGrp="1"/>
          </p:cNvSpPr>
          <p:nvPr/>
        </p:nvSpPr>
        <p:spPr>
          <a:xfrm>
            <a:off x="762000" y="4686300"/>
            <a:ext cx="2476500" cy="990600"/>
          </a:xfrm>
          <a:prstGeom prst="roundRect">
            <a:avLst>
              <a:gd name="adj" fmla="val 7692"/>
            </a:avLst>
          </a:prstGeom>
          <a:solidFill>
            <a:srgbClr val="F4F7FB"/>
          </a:solidFill>
          <a:ln w="11430">
            <a:solidFill>
              <a:srgbClr val="D5DEEA"/>
            </a:solidFill>
            <a:prstDash val="solid"/>
          </a:ln>
        </p:spPr>
        <p:txBody>
          <a:bodyPr/>
          <a:lstStyle/>
          <a:p>
            <a:endParaRPr lang="pt-US"/>
          </a:p>
        </p:txBody>
      </p:sp>
      <p:sp>
        <p:nvSpPr>
          <p:cNvPr id="18" name="Retângulo 17">
            <a:extLst>
              <a:ext uri="{FF2B5EF4-FFF2-40B4-BE49-F238E27FC236}">
                <a16:creationId xmlns:a16="http://schemas.microsoft.com/office/drawing/2014/main" id="{21C8858D-1854-4536-B9CB-AB1F8B9237CB}"/>
              </a:ext>
            </a:extLst>
          </p:cNvPr>
          <p:cNvSpPr>
            <a:spLocks noGrp="1"/>
          </p:cNvSpPr>
          <p:nvPr/>
        </p:nvSpPr>
        <p:spPr>
          <a:xfrm>
            <a:off x="933450" y="4838700"/>
            <a:ext cx="419100" cy="28575"/>
          </a:xfrm>
          <a:prstGeom prst="rect">
            <a:avLst/>
          </a:prstGeom>
          <a:solidFill>
            <a:srgbClr val="D9B62F"/>
          </a:solidFill>
          <a:ln w="0">
            <a:noFill/>
          </a:ln>
        </p:spPr>
        <p:txBody>
          <a:bodyPr/>
          <a:lstStyle/>
          <a:p>
            <a:endParaRPr lang="pt-US"/>
          </a:p>
        </p:txBody>
      </p:sp>
      <p:sp>
        <p:nvSpPr>
          <p:cNvPr id="19" name="Retângulo 18">
            <a:extLst>
              <a:ext uri="{FF2B5EF4-FFF2-40B4-BE49-F238E27FC236}">
                <a16:creationId xmlns:a16="http://schemas.microsoft.com/office/drawing/2014/main" id="{CA233221-1EF0-4670-9B24-507ECE624AD7}"/>
              </a:ext>
            </a:extLst>
          </p:cNvPr>
          <p:cNvSpPr>
            <a:spLocks noGrp="1"/>
          </p:cNvSpPr>
          <p:nvPr/>
        </p:nvSpPr>
        <p:spPr>
          <a:xfrm>
            <a:off x="933450" y="5010150"/>
            <a:ext cx="2133600" cy="247650"/>
          </a:xfrm>
          <a:prstGeom prst="rect">
            <a:avLst/>
          </a:prstGeom>
          <a:noFill/>
          <a:ln w="0">
            <a:noFill/>
          </a:ln>
        </p:spPr>
        <p:txBody>
          <a:bodyPr>
            <a:noAutofit/>
          </a:bodyPr>
          <a:lstStyle/>
          <a:p>
            <a:pPr>
              <a:defRPr sz="1350" b="1">
                <a:solidFill>
                  <a:srgbClr val="121827"/>
                </a:solidFill>
                <a:latin typeface="Calibri"/>
                <a:ea typeface="Calibri"/>
                <a:cs typeface="Calibri"/>
              </a:defRPr>
            </a:pPr>
            <a:r>
              <a:rPr sz="1350" b="1">
                <a:solidFill>
                  <a:srgbClr val="121827"/>
                </a:solidFill>
                <a:latin typeface="Calibri"/>
                <a:ea typeface="Calibri"/>
                <a:cs typeface="Calibri"/>
              </a:rPr>
              <a:t>Expand distribution</a:t>
            </a:r>
          </a:p>
        </p:txBody>
      </p:sp>
      <p:sp>
        <p:nvSpPr>
          <p:cNvPr id="20" name="Retângulo 19">
            <a:extLst>
              <a:ext uri="{FF2B5EF4-FFF2-40B4-BE49-F238E27FC236}">
                <a16:creationId xmlns:a16="http://schemas.microsoft.com/office/drawing/2014/main" id="{1EBBF838-D304-41B4-9FF5-C68389A63812}"/>
              </a:ext>
            </a:extLst>
          </p:cNvPr>
          <p:cNvSpPr>
            <a:spLocks noGrp="1"/>
          </p:cNvSpPr>
          <p:nvPr/>
        </p:nvSpPr>
        <p:spPr>
          <a:xfrm>
            <a:off x="933450" y="5276850"/>
            <a:ext cx="2133600" cy="323850"/>
          </a:xfrm>
          <a:prstGeom prst="rect">
            <a:avLst/>
          </a:prstGeom>
          <a:noFill/>
          <a:ln w="0">
            <a:noFill/>
          </a:ln>
        </p:spPr>
        <p:txBody>
          <a:bodyPr>
            <a:noAutofit/>
          </a:bodyPr>
          <a:lstStyle/>
          <a:p>
            <a:pPr>
              <a:defRPr sz="1050">
                <a:solidFill>
                  <a:srgbClr val="53647B"/>
                </a:solidFill>
                <a:latin typeface="Calibri"/>
                <a:ea typeface="Calibri"/>
                <a:cs typeface="Calibri"/>
              </a:defRPr>
            </a:pPr>
            <a:r>
              <a:rPr sz="1050">
                <a:solidFill>
                  <a:srgbClr val="53647B"/>
                </a:solidFill>
                <a:latin typeface="Calibri"/>
                <a:ea typeface="Calibri"/>
                <a:cs typeface="Calibri"/>
              </a:rPr>
              <a:t>Referrals, partners and developer applications</a:t>
            </a:r>
          </a:p>
        </p:txBody>
      </p:sp>
      <p:sp>
        <p:nvSpPr>
          <p:cNvPr id="21" name="Retângulo Arredondado 20">
            <a:extLst>
              <a:ext uri="{FF2B5EF4-FFF2-40B4-BE49-F238E27FC236}">
                <a16:creationId xmlns:a16="http://schemas.microsoft.com/office/drawing/2014/main" id="{0761A640-DB54-44EC-B818-98430F5403BC}"/>
              </a:ext>
            </a:extLst>
          </p:cNvPr>
          <p:cNvSpPr>
            <a:spLocks noGrp="1"/>
          </p:cNvSpPr>
          <p:nvPr/>
        </p:nvSpPr>
        <p:spPr>
          <a:xfrm>
            <a:off x="4429125" y="3667125"/>
            <a:ext cx="3333750" cy="1333500"/>
          </a:xfrm>
          <a:prstGeom prst="roundRect">
            <a:avLst>
              <a:gd name="adj" fmla="val 5333"/>
            </a:avLst>
          </a:prstGeom>
          <a:solidFill>
            <a:srgbClr val="177AF5"/>
          </a:solidFill>
          <a:ln w="9525">
            <a:solidFill>
              <a:srgbClr val="177AF5"/>
            </a:solidFill>
            <a:prstDash val="solid"/>
          </a:ln>
        </p:spPr>
        <p:txBody>
          <a:bodyPr anchor="ctr">
            <a:noAutofit/>
          </a:bodyPr>
          <a:lstStyle/>
          <a:p>
            <a:pPr algn="ctr">
              <a:defRPr sz="1200" b="0">
                <a:solidFill>
                  <a:srgbClr val="FFFFFF"/>
                </a:solidFill>
                <a:latin typeface="Calibri"/>
                <a:ea typeface="Calibri"/>
                <a:cs typeface="Calibri"/>
              </a:defRPr>
            </a:pPr>
            <a:r>
              <a:rPr sz="1200" b="0">
                <a:solidFill>
                  <a:srgbClr val="FFFFFF"/>
                </a:solidFill>
                <a:latin typeface="Calibri"/>
                <a:ea typeface="Calibri"/>
                <a:cs typeface="Calibri"/>
              </a:rPr>
              <a:t>AI-NATIVE WORKFLOWS</a:t>
            </a:r>
          </a:p>
          <a:p>
            <a:r>
              <a:rPr sz="1200" b="0">
                <a:solidFill>
                  <a:srgbClr val="FFFFFF"/>
                </a:solidFill>
                <a:latin typeface="Calibri"/>
                <a:ea typeface="Calibri"/>
                <a:cs typeface="Calibri"/>
              </a:rPr>
              <a:t/>
            </a:r>
            <a:endParaRPr sz="1200" b="0">
              <a:solidFill>
                <a:srgbClr val="FFFFFF"/>
              </a:solidFill>
              <a:latin typeface="Calibri"/>
              <a:ea typeface="Calibri"/>
              <a:cs typeface="Calibri"/>
            </a:endParaRPr>
          </a:p>
          <a:p>
            <a:pPr algn="ctr">
              <a:defRPr sz="1200" b="0">
                <a:solidFill>
                  <a:srgbClr val="FFFFFF"/>
                </a:solidFill>
                <a:latin typeface="Calibri"/>
                <a:ea typeface="Calibri"/>
                <a:cs typeface="Calibri"/>
              </a:defRPr>
            </a:pPr>
            <a:r>
              <a:rPr sz="1200" b="0">
                <a:solidFill>
                  <a:srgbClr val="FFFFFF"/>
                </a:solidFill>
                <a:latin typeface="Calibri"/>
                <a:ea typeface="Calibri"/>
                <a:cs typeface="Calibri"/>
              </a:rPr>
              <a:t>Preparation and matching</a:t>
            </a:r>
          </a:p>
          <a:p>
            <a:pPr algn="ctr">
              <a:defRPr sz="1200" b="0">
                <a:solidFill>
                  <a:srgbClr val="FFFFFF"/>
                </a:solidFill>
                <a:latin typeface="Calibri"/>
                <a:ea typeface="Calibri"/>
                <a:cs typeface="Calibri"/>
              </a:defRPr>
            </a:pPr>
            <a:r>
              <a:rPr sz="1200" b="0">
                <a:solidFill>
                  <a:srgbClr val="FFFFFF"/>
                </a:solidFill>
                <a:latin typeface="Calibri"/>
                <a:ea typeface="Calibri"/>
                <a:cs typeface="Calibri"/>
              </a:rPr>
              <a:t>Human oversight</a:t>
            </a:r>
          </a:p>
          <a:p>
            <a:pPr algn="ctr">
              <a:defRPr sz="1200" b="0">
                <a:solidFill>
                  <a:srgbClr val="FFFFFF"/>
                </a:solidFill>
                <a:latin typeface="Calibri"/>
                <a:ea typeface="Calibri"/>
                <a:cs typeface="Calibri"/>
              </a:defRPr>
            </a:pPr>
            <a:r>
              <a:rPr sz="1200" b="0">
                <a:solidFill>
                  <a:srgbClr val="FFFFFF"/>
                </a:solidFill>
                <a:latin typeface="Calibri"/>
                <a:ea typeface="Calibri"/>
                <a:cs typeface="Calibri"/>
              </a:rPr>
              <a:t>Consented feedback</a:t>
            </a:r>
          </a:p>
        </p:txBody>
      </p:sp>
      <p:cxnSp>
        <p:nvCxnSpPr>
          <p:cNvPr id="51" name="Conector Angulado 50"/>
          <p:cNvCxnSpPr>
            <a:stCxn id="5" idx="3"/>
            <a:endCxn id="9" idx="1"/>
          </p:cNvCxnSpPr>
          <p:nvPr/>
        </p:nvCxnSpPr>
        <p:spPr>
          <a:xfrm>
            <a:off x="3238500" y="3362325"/>
            <a:ext cx="5715000" cy="180975"/>
          </a:xfrm>
          <a:prstGeom prst="bentConnector4">
            <a:avLst/>
          </a:prstGeom>
          <a:ln w="28575">
            <a:solidFill>
              <a:srgbClr val="D9B62F"/>
            </a:solidFill>
            <a:prstDash val="solid"/>
            <a:tailEnd type="triangle" w="med" len="med"/>
          </a:ln>
        </p:spPr>
      </p:cxnSp>
      <p:cxnSp>
        <p:nvCxnSpPr>
          <p:cNvPr id="52" name="Conector de Seta Reta 51"/>
          <p:cNvCxnSpPr>
            <a:stCxn id="9" idx="2"/>
            <a:endCxn id="13" idx="0"/>
          </p:cNvCxnSpPr>
          <p:nvPr/>
        </p:nvCxnSpPr>
        <p:spPr>
          <a:xfrm>
            <a:off x="10191750" y="4038600"/>
            <a:ext cx="0" cy="647700"/>
          </a:xfrm>
          <a:prstGeom prst="straightConnector1">
            <a:avLst/>
          </a:prstGeom>
          <a:ln w="28575">
            <a:solidFill>
              <a:srgbClr val="D9B62F"/>
            </a:solidFill>
            <a:prstDash val="solid"/>
            <a:tailEnd type="triangle" w="med" len="med"/>
          </a:ln>
        </p:spPr>
      </p:cxnSp>
      <p:cxnSp>
        <p:nvCxnSpPr>
          <p:cNvPr id="53" name="Conector de Seta Reta 52"/>
          <p:cNvCxnSpPr>
            <a:stCxn id="13" idx="1"/>
            <a:endCxn id="17" idx="3"/>
          </p:cNvCxnSpPr>
          <p:nvPr/>
        </p:nvCxnSpPr>
        <p:spPr>
          <a:xfrm flipH="1">
            <a:off x="3238500" y="5181600"/>
            <a:ext cx="5715000" cy="0"/>
          </a:xfrm>
          <a:prstGeom prst="straightConnector1">
            <a:avLst/>
          </a:prstGeom>
          <a:ln w="28575">
            <a:solidFill>
              <a:srgbClr val="D9B62F"/>
            </a:solidFill>
            <a:prstDash val="solid"/>
            <a:tailEnd type="triangle" w="med" len="med"/>
          </a:ln>
        </p:spPr>
      </p:cxnSp>
      <p:cxnSp>
        <p:nvCxnSpPr>
          <p:cNvPr id="54" name="Conector de Seta Reta 53"/>
          <p:cNvCxnSpPr>
            <a:stCxn id="17" idx="0"/>
            <a:endCxn id="5" idx="2"/>
          </p:cNvCxnSpPr>
          <p:nvPr/>
        </p:nvCxnSpPr>
        <p:spPr>
          <a:xfrm flipV="1">
            <a:off x="2000250" y="4038600"/>
            <a:ext cx="0" cy="647700"/>
          </a:xfrm>
          <a:prstGeom prst="straightConnector1">
            <a:avLst/>
          </a:prstGeom>
          <a:ln w="28575">
            <a:solidFill>
              <a:srgbClr val="D9B62F"/>
            </a:solidFill>
            <a:prstDash val="solid"/>
            <a:tailEnd type="triangle" w="med" len="med"/>
          </a:ln>
        </p:spPr>
      </p:cxnSp>
      <p:sp>
        <p:nvSpPr>
          <p:cNvPr id="26" name="Retângulo 25">
            <a:extLst>
              <a:ext uri="{FF2B5EF4-FFF2-40B4-BE49-F238E27FC236}">
                <a16:creationId xmlns:a16="http://schemas.microsoft.com/office/drawing/2014/main" id="{1FCE11AA-46E0-4A4D-8BEE-8ED2F032C62A}"/>
              </a:ext>
            </a:extLst>
          </p:cNvPr>
          <p:cNvSpPr>
            <a:spLocks noGrp="1"/>
          </p:cNvSpPr>
          <p:nvPr/>
        </p:nvSpPr>
        <p:spPr>
          <a:xfrm>
            <a:off x="2857500" y="5810250"/>
            <a:ext cx="6477000" cy="285750"/>
          </a:xfrm>
          <a:prstGeom prst="rect">
            <a:avLst/>
          </a:prstGeom>
          <a:noFill/>
          <a:ln w="0">
            <a:noFill/>
          </a:ln>
        </p:spPr>
        <p:txBody>
          <a:bodyPr>
            <a:noAutofit/>
          </a:bodyPr>
          <a:lstStyle/>
          <a:p>
            <a:pPr algn="ctr">
              <a:defRPr sz="1275" b="1">
                <a:solidFill>
                  <a:srgbClr val="121827"/>
                </a:solidFill>
                <a:latin typeface="Calibri"/>
                <a:ea typeface="Calibri"/>
                <a:cs typeface="Calibri"/>
              </a:defRPr>
            </a:pPr>
            <a:r>
              <a:rPr sz="1275" b="1">
                <a:solidFill>
                  <a:srgbClr val="121827"/>
                </a:solidFill>
                <a:latin typeface="Calibri"/>
                <a:ea typeface="Calibri"/>
                <a:cs typeface="Calibri"/>
              </a:rPr>
              <a:t>Pilot metrics: conversion, repeat transactions, retention and CAC. Data reuse requires permission.</a:t>
            </a:r>
          </a:p>
        </p:txBody>
      </p:sp>
      <p:sp>
        <p:nvSpPr>
          <p:cNvPr id="27" name="Retângulo 26">
            <a:extLst>
              <a:ext uri="{FF2B5EF4-FFF2-40B4-BE49-F238E27FC236}">
                <a16:creationId xmlns:a16="http://schemas.microsoft.com/office/drawing/2014/main" id="{57CF5704-131F-4B87-98EE-767BB630562E}"/>
              </a:ext>
            </a:extLst>
          </p:cNvPr>
          <p:cNvSpPr>
            <a:spLocks noGrp="1"/>
          </p:cNvSpPr>
          <p:nvPr/>
        </p:nvSpPr>
        <p:spPr>
          <a:xfrm>
            <a:off x="609600" y="6381750"/>
            <a:ext cx="762000" cy="171450"/>
          </a:xfrm>
          <a:prstGeom prst="rect">
            <a:avLst/>
          </a:prstGeom>
          <a:noFill/>
          <a:ln w="0">
            <a:noFill/>
          </a:ln>
        </p:spPr>
        <p:txBody>
          <a:bodyPr>
            <a:noAutofit/>
          </a:bodyPr>
          <a:lstStyle/>
          <a:p>
            <a:pPr>
              <a:defRPr sz="675" b="1">
                <a:solidFill>
                  <a:srgbClr val="93A0B5"/>
                </a:solidFill>
                <a:latin typeface="Calibri"/>
                <a:ea typeface="Calibri"/>
                <a:cs typeface="Calibri"/>
              </a:defRPr>
            </a:pPr>
            <a:r>
              <a:rPr sz="675" b="1">
                <a:solidFill>
                  <a:srgbClr val="93A0B5"/>
                </a:solidFill>
                <a:latin typeface="Calibri"/>
                <a:ea typeface="Calibri"/>
                <a:cs typeface="Calibri"/>
              </a:rPr>
              <a:t>GLEMO</a:t>
            </a:r>
          </a:p>
        </p:txBody>
      </p:sp>
      <p:sp>
        <p:nvSpPr>
          <p:cNvPr id="28" name="Retângulo 27">
            <a:extLst>
              <a:ext uri="{FF2B5EF4-FFF2-40B4-BE49-F238E27FC236}">
                <a16:creationId xmlns:a16="http://schemas.microsoft.com/office/drawing/2014/main" id="{BCBE4154-6B9D-4180-A82E-C9C978415085}"/>
              </a:ext>
            </a:extLst>
          </p:cNvPr>
          <p:cNvSpPr>
            <a:spLocks noGrp="1"/>
          </p:cNvSpPr>
          <p:nvPr/>
        </p:nvSpPr>
        <p:spPr>
          <a:xfrm>
            <a:off x="5524500" y="6381750"/>
            <a:ext cx="1143000" cy="171450"/>
          </a:xfrm>
          <a:prstGeom prst="rect">
            <a:avLst/>
          </a:prstGeom>
          <a:noFill/>
          <a:ln w="0">
            <a:noFill/>
          </a:ln>
        </p:spPr>
        <p:txBody>
          <a:bodyPr>
            <a:noAutofit/>
          </a:bodyPr>
          <a:lstStyle/>
          <a:p>
            <a:pPr algn="ctr">
              <a:defRPr sz="675">
                <a:solidFill>
                  <a:srgbClr val="93A0B5"/>
                </a:solidFill>
                <a:latin typeface="Calibri"/>
                <a:ea typeface="Calibri"/>
                <a:cs typeface="Calibri"/>
              </a:defRPr>
            </a:pPr>
            <a:r>
              <a:rPr sz="675">
                <a:solidFill>
                  <a:srgbClr val="93A0B5"/>
                </a:solidFill>
                <a:latin typeface="Calibri"/>
                <a:ea typeface="Calibri"/>
                <a:cs typeface="Calibri"/>
              </a:rPr>
              <a:t>Confidential</a:t>
            </a:r>
          </a:p>
        </p:txBody>
      </p:sp>
      <p:sp>
        <p:nvSpPr>
          <p:cNvPr id="29" name="Retângulo 28">
            <a:extLst>
              <a:ext uri="{FF2B5EF4-FFF2-40B4-BE49-F238E27FC236}">
                <a16:creationId xmlns:a16="http://schemas.microsoft.com/office/drawing/2014/main" id="{0EE3ED25-271D-4BDA-B2CD-5204C735541F}"/>
              </a:ext>
            </a:extLst>
          </p:cNvPr>
          <p:cNvSpPr>
            <a:spLocks noGrp="1"/>
          </p:cNvSpPr>
          <p:nvPr/>
        </p:nvSpPr>
        <p:spPr>
          <a:xfrm>
            <a:off x="11125200" y="6381750"/>
            <a:ext cx="571500" cy="171450"/>
          </a:xfrm>
          <a:prstGeom prst="rect">
            <a:avLst/>
          </a:prstGeom>
          <a:noFill/>
          <a:ln w="0">
            <a:noFill/>
          </a:ln>
        </p:spPr>
        <p:txBody>
          <a:bodyPr>
            <a:noAutofit/>
          </a:bodyPr>
          <a:lstStyle/>
          <a:p>
            <a:pPr algn="r">
              <a:defRPr sz="675">
                <a:solidFill>
                  <a:srgbClr val="61718B"/>
                </a:solidFill>
                <a:latin typeface="Calibri"/>
                <a:ea typeface="Calibri"/>
                <a:cs typeface="Calibri"/>
              </a:defRPr>
            </a:pPr>
            <a:r>
              <a:rPr sz="675">
                <a:solidFill>
                  <a:srgbClr val="61718B"/>
                </a:solidFill>
                <a:latin typeface="Calibri"/>
                <a:ea typeface="Calibri"/>
                <a:cs typeface="Calibri"/>
              </a:rPr>
              <a:t>11 / 20</a:t>
            </a:r>
          </a:p>
        </p:txBody>
      </p:sp>
    </p:spTree>
    <p:extLst>
      <p:ext uri="{BB962C8B-B14F-4D97-AF65-F5344CB8AC3E}">
        <p14:creationId xmlns:p14="http://schemas.microsoft.com/office/powerpoint/2010/main" val="1464651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6" name="Imagem 24"/>
          <p:cNvPicPr>
            <a:picLocks noChangeAspect="1"/>
          </p:cNvPicPr>
          <p:nvPr/>
        </p:nvPicPr>
        <p:blipFill>
          <a:blip r:embed="rId3"/>
          <a:stretch/>
        </p:blipFill>
        <p:spPr>
          <a:xfrm>
            <a:off x="514350" y="454632"/>
            <a:ext cx="1066800" cy="367085"/>
          </a:xfrm>
          <a:prstGeom prst="rect">
            <a:avLst/>
          </a:prstGeom>
        </p:spPr>
      </p:pic>
      <p:sp>
        <p:nvSpPr>
          <p:cNvPr id="2" name="Retângulo 1">
            <a:extLst>
              <a:ext uri="{FF2B5EF4-FFF2-40B4-BE49-F238E27FC236}">
                <a16:creationId xmlns:a16="http://schemas.microsoft.com/office/drawing/2014/main" id="{A5F0787C-77F5-4064-B2B7-556BCDD2B089}"/>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9AA4B8"/>
                </a:solidFill>
              </a:defRPr>
            </a:pPr>
            <a:r>
              <a:rPr sz="675" b="1" i="0">
                <a:solidFill>
                  <a:srgbClr val="9AA4B8"/>
                </a:solidFill>
              </a:rPr>
              <a:t>GLEMO</a:t>
            </a:r>
          </a:p>
        </p:txBody>
      </p:sp>
      <p:sp>
        <p:nvSpPr>
          <p:cNvPr id="3" name="Retângulo 2">
            <a:extLst>
              <a:ext uri="{FF2B5EF4-FFF2-40B4-BE49-F238E27FC236}">
                <a16:creationId xmlns:a16="http://schemas.microsoft.com/office/drawing/2014/main" id="{6E3CC027-FCCD-4F51-9F79-1A0A4664EAE2}"/>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A4ADBD"/>
                </a:solidFill>
              </a:defRPr>
            </a:pPr>
            <a:r>
              <a:rPr sz="675" b="0" i="0">
                <a:solidFill>
                  <a:srgbClr val="A4ADBD"/>
                </a:solidFill>
              </a:rPr>
              <a:t>Confidential</a:t>
            </a:r>
          </a:p>
        </p:txBody>
      </p:sp>
      <p:sp>
        <p:nvSpPr>
          <p:cNvPr id="4" name="Retângulo 3">
            <a:extLst>
              <a:ext uri="{FF2B5EF4-FFF2-40B4-BE49-F238E27FC236}">
                <a16:creationId xmlns:a16="http://schemas.microsoft.com/office/drawing/2014/main" id="{BFBF2EE4-7D91-472B-B46E-9EE0BD734ED8}"/>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798499"/>
                </a:solidFill>
              </a:defRPr>
            </a:pPr>
            <a:r>
              <a:rPr sz="675" b="0" i="0">
                <a:solidFill>
                  <a:srgbClr val="798499"/>
                </a:solidFill>
              </a:rPr>
              <a:t>12 / 20</a:t>
            </a:r>
          </a:p>
        </p:txBody>
      </p:sp>
      <p:sp>
        <p:nvSpPr>
          <p:cNvPr id="5" name="Retângulo 4">
            <a:extLst>
              <a:ext uri="{FF2B5EF4-FFF2-40B4-BE49-F238E27FC236}">
                <a16:creationId xmlns:a16="http://schemas.microsoft.com/office/drawing/2014/main" id="{6B654798-65CE-4E01-9345-2A0FB8ED6BE0}"/>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A27F00"/>
                </a:solidFill>
              </a:defRPr>
            </a:pPr>
            <a:r>
              <a:rPr sz="825" b="1" i="0">
                <a:solidFill>
                  <a:srgbClr val="A27F00"/>
                </a:solidFill>
              </a:rPr>
              <a:t>YEAR 1 PROOF MODEL</a:t>
            </a:r>
          </a:p>
        </p:txBody>
      </p:sp>
      <p:sp>
        <p:nvSpPr>
          <p:cNvPr id="6" name="Retângulo 5">
            <a:extLst>
              <a:ext uri="{FF2B5EF4-FFF2-40B4-BE49-F238E27FC236}">
                <a16:creationId xmlns:a16="http://schemas.microsoft.com/office/drawing/2014/main" id="{D6540D0E-94B0-4672-9A8C-A30A12B321B6}"/>
              </a:ext>
            </a:extLst>
          </p:cNvPr>
          <p:cNvSpPr>
            <a:spLocks noGrp="1"/>
          </p:cNvSpPr>
          <p:nvPr/>
        </p:nvSpPr>
        <p:spPr>
          <a:xfrm>
            <a:off x="723900" y="1400657"/>
            <a:ext cx="8014986" cy="876300"/>
          </a:xfrm>
          <a:prstGeom prst="rect">
            <a:avLst/>
          </a:prstGeom>
          <a:noFill/>
          <a:ln w="0">
            <a:noFill/>
            <a:prstDash val="solid"/>
          </a:ln>
        </p:spPr>
        <p:txBody>
          <a:bodyPr/>
          <a:lstStyle/>
          <a:p>
            <a:pPr algn="l">
              <a:buNone/>
              <a:defRPr sz="2775" b="1" i="0">
                <a:solidFill>
                  <a:srgbClr val="101828"/>
                </a:solidFill>
              </a:defRPr>
            </a:pPr>
            <a:r>
              <a:rPr sz="2775" b="1" i="0">
                <a:solidFill>
                  <a:srgbClr val="101828"/>
                </a:solidFill>
              </a:rPr>
              <a:t>Year 1 proof targets</a:t>
            </a:r>
          </a:p>
        </p:txBody>
      </p:sp>
      <p:sp>
        <p:nvSpPr>
          <p:cNvPr id="7" name="Retângulo 6">
            <a:extLst>
              <a:ext uri="{FF2B5EF4-FFF2-40B4-BE49-F238E27FC236}">
                <a16:creationId xmlns:a16="http://schemas.microsoft.com/office/drawing/2014/main" id="{54BC6C8C-1997-4CE5-92E8-E0A2ED20D9F2}"/>
              </a:ext>
            </a:extLst>
          </p:cNvPr>
          <p:cNvSpPr>
            <a:spLocks noGrp="1"/>
          </p:cNvSpPr>
          <p:nvPr/>
        </p:nvSpPr>
        <p:spPr>
          <a:xfrm>
            <a:off x="723900" y="2190750"/>
            <a:ext cx="8572500" cy="628650"/>
          </a:xfrm>
          <a:prstGeom prst="rect">
            <a:avLst/>
          </a:prstGeom>
          <a:noFill/>
          <a:ln w="0">
            <a:noFill/>
            <a:prstDash val="solid"/>
          </a:ln>
        </p:spPr>
        <p:txBody>
          <a:bodyPr/>
          <a:lstStyle/>
          <a:p>
            <a:pPr algn="l">
              <a:buNone/>
              <a:defRPr sz="1350" b="0" i="0">
                <a:solidFill>
                  <a:srgbClr val="526071"/>
                </a:solidFill>
              </a:defRPr>
            </a:pPr>
            <a:r>
              <a:rPr sz="1350" b="0" i="0">
                <a:solidFill>
                  <a:srgbClr val="526071"/>
                </a:solidFill>
              </a:rPr>
              <a:t>These are planning targets, not signed business. Paid workflows and retention come before ecosystem expansion.</a:t>
            </a:r>
          </a:p>
        </p:txBody>
      </p:sp>
      <p:sp>
        <p:nvSpPr>
          <p:cNvPr id="8" name="Retângulo Arredondado 7">
            <a:extLst>
              <a:ext uri="{FF2B5EF4-FFF2-40B4-BE49-F238E27FC236}">
                <a16:creationId xmlns:a16="http://schemas.microsoft.com/office/drawing/2014/main" id="{5219F559-1BA6-4D83-9D33-D78CE1B82BB8}"/>
              </a:ext>
            </a:extLst>
          </p:cNvPr>
          <p:cNvSpPr>
            <a:spLocks noGrp="1"/>
          </p:cNvSpPr>
          <p:nvPr/>
        </p:nvSpPr>
        <p:spPr>
          <a:xfrm>
            <a:off x="723900" y="3200400"/>
            <a:ext cx="2266950" cy="1447800"/>
          </a:xfrm>
          <a:prstGeom prst="roundRect">
            <a:avLst>
              <a:gd name="adj" fmla="val 1316"/>
            </a:avLst>
          </a:prstGeom>
          <a:solidFill>
            <a:srgbClr val="F6F8FB"/>
          </a:solidFill>
          <a:ln w="9525">
            <a:solidFill>
              <a:srgbClr val="D8DEE9"/>
            </a:solidFill>
            <a:prstDash val="solid"/>
          </a:ln>
        </p:spPr>
        <p:txBody>
          <a:bodyPr/>
          <a:lstStyle/>
          <a:p>
            <a:endParaRPr/>
          </a:p>
        </p:txBody>
      </p:sp>
      <p:sp>
        <p:nvSpPr>
          <p:cNvPr id="9" name="Retângulo 8">
            <a:extLst>
              <a:ext uri="{FF2B5EF4-FFF2-40B4-BE49-F238E27FC236}">
                <a16:creationId xmlns:a16="http://schemas.microsoft.com/office/drawing/2014/main" id="{2C453933-5EC4-47ED-B97E-20D0377A7F4A}"/>
              </a:ext>
            </a:extLst>
          </p:cNvPr>
          <p:cNvSpPr>
            <a:spLocks noGrp="1"/>
          </p:cNvSpPr>
          <p:nvPr/>
        </p:nvSpPr>
        <p:spPr>
          <a:xfrm>
            <a:off x="876300" y="3333750"/>
            <a:ext cx="419100" cy="28575"/>
          </a:xfrm>
          <a:prstGeom prst="rect">
            <a:avLst/>
          </a:prstGeom>
          <a:solidFill>
            <a:srgbClr val="0E7BFF"/>
          </a:solidFill>
          <a:ln w="0">
            <a:solidFill>
              <a:srgbClr val="0E7BFF"/>
            </a:solidFill>
            <a:prstDash val="solid"/>
          </a:ln>
        </p:spPr>
        <p:txBody>
          <a:bodyPr/>
          <a:lstStyle/>
          <a:p>
            <a:endParaRPr/>
          </a:p>
        </p:txBody>
      </p:sp>
      <p:sp>
        <p:nvSpPr>
          <p:cNvPr id="10" name="Retângulo 9">
            <a:extLst>
              <a:ext uri="{FF2B5EF4-FFF2-40B4-BE49-F238E27FC236}">
                <a16:creationId xmlns:a16="http://schemas.microsoft.com/office/drawing/2014/main" id="{9E53B48F-946B-448D-8C00-4EA78FEF1260}"/>
              </a:ext>
            </a:extLst>
          </p:cNvPr>
          <p:cNvSpPr>
            <a:spLocks noGrp="1"/>
          </p:cNvSpPr>
          <p:nvPr/>
        </p:nvSpPr>
        <p:spPr>
          <a:xfrm>
            <a:off x="895350" y="3448050"/>
            <a:ext cx="19240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2 paying institutions</a:t>
            </a:r>
          </a:p>
        </p:txBody>
      </p:sp>
      <p:sp>
        <p:nvSpPr>
          <p:cNvPr id="11" name="Retângulo 10">
            <a:extLst>
              <a:ext uri="{FF2B5EF4-FFF2-40B4-BE49-F238E27FC236}">
                <a16:creationId xmlns:a16="http://schemas.microsoft.com/office/drawing/2014/main" id="{EEA96D13-04A7-4FB6-89CE-25CB78D1FA7D}"/>
              </a:ext>
            </a:extLst>
          </p:cNvPr>
          <p:cNvSpPr>
            <a:spLocks noGrp="1"/>
          </p:cNvSpPr>
          <p:nvPr/>
        </p:nvSpPr>
        <p:spPr>
          <a:xfrm>
            <a:off x="895350" y="3848100"/>
            <a:ext cx="1924050" cy="68580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Financial base case: activations in M7 and M10. Earlier pilot fees are not included.</a:t>
            </a:r>
          </a:p>
        </p:txBody>
      </p:sp>
      <p:sp>
        <p:nvSpPr>
          <p:cNvPr id="12" name="Retângulo Arredondado 11">
            <a:extLst>
              <a:ext uri="{FF2B5EF4-FFF2-40B4-BE49-F238E27FC236}">
                <a16:creationId xmlns:a16="http://schemas.microsoft.com/office/drawing/2014/main" id="{60715E19-70BF-4E5B-B0D2-E27C22848946}"/>
              </a:ext>
            </a:extLst>
          </p:cNvPr>
          <p:cNvSpPr>
            <a:spLocks noGrp="1"/>
          </p:cNvSpPr>
          <p:nvPr/>
        </p:nvSpPr>
        <p:spPr>
          <a:xfrm>
            <a:off x="3448050" y="3200400"/>
            <a:ext cx="2266950" cy="1447800"/>
          </a:xfrm>
          <a:prstGeom prst="roundRect">
            <a:avLst>
              <a:gd name="adj" fmla="val 1316"/>
            </a:avLst>
          </a:prstGeom>
          <a:solidFill>
            <a:srgbClr val="F6F8FB"/>
          </a:solidFill>
          <a:ln w="9525">
            <a:solidFill>
              <a:srgbClr val="D8DEE9"/>
            </a:solidFill>
            <a:prstDash val="solid"/>
          </a:ln>
        </p:spPr>
        <p:txBody>
          <a:bodyPr/>
          <a:lstStyle/>
          <a:p>
            <a:endParaRPr/>
          </a:p>
        </p:txBody>
      </p:sp>
      <p:sp>
        <p:nvSpPr>
          <p:cNvPr id="13" name="Retângulo 12">
            <a:extLst>
              <a:ext uri="{FF2B5EF4-FFF2-40B4-BE49-F238E27FC236}">
                <a16:creationId xmlns:a16="http://schemas.microsoft.com/office/drawing/2014/main" id="{82966A92-E7F3-47B4-9733-ED9A9BD5688C}"/>
              </a:ext>
            </a:extLst>
          </p:cNvPr>
          <p:cNvSpPr>
            <a:spLocks noGrp="1"/>
          </p:cNvSpPr>
          <p:nvPr/>
        </p:nvSpPr>
        <p:spPr>
          <a:xfrm>
            <a:off x="3600450" y="3333750"/>
            <a:ext cx="419100" cy="28575"/>
          </a:xfrm>
          <a:prstGeom prst="rect">
            <a:avLst/>
          </a:prstGeom>
          <a:solidFill>
            <a:srgbClr val="D9B83F"/>
          </a:solidFill>
          <a:ln w="0">
            <a:solidFill>
              <a:srgbClr val="D9B83F"/>
            </a:solidFill>
            <a:prstDash val="solid"/>
          </a:ln>
        </p:spPr>
        <p:txBody>
          <a:bodyPr/>
          <a:lstStyle/>
          <a:p>
            <a:endParaRPr/>
          </a:p>
        </p:txBody>
      </p:sp>
      <p:sp>
        <p:nvSpPr>
          <p:cNvPr id="14" name="Retângulo 13">
            <a:extLst>
              <a:ext uri="{FF2B5EF4-FFF2-40B4-BE49-F238E27FC236}">
                <a16:creationId xmlns:a16="http://schemas.microsoft.com/office/drawing/2014/main" id="{6BBE2B4B-34B1-405C-A484-7FAA2C192B6B}"/>
              </a:ext>
            </a:extLst>
          </p:cNvPr>
          <p:cNvSpPr>
            <a:spLocks noGrp="1"/>
          </p:cNvSpPr>
          <p:nvPr/>
        </p:nvSpPr>
        <p:spPr>
          <a:xfrm>
            <a:off x="3619500" y="3448050"/>
            <a:ext cx="19240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5k discovery profiles</a:t>
            </a:r>
          </a:p>
        </p:txBody>
      </p:sp>
      <p:sp>
        <p:nvSpPr>
          <p:cNvPr id="15" name="Retângulo 14">
            <a:extLst>
              <a:ext uri="{FF2B5EF4-FFF2-40B4-BE49-F238E27FC236}">
                <a16:creationId xmlns:a16="http://schemas.microsoft.com/office/drawing/2014/main" id="{716F2A90-7B1F-42AD-A415-B670E4B57BDC}"/>
              </a:ext>
            </a:extLst>
          </p:cNvPr>
          <p:cNvSpPr>
            <a:spLocks noGrp="1"/>
          </p:cNvSpPr>
          <p:nvPr/>
        </p:nvSpPr>
        <p:spPr>
          <a:xfrm>
            <a:off x="3619500" y="3848100"/>
            <a:ext cx="1924050" cy="68580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Aspirational reach. Consent and investor eligibility are separate requirements.</a:t>
            </a:r>
          </a:p>
        </p:txBody>
      </p:sp>
      <p:sp>
        <p:nvSpPr>
          <p:cNvPr id="16" name="Retângulo Arredondado 15">
            <a:extLst>
              <a:ext uri="{FF2B5EF4-FFF2-40B4-BE49-F238E27FC236}">
                <a16:creationId xmlns:a16="http://schemas.microsoft.com/office/drawing/2014/main" id="{6FFFC7A8-7C9C-4465-9529-D645CDE664C9}"/>
              </a:ext>
            </a:extLst>
          </p:cNvPr>
          <p:cNvSpPr>
            <a:spLocks noGrp="1"/>
          </p:cNvSpPr>
          <p:nvPr/>
        </p:nvSpPr>
        <p:spPr>
          <a:xfrm>
            <a:off x="6172200" y="3200400"/>
            <a:ext cx="2266950" cy="1447800"/>
          </a:xfrm>
          <a:prstGeom prst="roundRect">
            <a:avLst>
              <a:gd name="adj" fmla="val 1316"/>
            </a:avLst>
          </a:prstGeom>
          <a:solidFill>
            <a:srgbClr val="F6F8FB"/>
          </a:solidFill>
          <a:ln w="9525">
            <a:solidFill>
              <a:srgbClr val="D8DEE9"/>
            </a:solidFill>
            <a:prstDash val="solid"/>
          </a:ln>
        </p:spPr>
        <p:txBody>
          <a:bodyPr/>
          <a:lstStyle/>
          <a:p>
            <a:endParaRPr/>
          </a:p>
        </p:txBody>
      </p:sp>
      <p:sp>
        <p:nvSpPr>
          <p:cNvPr id="17" name="Retângulo 16">
            <a:extLst>
              <a:ext uri="{FF2B5EF4-FFF2-40B4-BE49-F238E27FC236}">
                <a16:creationId xmlns:a16="http://schemas.microsoft.com/office/drawing/2014/main" id="{26D6329F-A3DA-4585-A2B9-3456C40F9E2F}"/>
              </a:ext>
            </a:extLst>
          </p:cNvPr>
          <p:cNvSpPr>
            <a:spLocks noGrp="1"/>
          </p:cNvSpPr>
          <p:nvPr/>
        </p:nvSpPr>
        <p:spPr>
          <a:xfrm>
            <a:off x="6324600" y="3333750"/>
            <a:ext cx="419100" cy="28575"/>
          </a:xfrm>
          <a:prstGeom prst="rect">
            <a:avLst/>
          </a:prstGeom>
          <a:solidFill>
            <a:srgbClr val="D9B83F"/>
          </a:solidFill>
          <a:ln w="0">
            <a:solidFill>
              <a:srgbClr val="D9B83F"/>
            </a:solidFill>
            <a:prstDash val="solid"/>
          </a:ln>
        </p:spPr>
        <p:txBody>
          <a:bodyPr/>
          <a:lstStyle/>
          <a:p>
            <a:endParaRPr/>
          </a:p>
        </p:txBody>
      </p:sp>
      <p:sp>
        <p:nvSpPr>
          <p:cNvPr id="18" name="Retângulo 17">
            <a:extLst>
              <a:ext uri="{FF2B5EF4-FFF2-40B4-BE49-F238E27FC236}">
                <a16:creationId xmlns:a16="http://schemas.microsoft.com/office/drawing/2014/main" id="{0D1E5D8B-95B6-4BBC-B160-56E33E9B0098}"/>
              </a:ext>
            </a:extLst>
          </p:cNvPr>
          <p:cNvSpPr>
            <a:spLocks noGrp="1"/>
          </p:cNvSpPr>
          <p:nvPr/>
        </p:nvSpPr>
        <p:spPr>
          <a:xfrm>
            <a:off x="6343650" y="3448050"/>
            <a:ext cx="19240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Paid cohort retention</a:t>
            </a:r>
          </a:p>
        </p:txBody>
      </p:sp>
      <p:sp>
        <p:nvSpPr>
          <p:cNvPr id="19" name="Retângulo 18">
            <a:extLst>
              <a:ext uri="{FF2B5EF4-FFF2-40B4-BE49-F238E27FC236}">
                <a16:creationId xmlns:a16="http://schemas.microsoft.com/office/drawing/2014/main" id="{253C0209-7B0E-48A6-88AA-86D38BC9BC6E}"/>
              </a:ext>
            </a:extLst>
          </p:cNvPr>
          <p:cNvSpPr>
            <a:spLocks noGrp="1"/>
          </p:cNvSpPr>
          <p:nvPr/>
        </p:nvSpPr>
        <p:spPr>
          <a:xfrm>
            <a:off x="6343650" y="3848100"/>
            <a:ext cx="1924050" cy="68580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Measure delivery cost, repeat transactions and renewal. Modules stay outside the base case.</a:t>
            </a:r>
          </a:p>
        </p:txBody>
      </p:sp>
      <p:sp>
        <p:nvSpPr>
          <p:cNvPr id="20" name="Retângulo Arredondado 19">
            <a:extLst>
              <a:ext uri="{FF2B5EF4-FFF2-40B4-BE49-F238E27FC236}">
                <a16:creationId xmlns:a16="http://schemas.microsoft.com/office/drawing/2014/main" id="{F4B13010-3C19-4A58-8A82-C4A2D790C6E9}"/>
              </a:ext>
            </a:extLst>
          </p:cNvPr>
          <p:cNvSpPr>
            <a:spLocks noGrp="1"/>
          </p:cNvSpPr>
          <p:nvPr/>
        </p:nvSpPr>
        <p:spPr>
          <a:xfrm>
            <a:off x="8896350" y="3200400"/>
            <a:ext cx="2266950" cy="1447800"/>
          </a:xfrm>
          <a:prstGeom prst="roundRect">
            <a:avLst>
              <a:gd name="adj" fmla="val 1316"/>
            </a:avLst>
          </a:prstGeom>
          <a:solidFill>
            <a:srgbClr val="F6F8FB"/>
          </a:solidFill>
          <a:ln w="9525">
            <a:solidFill>
              <a:srgbClr val="D8DEE9"/>
            </a:solidFill>
            <a:prstDash val="solid"/>
          </a:ln>
        </p:spPr>
        <p:txBody>
          <a:bodyPr/>
          <a:lstStyle/>
          <a:p>
            <a:endParaRPr/>
          </a:p>
        </p:txBody>
      </p:sp>
      <p:sp>
        <p:nvSpPr>
          <p:cNvPr id="21" name="Retângulo 20">
            <a:extLst>
              <a:ext uri="{FF2B5EF4-FFF2-40B4-BE49-F238E27FC236}">
                <a16:creationId xmlns:a16="http://schemas.microsoft.com/office/drawing/2014/main" id="{98D4EE6A-BE7E-4959-B4BD-3FD81362765A}"/>
              </a:ext>
            </a:extLst>
          </p:cNvPr>
          <p:cNvSpPr>
            <a:spLocks noGrp="1"/>
          </p:cNvSpPr>
          <p:nvPr/>
        </p:nvSpPr>
        <p:spPr>
          <a:xfrm>
            <a:off x="9048750" y="3333750"/>
            <a:ext cx="419100" cy="28575"/>
          </a:xfrm>
          <a:prstGeom prst="rect">
            <a:avLst/>
          </a:prstGeom>
          <a:solidFill>
            <a:srgbClr val="D9B83F"/>
          </a:solidFill>
          <a:ln w="0">
            <a:solidFill>
              <a:srgbClr val="D9B83F"/>
            </a:solidFill>
            <a:prstDash val="solid"/>
          </a:ln>
        </p:spPr>
        <p:txBody>
          <a:bodyPr/>
          <a:lstStyle/>
          <a:p>
            <a:endParaRPr/>
          </a:p>
        </p:txBody>
      </p:sp>
      <p:sp>
        <p:nvSpPr>
          <p:cNvPr id="22" name="Retângulo 21">
            <a:extLst>
              <a:ext uri="{FF2B5EF4-FFF2-40B4-BE49-F238E27FC236}">
                <a16:creationId xmlns:a16="http://schemas.microsoft.com/office/drawing/2014/main" id="{2B16A3E9-9CE1-4B3F-A547-FB813DEF7B76}"/>
              </a:ext>
            </a:extLst>
          </p:cNvPr>
          <p:cNvSpPr>
            <a:spLocks noGrp="1"/>
          </p:cNvSpPr>
          <p:nvPr/>
        </p:nvSpPr>
        <p:spPr>
          <a:xfrm>
            <a:off x="9067800" y="3448050"/>
            <a:ext cx="19240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50 routed opportunities</a:t>
            </a:r>
          </a:p>
        </p:txBody>
      </p:sp>
      <p:sp>
        <p:nvSpPr>
          <p:cNvPr id="23" name="Retângulo 22">
            <a:extLst>
              <a:ext uri="{FF2B5EF4-FFF2-40B4-BE49-F238E27FC236}">
                <a16:creationId xmlns:a16="http://schemas.microsoft.com/office/drawing/2014/main" id="{B1A81619-537A-498E-990F-728E014CE9B1}"/>
              </a:ext>
            </a:extLst>
          </p:cNvPr>
          <p:cNvSpPr>
            <a:spLocks noGrp="1"/>
          </p:cNvSpPr>
          <p:nvPr/>
        </p:nvSpPr>
        <p:spPr>
          <a:xfrm>
            <a:off x="9067800" y="3848100"/>
            <a:ext cx="1924050" cy="68580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Track qualified leads through review. Settlements require permitted providers and approvals.</a:t>
            </a:r>
          </a:p>
        </p:txBody>
      </p:sp>
      <p:sp>
        <p:nvSpPr>
          <p:cNvPr id="24" name="Retângulo 23">
            <a:extLst>
              <a:ext uri="{FF2B5EF4-FFF2-40B4-BE49-F238E27FC236}">
                <a16:creationId xmlns:a16="http://schemas.microsoft.com/office/drawing/2014/main" id="{8C7DB24F-89C7-48C8-BE71-5B85C6BBD11B}"/>
              </a:ext>
            </a:extLst>
          </p:cNvPr>
          <p:cNvSpPr>
            <a:spLocks noGrp="1"/>
          </p:cNvSpPr>
          <p:nvPr/>
        </p:nvSpPr>
        <p:spPr>
          <a:xfrm>
            <a:off x="1047750" y="5353050"/>
            <a:ext cx="10096500" cy="266700"/>
          </a:xfrm>
          <a:prstGeom prst="rect">
            <a:avLst/>
          </a:prstGeom>
          <a:noFill/>
          <a:ln w="0">
            <a:noFill/>
            <a:prstDash val="solid"/>
          </a:ln>
        </p:spPr>
        <p:txBody>
          <a:bodyPr/>
          <a:lstStyle/>
          <a:p>
            <a:pPr algn="ctr">
              <a:buNone/>
              <a:defRPr sz="1350" b="1" i="0">
                <a:solidFill>
                  <a:srgbClr val="101828"/>
                </a:solidFill>
              </a:defRPr>
            </a:pPr>
            <a:r>
              <a:rPr sz="1350" b="1" i="0">
                <a:solidFill>
                  <a:srgbClr val="101828"/>
                </a:solidFill>
              </a:rPr>
              <a:t>Base planning revenue: US$81.3k in Year 1. No signed contracts. All acquisition assumptions require validation.</a:t>
            </a:r>
          </a:p>
        </p:txBody>
      </p:sp>
    </p:spTree>
    <p:extLst>
      <p:ext uri="{BB962C8B-B14F-4D97-AF65-F5344CB8AC3E}">
        <p14:creationId xmlns:p14="http://schemas.microsoft.com/office/powerpoint/2010/main" val="1294258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71226"/>
        </a:solidFill>
        <a:effectLst/>
      </p:bgPr>
    </p:bg>
    <p:spTree>
      <p:nvGrpSpPr>
        <p:cNvPr id="1" name=""/>
        <p:cNvGrpSpPr/>
        <p:nvPr/>
      </p:nvGrpSpPr>
      <p:grpSpPr>
        <a:xfrm>
          <a:off x="0" y="0"/>
          <a:ext cx="0" cy="0"/>
          <a:chOff x="0" y="0"/>
          <a:chExt cx="0" cy="0"/>
        </a:xfrm>
      </p:grpSpPr>
      <p:sp>
        <p:nvSpPr>
          <p:cNvPr id="27" name="Retângulo 26">
            <a:extLst>
              <a:ext uri="{FF2B5EF4-FFF2-40B4-BE49-F238E27FC236}">
                <a16:creationId xmlns:a16="http://schemas.microsoft.com/office/drawing/2014/main" id="{08C39353-F2B9-4595-A3A6-D4B67010AC67}"/>
              </a:ext>
            </a:extLst>
          </p:cNvPr>
          <p:cNvSpPr>
            <a:spLocks noGrp="1"/>
          </p:cNvSpPr>
          <p:nvPr/>
        </p:nvSpPr>
        <p:spPr>
          <a:xfrm>
            <a:off x="0" y="0"/>
            <a:ext cx="152400" cy="6858000"/>
          </a:xfrm>
          <a:prstGeom prst="rect">
            <a:avLst/>
          </a:prstGeom>
          <a:solidFill>
            <a:srgbClr val="D9B83F"/>
          </a:solidFill>
          <a:ln w="0">
            <a:solidFill>
              <a:srgbClr val="D9B83F"/>
            </a:solidFill>
            <a:prstDash val="solid"/>
          </a:ln>
        </p:spPr>
        <p:txBody>
          <a:bodyPr/>
          <a:lstStyle/>
          <a:p>
            <a:endParaRPr/>
          </a:p>
        </p:txBody>
      </p:sp>
      <p:sp>
        <p:nvSpPr>
          <p:cNvPr id="2" name="Oval 1">
            <a:extLst>
              <a:ext uri="{FF2B5EF4-FFF2-40B4-BE49-F238E27FC236}">
                <a16:creationId xmlns:a16="http://schemas.microsoft.com/office/drawing/2014/main" id="{E92B0DBA-EA7B-4F5A-843D-5883F8F63655}"/>
              </a:ext>
            </a:extLst>
          </p:cNvPr>
          <p:cNvSpPr>
            <a:spLocks noGrp="1"/>
          </p:cNvSpPr>
          <p:nvPr/>
        </p:nvSpPr>
        <p:spPr>
          <a:xfrm>
            <a:off x="9639300" y="0"/>
            <a:ext cx="2552700" cy="2552700"/>
          </a:xfrm>
          <a:prstGeom prst="ellipse">
            <a:avLst/>
          </a:prstGeom>
          <a:ln w="9525">
            <a:solidFill>
              <a:srgbClr val="25385C"/>
            </a:solidFill>
            <a:prstDash val="solid"/>
          </a:ln>
        </p:spPr>
        <p:txBody>
          <a:bodyPr/>
          <a:lstStyle/>
          <a:p>
            <a:endParaRPr/>
          </a:p>
        </p:txBody>
      </p:sp>
      <p:pic>
        <p:nvPicPr>
          <p:cNvPr id="31" name="Imagem 28"/>
          <p:cNvPicPr>
            <a:picLocks noChangeAspect="1"/>
          </p:cNvPicPr>
          <p:nvPr/>
        </p:nvPicPr>
        <p:blipFill>
          <a:blip r:embed="rId3"/>
          <a:stretch/>
        </p:blipFill>
        <p:spPr>
          <a:xfrm>
            <a:off x="514350" y="454632"/>
            <a:ext cx="1066800" cy="367085"/>
          </a:xfrm>
          <a:prstGeom prst="rect">
            <a:avLst/>
          </a:prstGeom>
        </p:spPr>
      </p:pic>
      <p:sp>
        <p:nvSpPr>
          <p:cNvPr id="4" name="Retângulo 3">
            <a:extLst>
              <a:ext uri="{FF2B5EF4-FFF2-40B4-BE49-F238E27FC236}">
                <a16:creationId xmlns:a16="http://schemas.microsoft.com/office/drawing/2014/main" id="{6D5A30B7-E451-4202-B0A5-26F0E0BCA68C}"/>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738097"/>
                </a:solidFill>
              </a:defRPr>
            </a:pPr>
            <a:r>
              <a:rPr sz="675" b="1" i="0">
                <a:solidFill>
                  <a:srgbClr val="738097"/>
                </a:solidFill>
              </a:rPr>
              <a:t>GLEMO</a:t>
            </a:r>
          </a:p>
        </p:txBody>
      </p:sp>
      <p:sp>
        <p:nvSpPr>
          <p:cNvPr id="5" name="Retângulo 4">
            <a:extLst>
              <a:ext uri="{FF2B5EF4-FFF2-40B4-BE49-F238E27FC236}">
                <a16:creationId xmlns:a16="http://schemas.microsoft.com/office/drawing/2014/main" id="{DD5E912D-6939-4233-BBB1-AC0CCCE33F35}"/>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7E8CA7"/>
                </a:solidFill>
              </a:defRPr>
            </a:pPr>
            <a:r>
              <a:rPr sz="675" b="0" i="0">
                <a:solidFill>
                  <a:srgbClr val="7E8CA7"/>
                </a:solidFill>
              </a:rPr>
              <a:t>Confidential</a:t>
            </a:r>
          </a:p>
        </p:txBody>
      </p:sp>
      <p:sp>
        <p:nvSpPr>
          <p:cNvPr id="6" name="Retângulo 5">
            <a:extLst>
              <a:ext uri="{FF2B5EF4-FFF2-40B4-BE49-F238E27FC236}">
                <a16:creationId xmlns:a16="http://schemas.microsoft.com/office/drawing/2014/main" id="{8F7914F8-AD06-4741-AEE8-FFC01C8A889E}"/>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C7D0E3"/>
                </a:solidFill>
              </a:defRPr>
            </a:pPr>
            <a:r>
              <a:rPr sz="675" b="0" i="0">
                <a:solidFill>
                  <a:srgbClr val="C7D0E3"/>
                </a:solidFill>
              </a:rPr>
              <a:t>13 / 20</a:t>
            </a:r>
          </a:p>
        </p:txBody>
      </p:sp>
      <p:sp>
        <p:nvSpPr>
          <p:cNvPr id="7" name="Retângulo 6">
            <a:extLst>
              <a:ext uri="{FF2B5EF4-FFF2-40B4-BE49-F238E27FC236}">
                <a16:creationId xmlns:a16="http://schemas.microsoft.com/office/drawing/2014/main" id="{7EB8E045-A2C8-4641-A697-5A0E06502C0B}"/>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D9B83F"/>
                </a:solidFill>
              </a:defRPr>
            </a:pPr>
            <a:r>
              <a:rPr sz="825" b="1" i="0">
                <a:solidFill>
                  <a:srgbClr val="D9B83F"/>
                </a:solidFill>
              </a:rPr>
              <a:t>ROADMAP</a:t>
            </a:r>
          </a:p>
        </p:txBody>
      </p:sp>
      <p:sp>
        <p:nvSpPr>
          <p:cNvPr id="8" name="Retângulo 7">
            <a:extLst>
              <a:ext uri="{FF2B5EF4-FFF2-40B4-BE49-F238E27FC236}">
                <a16:creationId xmlns:a16="http://schemas.microsoft.com/office/drawing/2014/main" id="{A693EFFA-629E-4E75-AB67-CE9CF30C9955}"/>
              </a:ext>
            </a:extLst>
          </p:cNvPr>
          <p:cNvSpPr>
            <a:spLocks noGrp="1"/>
          </p:cNvSpPr>
          <p:nvPr/>
        </p:nvSpPr>
        <p:spPr>
          <a:xfrm>
            <a:off x="723900" y="1385224"/>
            <a:ext cx="8763000" cy="838200"/>
          </a:xfrm>
          <a:prstGeom prst="rect">
            <a:avLst/>
          </a:prstGeom>
          <a:noFill/>
          <a:ln w="0">
            <a:noFill/>
            <a:prstDash val="solid"/>
          </a:ln>
        </p:spPr>
        <p:txBody>
          <a:bodyPr/>
          <a:lstStyle/>
          <a:p>
            <a:pPr algn="l">
              <a:buNone/>
              <a:defRPr sz="2775" b="1" i="0">
                <a:solidFill>
                  <a:srgbClr val="FFFFFF"/>
                </a:solidFill>
              </a:defRPr>
            </a:pPr>
            <a:r>
              <a:rPr sz="2775" b="1" i="0">
                <a:solidFill>
                  <a:srgbClr val="FFFFFF"/>
                </a:solidFill>
              </a:rPr>
              <a:t>Twelve months to seed readiness</a:t>
            </a:r>
          </a:p>
        </p:txBody>
      </p:sp>
      <p:sp>
        <p:nvSpPr>
          <p:cNvPr id="9" name="Retângulo 8">
            <a:extLst>
              <a:ext uri="{FF2B5EF4-FFF2-40B4-BE49-F238E27FC236}">
                <a16:creationId xmlns:a16="http://schemas.microsoft.com/office/drawing/2014/main" id="{FA3363C1-83BF-482E-8C4D-78CE8B503F9C}"/>
              </a:ext>
            </a:extLst>
          </p:cNvPr>
          <p:cNvSpPr>
            <a:spLocks noGrp="1"/>
          </p:cNvSpPr>
          <p:nvPr/>
        </p:nvSpPr>
        <p:spPr>
          <a:xfrm>
            <a:off x="723900" y="2156749"/>
            <a:ext cx="7429500" cy="628650"/>
          </a:xfrm>
          <a:prstGeom prst="rect">
            <a:avLst/>
          </a:prstGeom>
          <a:noFill/>
          <a:ln w="0">
            <a:noFill/>
            <a:prstDash val="solid"/>
          </a:ln>
        </p:spPr>
        <p:txBody>
          <a:bodyPr/>
          <a:lstStyle/>
          <a:p>
            <a:pPr algn="l">
              <a:buNone/>
              <a:defRPr sz="1350" b="0" i="0">
                <a:solidFill>
                  <a:srgbClr val="C7D0E3"/>
                </a:solidFill>
              </a:defRPr>
            </a:pPr>
            <a:r>
              <a:rPr sz="1350" b="0" i="0">
                <a:solidFill>
                  <a:srgbClr val="C7D0E3"/>
                </a:solidFill>
              </a:rPr>
              <a:t>Targets from funding close. Launch requires applicable approvals. The operating budget retains its 24-month horizon.</a:t>
            </a:r>
          </a:p>
        </p:txBody>
      </p:sp>
      <p:sp>
        <p:nvSpPr>
          <p:cNvPr id="10" name="Retângulo Arredondado 9">
            <a:extLst>
              <a:ext uri="{FF2B5EF4-FFF2-40B4-BE49-F238E27FC236}">
                <a16:creationId xmlns:a16="http://schemas.microsoft.com/office/drawing/2014/main" id="{060F5E58-7772-45CB-AF36-A581672B07EF}"/>
              </a:ext>
            </a:extLst>
          </p:cNvPr>
          <p:cNvSpPr>
            <a:spLocks noGrp="1"/>
          </p:cNvSpPr>
          <p:nvPr/>
        </p:nvSpPr>
        <p:spPr>
          <a:xfrm>
            <a:off x="742950" y="3333750"/>
            <a:ext cx="2305050" cy="1619250"/>
          </a:xfrm>
          <a:prstGeom prst="roundRect">
            <a:avLst>
              <a:gd name="adj" fmla="val 1176"/>
            </a:avLst>
          </a:prstGeom>
          <a:solidFill>
            <a:srgbClr val="0D1A31"/>
          </a:solidFill>
          <a:ln w="9525">
            <a:solidFill>
              <a:srgbClr val="203456"/>
            </a:solidFill>
            <a:prstDash val="solid"/>
          </a:ln>
        </p:spPr>
        <p:txBody>
          <a:bodyPr/>
          <a:lstStyle/>
          <a:p>
            <a:endParaRPr/>
          </a:p>
        </p:txBody>
      </p:sp>
      <p:sp>
        <p:nvSpPr>
          <p:cNvPr id="11" name="Retângulo 10">
            <a:extLst>
              <a:ext uri="{FF2B5EF4-FFF2-40B4-BE49-F238E27FC236}">
                <a16:creationId xmlns:a16="http://schemas.microsoft.com/office/drawing/2014/main" id="{E8C1DE9E-B07E-474C-9A72-D660DDC5636F}"/>
              </a:ext>
            </a:extLst>
          </p:cNvPr>
          <p:cNvSpPr>
            <a:spLocks noGrp="1"/>
          </p:cNvSpPr>
          <p:nvPr/>
        </p:nvSpPr>
        <p:spPr>
          <a:xfrm>
            <a:off x="895350" y="3467100"/>
            <a:ext cx="419100" cy="28575"/>
          </a:xfrm>
          <a:prstGeom prst="rect">
            <a:avLst/>
          </a:prstGeom>
          <a:solidFill>
            <a:srgbClr val="D9B83F"/>
          </a:solidFill>
          <a:ln w="0">
            <a:solidFill>
              <a:srgbClr val="D9B83F"/>
            </a:solidFill>
            <a:prstDash val="solid"/>
          </a:ln>
        </p:spPr>
        <p:txBody>
          <a:bodyPr/>
          <a:lstStyle/>
          <a:p>
            <a:endParaRPr/>
          </a:p>
        </p:txBody>
      </p:sp>
      <p:sp>
        <p:nvSpPr>
          <p:cNvPr id="12" name="Retângulo 11">
            <a:extLst>
              <a:ext uri="{FF2B5EF4-FFF2-40B4-BE49-F238E27FC236}">
                <a16:creationId xmlns:a16="http://schemas.microsoft.com/office/drawing/2014/main" id="{CF636A04-2B1B-43B8-ACFE-0CE54432A462}"/>
              </a:ext>
            </a:extLst>
          </p:cNvPr>
          <p:cNvSpPr>
            <a:spLocks noGrp="1"/>
          </p:cNvSpPr>
          <p:nvPr/>
        </p:nvSpPr>
        <p:spPr>
          <a:xfrm>
            <a:off x="914400" y="3581400"/>
            <a:ext cx="1962150" cy="323850"/>
          </a:xfrm>
          <a:prstGeom prst="rect">
            <a:avLst/>
          </a:prstGeom>
          <a:noFill/>
          <a:ln w="0">
            <a:noFill/>
            <a:prstDash val="solid"/>
          </a:ln>
        </p:spPr>
        <p:txBody>
          <a:bodyPr/>
          <a:lstStyle/>
          <a:p>
            <a:pPr algn="l">
              <a:buNone/>
              <a:defRPr sz="1125" b="1" i="0">
                <a:solidFill>
                  <a:srgbClr val="FFFFFF"/>
                </a:solidFill>
              </a:defRPr>
            </a:pPr>
            <a:r>
              <a:rPr sz="1125" b="1" i="0">
                <a:solidFill>
                  <a:srgbClr val="FFFFFF"/>
                </a:solidFill>
              </a:rPr>
              <a:t>Months 0-3</a:t>
            </a:r>
          </a:p>
          <a:p>
            <a:pPr algn="l">
              <a:buNone/>
              <a:defRPr sz="1125" b="1" i="0">
                <a:solidFill>
                  <a:srgbClr val="FFFFFF"/>
                </a:solidFill>
              </a:defRPr>
            </a:pPr>
            <a:r>
              <a:rPr sz="1125" b="1" i="0">
                <a:solidFill>
                  <a:srgbClr val="FFFFFF"/>
                </a:solidFill>
              </a:rPr>
              <a:t>Foundation</a:t>
            </a:r>
          </a:p>
        </p:txBody>
      </p:sp>
      <p:sp>
        <p:nvSpPr>
          <p:cNvPr id="13" name="Retângulo 12">
            <a:extLst>
              <a:ext uri="{FF2B5EF4-FFF2-40B4-BE49-F238E27FC236}">
                <a16:creationId xmlns:a16="http://schemas.microsoft.com/office/drawing/2014/main" id="{CEB3046F-6AFE-4D8B-9719-C3C849A4F726}"/>
              </a:ext>
            </a:extLst>
          </p:cNvPr>
          <p:cNvSpPr>
            <a:spLocks noGrp="1"/>
          </p:cNvSpPr>
          <p:nvPr/>
        </p:nvSpPr>
        <p:spPr>
          <a:xfrm>
            <a:off x="914400" y="4067175"/>
            <a:ext cx="1962150" cy="857250"/>
          </a:xfrm>
          <a:prstGeom prst="rect">
            <a:avLst/>
          </a:prstGeom>
          <a:noFill/>
          <a:ln w="0">
            <a:noFill/>
            <a:prstDash val="solid"/>
          </a:ln>
        </p:spPr>
        <p:txBody>
          <a:bodyPr/>
          <a:lstStyle/>
          <a:p>
            <a:pPr algn="l">
              <a:buNone/>
              <a:defRPr sz="863" b="0" i="0">
                <a:solidFill>
                  <a:srgbClr val="C7D0E3"/>
                </a:solidFill>
              </a:defRPr>
            </a:pPr>
            <a:r>
              <a:rPr sz="1000" b="0" i="0">
                <a:solidFill>
                  <a:srgbClr val="C7D0E3"/>
                </a:solidFill>
              </a:rPr>
              <a:t>BVI/Cayman legal work</a:t>
            </a:r>
          </a:p>
          <a:p>
            <a:r>
              <a:rPr sz="1000" b="0" i="0">
                <a:solidFill>
                  <a:srgbClr val="C7D0E3"/>
                </a:solidFill>
              </a:rPr>
              <a:t>Rail MVP by month 3</a:t>
            </a:r>
            <a:endParaRPr sz="1000" b="0" i="0">
              <a:solidFill>
                <a:srgbClr val="C7D0E3"/>
              </a:solidFill>
            </a:endParaRPr>
          </a:p>
          <a:p>
            <a:pPr algn="l">
              <a:buNone/>
              <a:defRPr sz="863" b="0" i="0">
                <a:solidFill>
                  <a:srgbClr val="C7D0E3"/>
                </a:solidFill>
              </a:defRPr>
            </a:pPr>
            <a:r>
              <a:rPr sz="1000" b="0" i="0">
                <a:solidFill>
                  <a:srgbClr val="C7D0E3"/>
                </a:solidFill>
              </a:rPr>
              <a:t>First paying issuers target</a:t>
            </a:r>
          </a:p>
        </p:txBody>
      </p:sp>
      <p:sp>
        <p:nvSpPr>
          <p:cNvPr id="14" name="Retângulo Arredondado 13">
            <a:extLst>
              <a:ext uri="{FF2B5EF4-FFF2-40B4-BE49-F238E27FC236}">
                <a16:creationId xmlns:a16="http://schemas.microsoft.com/office/drawing/2014/main" id="{1FD9DC2C-99F6-4869-9065-DA09AB0DF0EE}"/>
              </a:ext>
            </a:extLst>
          </p:cNvPr>
          <p:cNvSpPr>
            <a:spLocks noGrp="1"/>
          </p:cNvSpPr>
          <p:nvPr/>
        </p:nvSpPr>
        <p:spPr>
          <a:xfrm>
            <a:off x="3467100" y="3333750"/>
            <a:ext cx="2305050" cy="1619250"/>
          </a:xfrm>
          <a:prstGeom prst="roundRect">
            <a:avLst>
              <a:gd name="adj" fmla="val 1176"/>
            </a:avLst>
          </a:prstGeom>
          <a:solidFill>
            <a:srgbClr val="0D1A31"/>
          </a:solidFill>
          <a:ln w="9525">
            <a:solidFill>
              <a:srgbClr val="203456"/>
            </a:solidFill>
            <a:prstDash val="solid"/>
          </a:ln>
        </p:spPr>
        <p:txBody>
          <a:bodyPr/>
          <a:lstStyle/>
          <a:p>
            <a:endParaRPr/>
          </a:p>
        </p:txBody>
      </p:sp>
      <p:sp>
        <p:nvSpPr>
          <p:cNvPr id="15" name="Retângulo 14">
            <a:extLst>
              <a:ext uri="{FF2B5EF4-FFF2-40B4-BE49-F238E27FC236}">
                <a16:creationId xmlns:a16="http://schemas.microsoft.com/office/drawing/2014/main" id="{ABF3902C-552C-48EB-8664-6CE3ED568DD4}"/>
              </a:ext>
            </a:extLst>
          </p:cNvPr>
          <p:cNvSpPr>
            <a:spLocks noGrp="1"/>
          </p:cNvSpPr>
          <p:nvPr/>
        </p:nvSpPr>
        <p:spPr>
          <a:xfrm>
            <a:off x="3619500" y="3467100"/>
            <a:ext cx="419100" cy="28575"/>
          </a:xfrm>
          <a:prstGeom prst="rect">
            <a:avLst/>
          </a:prstGeom>
          <a:solidFill>
            <a:srgbClr val="D9B83F"/>
          </a:solidFill>
          <a:ln w="0">
            <a:solidFill>
              <a:srgbClr val="D9B83F"/>
            </a:solidFill>
            <a:prstDash val="solid"/>
          </a:ln>
        </p:spPr>
        <p:txBody>
          <a:bodyPr/>
          <a:lstStyle/>
          <a:p>
            <a:endParaRPr/>
          </a:p>
        </p:txBody>
      </p:sp>
      <p:sp>
        <p:nvSpPr>
          <p:cNvPr id="16" name="Retângulo 15">
            <a:extLst>
              <a:ext uri="{FF2B5EF4-FFF2-40B4-BE49-F238E27FC236}">
                <a16:creationId xmlns:a16="http://schemas.microsoft.com/office/drawing/2014/main" id="{00E5C484-AF65-4673-A340-56419E32852B}"/>
              </a:ext>
            </a:extLst>
          </p:cNvPr>
          <p:cNvSpPr>
            <a:spLocks noGrp="1"/>
          </p:cNvSpPr>
          <p:nvPr/>
        </p:nvSpPr>
        <p:spPr>
          <a:xfrm>
            <a:off x="3638550" y="3581400"/>
            <a:ext cx="1962150" cy="323850"/>
          </a:xfrm>
          <a:prstGeom prst="rect">
            <a:avLst/>
          </a:prstGeom>
          <a:noFill/>
          <a:ln w="0">
            <a:noFill/>
            <a:prstDash val="solid"/>
          </a:ln>
        </p:spPr>
        <p:txBody>
          <a:bodyPr/>
          <a:lstStyle/>
          <a:p>
            <a:pPr algn="l">
              <a:buNone/>
              <a:defRPr sz="1125" b="1" i="0">
                <a:solidFill>
                  <a:srgbClr val="FFFFFF"/>
                </a:solidFill>
              </a:defRPr>
            </a:pPr>
            <a:r>
              <a:rPr sz="1125" b="1" i="0">
                <a:solidFill>
                  <a:srgbClr val="FFFFFF"/>
                </a:solidFill>
              </a:rPr>
              <a:t>Months 4-6</a:t>
            </a:r>
          </a:p>
          <a:p>
            <a:pPr algn="l">
              <a:buNone/>
              <a:defRPr sz="1125" b="1" i="0">
                <a:solidFill>
                  <a:srgbClr val="FFFFFF"/>
                </a:solidFill>
              </a:defRPr>
            </a:pPr>
            <a:r>
              <a:rPr sz="1125" b="1" i="0">
                <a:solidFill>
                  <a:srgbClr val="FFFFFF"/>
                </a:solidFill>
              </a:rPr>
              <a:t>Live pilot</a:t>
            </a:r>
          </a:p>
        </p:txBody>
      </p:sp>
      <p:sp>
        <p:nvSpPr>
          <p:cNvPr id="17" name="Retângulo 16">
            <a:extLst>
              <a:ext uri="{FF2B5EF4-FFF2-40B4-BE49-F238E27FC236}">
                <a16:creationId xmlns:a16="http://schemas.microsoft.com/office/drawing/2014/main" id="{956A5857-1EF7-4CB9-A581-6B8F852EFBD7}"/>
              </a:ext>
            </a:extLst>
          </p:cNvPr>
          <p:cNvSpPr>
            <a:spLocks noGrp="1"/>
          </p:cNvSpPr>
          <p:nvPr/>
        </p:nvSpPr>
        <p:spPr>
          <a:xfrm>
            <a:off x="3638550" y="4067175"/>
            <a:ext cx="1962150" cy="857250"/>
          </a:xfrm>
          <a:prstGeom prst="rect">
            <a:avLst/>
          </a:prstGeom>
          <a:noFill/>
          <a:ln w="0">
            <a:noFill/>
            <a:prstDash val="solid"/>
          </a:ln>
        </p:spPr>
        <p:txBody>
          <a:bodyPr/>
          <a:lstStyle/>
          <a:p>
            <a:pPr algn="l">
              <a:buNone/>
              <a:defRPr sz="863" b="0" i="0">
                <a:solidFill>
                  <a:srgbClr val="C7D0E3"/>
                </a:solidFill>
              </a:defRPr>
            </a:pPr>
            <a:r>
              <a:rPr sz="1000" b="0" i="0">
                <a:solidFill>
                  <a:srgbClr val="C7D0E3"/>
                </a:solidFill>
              </a:rPr>
              <a:t>First live transaction in M5</a:t>
            </a:r>
          </a:p>
          <a:p>
            <a:r>
              <a:rPr sz="1000" b="0" i="0">
                <a:solidFill>
                  <a:srgbClr val="C7D0E3"/>
                </a:solidFill>
              </a:rPr>
              <a:t/>
            </a:r>
            <a:endParaRPr sz="1000" b="0" i="0">
              <a:solidFill>
                <a:srgbClr val="C7D0E3"/>
              </a:solidFill>
            </a:endParaRPr>
          </a:p>
          <a:p>
            <a:pPr algn="l">
              <a:buNone/>
              <a:defRPr sz="863" b="0" i="0">
                <a:solidFill>
                  <a:srgbClr val="C7D0E3"/>
                </a:solidFill>
              </a:defRPr>
            </a:pPr>
            <a:r>
              <a:rPr sz="1000" b="0" i="0">
                <a:solidFill>
                  <a:srgbClr val="C7D0E3"/>
                </a:solidFill>
              </a:rPr>
              <a:t>Measure buyer conversion and cost</a:t>
            </a:r>
          </a:p>
        </p:txBody>
      </p:sp>
      <p:sp>
        <p:nvSpPr>
          <p:cNvPr id="18" name="Retângulo Arredondado 17">
            <a:extLst>
              <a:ext uri="{FF2B5EF4-FFF2-40B4-BE49-F238E27FC236}">
                <a16:creationId xmlns:a16="http://schemas.microsoft.com/office/drawing/2014/main" id="{3A323E90-C44C-4C18-B021-BD799CD49B00}"/>
              </a:ext>
            </a:extLst>
          </p:cNvPr>
          <p:cNvSpPr>
            <a:spLocks noGrp="1"/>
          </p:cNvSpPr>
          <p:nvPr/>
        </p:nvSpPr>
        <p:spPr>
          <a:xfrm>
            <a:off x="6191250" y="3333750"/>
            <a:ext cx="2305050" cy="1619250"/>
          </a:xfrm>
          <a:prstGeom prst="roundRect">
            <a:avLst>
              <a:gd name="adj" fmla="val 1176"/>
            </a:avLst>
          </a:prstGeom>
          <a:solidFill>
            <a:srgbClr val="0D1A31"/>
          </a:solidFill>
          <a:ln w="9525">
            <a:solidFill>
              <a:srgbClr val="203456"/>
            </a:solidFill>
            <a:prstDash val="solid"/>
          </a:ln>
        </p:spPr>
        <p:txBody>
          <a:bodyPr/>
          <a:lstStyle/>
          <a:p>
            <a:endParaRPr/>
          </a:p>
        </p:txBody>
      </p:sp>
      <p:sp>
        <p:nvSpPr>
          <p:cNvPr id="19" name="Retângulo 18">
            <a:extLst>
              <a:ext uri="{FF2B5EF4-FFF2-40B4-BE49-F238E27FC236}">
                <a16:creationId xmlns:a16="http://schemas.microsoft.com/office/drawing/2014/main" id="{8025E54E-DBC0-4283-B87B-ED58DE81A999}"/>
              </a:ext>
            </a:extLst>
          </p:cNvPr>
          <p:cNvSpPr>
            <a:spLocks noGrp="1"/>
          </p:cNvSpPr>
          <p:nvPr/>
        </p:nvSpPr>
        <p:spPr>
          <a:xfrm>
            <a:off x="6343650" y="3467100"/>
            <a:ext cx="419100" cy="28575"/>
          </a:xfrm>
          <a:prstGeom prst="rect">
            <a:avLst/>
          </a:prstGeom>
          <a:solidFill>
            <a:srgbClr val="D9B83F"/>
          </a:solidFill>
          <a:ln w="0">
            <a:solidFill>
              <a:srgbClr val="D9B83F"/>
            </a:solidFill>
            <a:prstDash val="solid"/>
          </a:ln>
        </p:spPr>
        <p:txBody>
          <a:bodyPr/>
          <a:lstStyle/>
          <a:p>
            <a:endParaRPr/>
          </a:p>
        </p:txBody>
      </p:sp>
      <p:sp>
        <p:nvSpPr>
          <p:cNvPr id="20" name="Retângulo 19">
            <a:extLst>
              <a:ext uri="{FF2B5EF4-FFF2-40B4-BE49-F238E27FC236}">
                <a16:creationId xmlns:a16="http://schemas.microsoft.com/office/drawing/2014/main" id="{A82B84DF-1422-429E-A5C6-C7F64B298FF4}"/>
              </a:ext>
            </a:extLst>
          </p:cNvPr>
          <p:cNvSpPr>
            <a:spLocks noGrp="1"/>
          </p:cNvSpPr>
          <p:nvPr/>
        </p:nvSpPr>
        <p:spPr>
          <a:xfrm>
            <a:off x="6362700" y="3581400"/>
            <a:ext cx="1962150" cy="323850"/>
          </a:xfrm>
          <a:prstGeom prst="rect">
            <a:avLst/>
          </a:prstGeom>
          <a:noFill/>
          <a:ln w="0">
            <a:noFill/>
            <a:prstDash val="solid"/>
          </a:ln>
        </p:spPr>
        <p:txBody>
          <a:bodyPr/>
          <a:lstStyle/>
          <a:p>
            <a:pPr algn="l">
              <a:buNone/>
              <a:defRPr sz="1125" b="1" i="0">
                <a:solidFill>
                  <a:srgbClr val="FFFFFF"/>
                </a:solidFill>
              </a:defRPr>
            </a:pPr>
            <a:r>
              <a:rPr sz="1125" b="1" i="0">
                <a:solidFill>
                  <a:srgbClr val="FFFFFF"/>
                </a:solidFill>
              </a:rPr>
              <a:t>Months 7-9</a:t>
            </a:r>
          </a:p>
          <a:p>
            <a:pPr algn="l">
              <a:buNone/>
              <a:defRPr sz="1125" b="1" i="0">
                <a:solidFill>
                  <a:srgbClr val="FFFFFF"/>
                </a:solidFill>
              </a:defRPr>
            </a:pPr>
            <a:r>
              <a:rPr sz="1125" b="1" i="0">
                <a:solidFill>
                  <a:srgbClr val="FFFFFF"/>
                </a:solidFill>
              </a:rPr>
              <a:t>Launch</a:t>
            </a:r>
          </a:p>
        </p:txBody>
      </p:sp>
      <p:sp>
        <p:nvSpPr>
          <p:cNvPr id="21" name="Retângulo 20">
            <a:extLst>
              <a:ext uri="{FF2B5EF4-FFF2-40B4-BE49-F238E27FC236}">
                <a16:creationId xmlns:a16="http://schemas.microsoft.com/office/drawing/2014/main" id="{56437B30-D46A-4F50-A5BF-C121FF1A8230}"/>
              </a:ext>
            </a:extLst>
          </p:cNvPr>
          <p:cNvSpPr>
            <a:spLocks noGrp="1"/>
          </p:cNvSpPr>
          <p:nvPr/>
        </p:nvSpPr>
        <p:spPr>
          <a:xfrm>
            <a:off x="6362700" y="4067175"/>
            <a:ext cx="1962150" cy="857250"/>
          </a:xfrm>
          <a:prstGeom prst="rect">
            <a:avLst/>
          </a:prstGeom>
          <a:noFill/>
          <a:ln w="0">
            <a:noFill/>
            <a:prstDash val="solid"/>
          </a:ln>
        </p:spPr>
        <p:txBody>
          <a:bodyPr/>
          <a:lstStyle/>
          <a:p>
            <a:pPr algn="l">
              <a:buNone/>
              <a:defRPr sz="863" b="0" i="0">
                <a:solidFill>
                  <a:srgbClr val="C7D0E3"/>
                </a:solidFill>
              </a:defRPr>
            </a:pPr>
            <a:r>
              <a:rPr sz="1000" b="0" i="0">
                <a:solidFill>
                  <a:srgbClr val="C7D0E3"/>
                </a:solidFill>
              </a:rPr>
              <a:t>Platform launch at month 9</a:t>
            </a:r>
          </a:p>
          <a:p>
            <a:r>
              <a:rPr sz="1000" b="0" i="0">
                <a:solidFill>
                  <a:srgbClr val="C7D0E3"/>
                </a:solidFill>
              </a:rPr>
              <a:t/>
            </a:r>
            <a:endParaRPr sz="1000" b="0" i="0">
              <a:solidFill>
                <a:srgbClr val="C7D0E3"/>
              </a:solidFill>
            </a:endParaRPr>
          </a:p>
          <a:p>
            <a:pPr algn="l">
              <a:buNone/>
              <a:defRPr sz="863" b="0" i="0">
                <a:solidFill>
                  <a:srgbClr val="C7D0E3"/>
                </a:solidFill>
              </a:defRPr>
            </a:pPr>
            <a:r>
              <a:rPr sz="1000" b="0" i="0">
                <a:solidFill>
                  <a:srgbClr val="C7D0E3"/>
                </a:solidFill>
              </a:rPr>
              <a:t>Curated assets and eligible buyers</a:t>
            </a:r>
          </a:p>
        </p:txBody>
      </p:sp>
      <p:sp>
        <p:nvSpPr>
          <p:cNvPr id="22" name="Retângulo Arredondado 21">
            <a:extLst>
              <a:ext uri="{FF2B5EF4-FFF2-40B4-BE49-F238E27FC236}">
                <a16:creationId xmlns:a16="http://schemas.microsoft.com/office/drawing/2014/main" id="{1442D995-B940-44E4-BD3E-B56A514A9AD9}"/>
              </a:ext>
            </a:extLst>
          </p:cNvPr>
          <p:cNvSpPr>
            <a:spLocks noGrp="1"/>
          </p:cNvSpPr>
          <p:nvPr/>
        </p:nvSpPr>
        <p:spPr>
          <a:xfrm>
            <a:off x="8915400" y="3333750"/>
            <a:ext cx="2305050" cy="1619250"/>
          </a:xfrm>
          <a:prstGeom prst="roundRect">
            <a:avLst>
              <a:gd name="adj" fmla="val 1176"/>
            </a:avLst>
          </a:prstGeom>
          <a:solidFill>
            <a:srgbClr val="0D1A31"/>
          </a:solidFill>
          <a:ln w="9525">
            <a:solidFill>
              <a:srgbClr val="203456"/>
            </a:solidFill>
            <a:prstDash val="solid"/>
          </a:ln>
        </p:spPr>
        <p:txBody>
          <a:bodyPr/>
          <a:lstStyle/>
          <a:p>
            <a:endParaRPr/>
          </a:p>
        </p:txBody>
      </p:sp>
      <p:sp>
        <p:nvSpPr>
          <p:cNvPr id="23" name="Retângulo 22">
            <a:extLst>
              <a:ext uri="{FF2B5EF4-FFF2-40B4-BE49-F238E27FC236}">
                <a16:creationId xmlns:a16="http://schemas.microsoft.com/office/drawing/2014/main" id="{749BA552-0953-42FF-9D57-BF3300A05C5D}"/>
              </a:ext>
            </a:extLst>
          </p:cNvPr>
          <p:cNvSpPr>
            <a:spLocks noGrp="1"/>
          </p:cNvSpPr>
          <p:nvPr/>
        </p:nvSpPr>
        <p:spPr>
          <a:xfrm>
            <a:off x="9067800" y="3467100"/>
            <a:ext cx="419100" cy="28575"/>
          </a:xfrm>
          <a:prstGeom prst="rect">
            <a:avLst/>
          </a:prstGeom>
          <a:solidFill>
            <a:srgbClr val="D9B83F"/>
          </a:solidFill>
          <a:ln w="0">
            <a:solidFill>
              <a:srgbClr val="D9B83F"/>
            </a:solidFill>
            <a:prstDash val="solid"/>
          </a:ln>
        </p:spPr>
        <p:txBody>
          <a:bodyPr/>
          <a:lstStyle/>
          <a:p>
            <a:endParaRPr/>
          </a:p>
        </p:txBody>
      </p:sp>
      <p:sp>
        <p:nvSpPr>
          <p:cNvPr id="24" name="Retângulo 23">
            <a:extLst>
              <a:ext uri="{FF2B5EF4-FFF2-40B4-BE49-F238E27FC236}">
                <a16:creationId xmlns:a16="http://schemas.microsoft.com/office/drawing/2014/main" id="{DC2EEC09-54AC-45F6-8CE9-5F1C02F2D706}"/>
              </a:ext>
            </a:extLst>
          </p:cNvPr>
          <p:cNvSpPr>
            <a:spLocks noGrp="1"/>
          </p:cNvSpPr>
          <p:nvPr/>
        </p:nvSpPr>
        <p:spPr>
          <a:xfrm>
            <a:off x="9086850" y="3581400"/>
            <a:ext cx="1962150" cy="323850"/>
          </a:xfrm>
          <a:prstGeom prst="rect">
            <a:avLst/>
          </a:prstGeom>
          <a:noFill/>
          <a:ln w="0">
            <a:noFill/>
            <a:prstDash val="solid"/>
          </a:ln>
        </p:spPr>
        <p:txBody>
          <a:bodyPr/>
          <a:lstStyle/>
          <a:p>
            <a:pPr algn="l">
              <a:buNone/>
              <a:defRPr sz="1125" b="1" i="0">
                <a:solidFill>
                  <a:srgbClr val="FFFFFF"/>
                </a:solidFill>
              </a:defRPr>
            </a:pPr>
            <a:r>
              <a:rPr sz="1125" b="1" i="0">
                <a:solidFill>
                  <a:srgbClr val="FFFFFF"/>
                </a:solidFill>
              </a:rPr>
              <a:t>Months 10-12</a:t>
            </a:r>
          </a:p>
          <a:p>
            <a:pPr algn="l">
              <a:buNone/>
              <a:defRPr sz="1125" b="1" i="0">
                <a:solidFill>
                  <a:srgbClr val="FFFFFF"/>
                </a:solidFill>
              </a:defRPr>
            </a:pPr>
            <a:r>
              <a:rPr sz="1125" b="1" i="0">
                <a:solidFill>
                  <a:srgbClr val="FFFFFF"/>
                </a:solidFill>
              </a:rPr>
              <a:t>Seed readiness</a:t>
            </a:r>
          </a:p>
        </p:txBody>
      </p:sp>
      <p:sp>
        <p:nvSpPr>
          <p:cNvPr id="25" name="Retângulo 24">
            <a:extLst>
              <a:ext uri="{FF2B5EF4-FFF2-40B4-BE49-F238E27FC236}">
                <a16:creationId xmlns:a16="http://schemas.microsoft.com/office/drawing/2014/main" id="{43E20AC0-C87A-46A4-B08C-9B1FDEE95DDD}"/>
              </a:ext>
            </a:extLst>
          </p:cNvPr>
          <p:cNvSpPr>
            <a:spLocks noGrp="1"/>
          </p:cNvSpPr>
          <p:nvPr/>
        </p:nvSpPr>
        <p:spPr>
          <a:xfrm>
            <a:off x="9086850" y="4067175"/>
            <a:ext cx="1962150" cy="857250"/>
          </a:xfrm>
          <a:prstGeom prst="rect">
            <a:avLst/>
          </a:prstGeom>
          <a:noFill/>
          <a:ln w="0">
            <a:noFill/>
            <a:prstDash val="solid"/>
          </a:ln>
        </p:spPr>
        <p:txBody>
          <a:bodyPr/>
          <a:lstStyle/>
          <a:p>
            <a:pPr algn="l">
              <a:buNone/>
              <a:defRPr sz="863" b="0" i="0">
                <a:solidFill>
                  <a:srgbClr val="C7D0E3"/>
                </a:solidFill>
              </a:defRPr>
            </a:pPr>
            <a:r>
              <a:rPr sz="1000" b="0" i="0">
                <a:solidFill>
                  <a:srgbClr val="C7D0E3"/>
                </a:solidFill>
              </a:rPr>
              <a:t>Two paying institutions with repeat usage</a:t>
            </a:r>
          </a:p>
          <a:p>
            <a:r>
              <a:rPr sz="1000" b="0" i="0">
                <a:solidFill>
                  <a:srgbClr val="C7D0E3"/>
                </a:solidFill>
              </a:rPr>
              <a:t/>
            </a:r>
            <a:endParaRPr sz="1000" b="0" i="0">
              <a:solidFill>
                <a:srgbClr val="C7D0E3"/>
              </a:solidFill>
            </a:endParaRPr>
          </a:p>
          <a:p>
            <a:pPr algn="l">
              <a:buNone/>
              <a:defRPr sz="863" b="0" i="0">
                <a:solidFill>
                  <a:srgbClr val="C7D0E3"/>
                </a:solidFill>
              </a:defRPr>
            </a:pPr>
            <a:r>
              <a:rPr sz="1000" b="0" i="0">
                <a:solidFill>
                  <a:srgbClr val="C7D0E3"/>
                </a:solidFill>
              </a:rPr>
              <a:t>Evidence for the seed round</a:t>
            </a:r>
          </a:p>
        </p:txBody>
      </p:sp>
    </p:spTree>
    <p:extLst>
      <p:ext uri="{BB962C8B-B14F-4D97-AF65-F5344CB8AC3E}">
        <p14:creationId xmlns:p14="http://schemas.microsoft.com/office/powerpoint/2010/main" val="126776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4" name="Imagem 32"/>
          <p:cNvPicPr>
            <a:picLocks noChangeAspect="1"/>
          </p:cNvPicPr>
          <p:nvPr/>
        </p:nvPicPr>
        <p:blipFill>
          <a:blip r:embed="rId3"/>
          <a:stretch/>
        </p:blipFill>
        <p:spPr>
          <a:xfrm>
            <a:off x="514350" y="454632"/>
            <a:ext cx="1066800" cy="367085"/>
          </a:xfrm>
          <a:prstGeom prst="rect">
            <a:avLst/>
          </a:prstGeom>
        </p:spPr>
      </p:pic>
      <p:sp>
        <p:nvSpPr>
          <p:cNvPr id="2" name="Retângulo 1">
            <a:extLst>
              <a:ext uri="{FF2B5EF4-FFF2-40B4-BE49-F238E27FC236}">
                <a16:creationId xmlns:a16="http://schemas.microsoft.com/office/drawing/2014/main" id="{BE091494-7277-44D7-878E-A0530BA83118}"/>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9AA4B8"/>
                </a:solidFill>
              </a:defRPr>
            </a:pPr>
            <a:r>
              <a:rPr sz="675" b="1" i="0">
                <a:solidFill>
                  <a:srgbClr val="9AA4B8"/>
                </a:solidFill>
              </a:rPr>
              <a:t>GLEMO</a:t>
            </a:r>
          </a:p>
        </p:txBody>
      </p:sp>
      <p:sp>
        <p:nvSpPr>
          <p:cNvPr id="3" name="Retângulo 2">
            <a:extLst>
              <a:ext uri="{FF2B5EF4-FFF2-40B4-BE49-F238E27FC236}">
                <a16:creationId xmlns:a16="http://schemas.microsoft.com/office/drawing/2014/main" id="{6861C3EE-D82A-460C-80E6-3973B33D5092}"/>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A4ADBD"/>
                </a:solidFill>
              </a:defRPr>
            </a:pPr>
            <a:r>
              <a:rPr sz="675" b="0" i="0">
                <a:solidFill>
                  <a:srgbClr val="A4ADBD"/>
                </a:solidFill>
              </a:rPr>
              <a:t>Confidential</a:t>
            </a:r>
          </a:p>
        </p:txBody>
      </p:sp>
      <p:sp>
        <p:nvSpPr>
          <p:cNvPr id="4" name="Retângulo 3">
            <a:extLst>
              <a:ext uri="{FF2B5EF4-FFF2-40B4-BE49-F238E27FC236}">
                <a16:creationId xmlns:a16="http://schemas.microsoft.com/office/drawing/2014/main" id="{F377EE3C-C2E0-4B05-AC1B-F350BDADD747}"/>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798499"/>
                </a:solidFill>
              </a:defRPr>
            </a:pPr>
            <a:r>
              <a:rPr sz="675" b="0" i="0">
                <a:solidFill>
                  <a:srgbClr val="798499"/>
                </a:solidFill>
              </a:rPr>
              <a:t>14 / 20</a:t>
            </a:r>
          </a:p>
        </p:txBody>
      </p:sp>
      <p:sp>
        <p:nvSpPr>
          <p:cNvPr id="5" name="Retângulo 4">
            <a:extLst>
              <a:ext uri="{FF2B5EF4-FFF2-40B4-BE49-F238E27FC236}">
                <a16:creationId xmlns:a16="http://schemas.microsoft.com/office/drawing/2014/main" id="{DA76CBB6-D142-4082-99A8-6E7BF7F7BD2D}"/>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A27F00"/>
                </a:solidFill>
              </a:defRPr>
            </a:pPr>
            <a:r>
              <a:rPr sz="825" b="1" i="0">
                <a:solidFill>
                  <a:srgbClr val="A27F00"/>
                </a:solidFill>
              </a:rPr>
              <a:t>USE OF FUNDS</a:t>
            </a:r>
          </a:p>
        </p:txBody>
      </p:sp>
      <p:sp>
        <p:nvSpPr>
          <p:cNvPr id="6" name="Retângulo 5">
            <a:extLst>
              <a:ext uri="{FF2B5EF4-FFF2-40B4-BE49-F238E27FC236}">
                <a16:creationId xmlns:a16="http://schemas.microsoft.com/office/drawing/2014/main" id="{4F02B5B7-7625-4E42-8F47-E99597E7643A}"/>
              </a:ext>
            </a:extLst>
          </p:cNvPr>
          <p:cNvSpPr>
            <a:spLocks noGrp="1"/>
          </p:cNvSpPr>
          <p:nvPr/>
        </p:nvSpPr>
        <p:spPr>
          <a:xfrm>
            <a:off x="723900" y="1390650"/>
            <a:ext cx="7239000" cy="876300"/>
          </a:xfrm>
          <a:prstGeom prst="rect">
            <a:avLst/>
          </a:prstGeom>
          <a:noFill/>
          <a:ln w="0">
            <a:noFill/>
            <a:prstDash val="solid"/>
          </a:ln>
        </p:spPr>
        <p:txBody>
          <a:bodyPr/>
          <a:lstStyle/>
          <a:p>
            <a:pPr algn="l">
              <a:buNone/>
              <a:defRPr sz="2775" b="1" i="0">
                <a:solidFill>
                  <a:srgbClr val="101828"/>
                </a:solidFill>
              </a:defRPr>
            </a:pPr>
            <a:r>
              <a:rPr sz="2775" b="1" i="0">
                <a:solidFill>
                  <a:srgbClr val="101828"/>
                </a:solidFill>
              </a:rPr>
              <a:t>US$2M proposed pre-seed allocation</a:t>
            </a:r>
          </a:p>
        </p:txBody>
      </p:sp>
      <p:sp>
        <p:nvSpPr>
          <p:cNvPr id="7" name="Retângulo 6">
            <a:extLst>
              <a:ext uri="{FF2B5EF4-FFF2-40B4-BE49-F238E27FC236}">
                <a16:creationId xmlns:a16="http://schemas.microsoft.com/office/drawing/2014/main" id="{6CBE5C48-D8E6-4B7B-AB80-4811068647D8}"/>
              </a:ext>
            </a:extLst>
          </p:cNvPr>
          <p:cNvSpPr>
            <a:spLocks noGrp="1"/>
          </p:cNvSpPr>
          <p:nvPr/>
        </p:nvSpPr>
        <p:spPr>
          <a:xfrm>
            <a:off x="723900" y="2190750"/>
            <a:ext cx="8191500" cy="628650"/>
          </a:xfrm>
          <a:prstGeom prst="rect">
            <a:avLst/>
          </a:prstGeom>
          <a:noFill/>
          <a:ln w="0">
            <a:noFill/>
            <a:prstDash val="solid"/>
          </a:ln>
        </p:spPr>
        <p:txBody>
          <a:bodyPr/>
          <a:lstStyle/>
          <a:p>
            <a:pPr algn="l">
              <a:buNone/>
              <a:defRPr sz="1350" b="0" i="0">
                <a:solidFill>
                  <a:srgbClr val="526071"/>
                </a:solidFill>
              </a:defRPr>
            </a:pPr>
            <a:r>
              <a:rPr sz="1350" b="0" i="0">
                <a:solidFill>
                  <a:srgbClr val="526071"/>
                </a:solidFill>
              </a:rPr>
              <a:t>US$375k for token and MM stays unspent until approval. Cash forecasts include collection delays and unconfirmed tax obligations.</a:t>
            </a:r>
          </a:p>
        </p:txBody>
      </p:sp>
      <p:sp>
        <p:nvSpPr>
          <p:cNvPr id="8" name="Retângulo 7">
            <a:extLst>
              <a:ext uri="{FF2B5EF4-FFF2-40B4-BE49-F238E27FC236}">
                <a16:creationId xmlns:a16="http://schemas.microsoft.com/office/drawing/2014/main" id="{E4E65EB3-E9FC-4A7C-B404-8C29B8923319}"/>
              </a:ext>
            </a:extLst>
          </p:cNvPr>
          <p:cNvSpPr>
            <a:spLocks noGrp="1"/>
          </p:cNvSpPr>
          <p:nvPr/>
        </p:nvSpPr>
        <p:spPr>
          <a:xfrm>
            <a:off x="685800" y="3028950"/>
            <a:ext cx="10668000" cy="419100"/>
          </a:xfrm>
          <a:prstGeom prst="rect">
            <a:avLst/>
          </a:prstGeom>
          <a:solidFill>
            <a:srgbClr val="F6F8FB"/>
          </a:solidFill>
          <a:ln w="9525">
            <a:solidFill>
              <a:srgbClr val="D8DEE9"/>
            </a:solidFill>
            <a:prstDash val="solid"/>
          </a:ln>
        </p:spPr>
        <p:txBody>
          <a:bodyPr/>
          <a:lstStyle/>
          <a:p>
            <a:endParaRPr/>
          </a:p>
        </p:txBody>
      </p:sp>
      <p:sp>
        <p:nvSpPr>
          <p:cNvPr id="9" name="Retângulo 8">
            <a:extLst>
              <a:ext uri="{FF2B5EF4-FFF2-40B4-BE49-F238E27FC236}">
                <a16:creationId xmlns:a16="http://schemas.microsoft.com/office/drawing/2014/main" id="{4D94A1D8-EF42-421F-A3A5-4685CF4B8623}"/>
              </a:ext>
            </a:extLst>
          </p:cNvPr>
          <p:cNvSpPr>
            <a:spLocks noGrp="1"/>
          </p:cNvSpPr>
          <p:nvPr/>
        </p:nvSpPr>
        <p:spPr>
          <a:xfrm>
            <a:off x="876300" y="3143250"/>
            <a:ext cx="1143000" cy="190500"/>
          </a:xfrm>
          <a:prstGeom prst="rect">
            <a:avLst/>
          </a:prstGeom>
          <a:noFill/>
          <a:ln w="0">
            <a:noFill/>
            <a:prstDash val="solid"/>
          </a:ln>
        </p:spPr>
        <p:txBody>
          <a:bodyPr/>
          <a:lstStyle/>
          <a:p>
            <a:pPr algn="l">
              <a:buNone/>
              <a:defRPr sz="1200" b="1" i="0">
                <a:solidFill>
                  <a:srgbClr val="B08A00"/>
                </a:solidFill>
              </a:defRPr>
            </a:pPr>
            <a:r>
              <a:rPr sz="1200" b="1" i="0">
                <a:solidFill>
                  <a:srgbClr val="B08A00"/>
                </a:solidFill>
              </a:rPr>
              <a:t>US$650K</a:t>
            </a:r>
          </a:p>
        </p:txBody>
      </p:sp>
      <p:sp>
        <p:nvSpPr>
          <p:cNvPr id="10" name="Retângulo 9">
            <a:extLst>
              <a:ext uri="{FF2B5EF4-FFF2-40B4-BE49-F238E27FC236}">
                <a16:creationId xmlns:a16="http://schemas.microsoft.com/office/drawing/2014/main" id="{882F32AB-D405-4E08-BD24-B804900C0853}"/>
              </a:ext>
            </a:extLst>
          </p:cNvPr>
          <p:cNvSpPr>
            <a:spLocks noGrp="1"/>
          </p:cNvSpPr>
          <p:nvPr/>
        </p:nvSpPr>
        <p:spPr>
          <a:xfrm>
            <a:off x="2286000" y="3143250"/>
            <a:ext cx="2076450" cy="190500"/>
          </a:xfrm>
          <a:prstGeom prst="rect">
            <a:avLst/>
          </a:prstGeom>
          <a:noFill/>
          <a:ln w="0">
            <a:noFill/>
            <a:prstDash val="solid"/>
          </a:ln>
        </p:spPr>
        <p:txBody>
          <a:bodyPr/>
          <a:lstStyle/>
          <a:p>
            <a:pPr algn="l">
              <a:buNone/>
              <a:defRPr sz="1125" b="1" i="0">
                <a:solidFill>
                  <a:srgbClr val="101828"/>
                </a:solidFill>
              </a:defRPr>
            </a:pPr>
            <a:r>
              <a:rPr sz="1125" b="1" i="0">
                <a:solidFill>
                  <a:srgbClr val="101828"/>
                </a:solidFill>
              </a:rPr>
              <a:t>Technology / platform</a:t>
            </a:r>
          </a:p>
        </p:txBody>
      </p:sp>
      <p:sp>
        <p:nvSpPr>
          <p:cNvPr id="11" name="Retângulo 10">
            <a:extLst>
              <a:ext uri="{FF2B5EF4-FFF2-40B4-BE49-F238E27FC236}">
                <a16:creationId xmlns:a16="http://schemas.microsoft.com/office/drawing/2014/main" id="{DA7CD487-B8EE-4FFA-8C8C-9C2A08F693A6}"/>
              </a:ext>
            </a:extLst>
          </p:cNvPr>
          <p:cNvSpPr>
            <a:spLocks noGrp="1"/>
          </p:cNvSpPr>
          <p:nvPr/>
        </p:nvSpPr>
        <p:spPr>
          <a:xfrm>
            <a:off x="4591050" y="3143250"/>
            <a:ext cx="4286250" cy="190500"/>
          </a:xfrm>
          <a:prstGeom prst="rect">
            <a:avLst/>
          </a:prstGeom>
          <a:noFill/>
          <a:ln w="0">
            <a:noFill/>
            <a:prstDash val="solid"/>
          </a:ln>
        </p:spPr>
        <p:txBody>
          <a:bodyPr/>
          <a:lstStyle/>
          <a:p>
            <a:pPr algn="l">
              <a:buNone/>
              <a:defRPr sz="863" b="0" i="0">
                <a:solidFill>
                  <a:srgbClr val="526071"/>
                </a:solidFill>
              </a:defRPr>
            </a:pPr>
            <a:r>
              <a:rPr sz="1000" b="0" i="0">
                <a:solidFill>
                  <a:srgbClr val="526071"/>
                </a:solidFill>
              </a:rPr>
              <a:t>Rail, marketplace front, onboarding, reporting, provider routing and security.</a:t>
            </a:r>
          </a:p>
        </p:txBody>
      </p:sp>
      <p:sp>
        <p:nvSpPr>
          <p:cNvPr id="12" name="Retângulo 11">
            <a:extLst>
              <a:ext uri="{FF2B5EF4-FFF2-40B4-BE49-F238E27FC236}">
                <a16:creationId xmlns:a16="http://schemas.microsoft.com/office/drawing/2014/main" id="{326BB2E3-41A7-4429-BB18-B21884F234EF}"/>
              </a:ext>
            </a:extLst>
          </p:cNvPr>
          <p:cNvSpPr>
            <a:spLocks noGrp="1"/>
          </p:cNvSpPr>
          <p:nvPr/>
        </p:nvSpPr>
        <p:spPr>
          <a:xfrm>
            <a:off x="9124950" y="3143250"/>
            <a:ext cx="1828800" cy="190500"/>
          </a:xfrm>
          <a:prstGeom prst="rect">
            <a:avLst/>
          </a:prstGeom>
          <a:noFill/>
          <a:ln w="0">
            <a:noFill/>
            <a:prstDash val="solid"/>
          </a:ln>
        </p:spPr>
        <p:txBody>
          <a:bodyPr/>
          <a:lstStyle/>
          <a:p>
            <a:pPr algn="l">
              <a:buNone/>
              <a:defRPr sz="900" b="1" i="0">
                <a:solidFill>
                  <a:srgbClr val="0E7BFF"/>
                </a:solidFill>
              </a:defRPr>
            </a:pPr>
            <a:r>
              <a:rPr sz="900" b="1" i="0">
                <a:solidFill>
                  <a:srgbClr val="0E7BFF"/>
                </a:solidFill>
              </a:rPr>
              <a:t>Product proof</a:t>
            </a:r>
          </a:p>
        </p:txBody>
      </p:sp>
      <p:sp>
        <p:nvSpPr>
          <p:cNvPr id="13" name="Retângulo 12">
            <a:extLst>
              <a:ext uri="{FF2B5EF4-FFF2-40B4-BE49-F238E27FC236}">
                <a16:creationId xmlns:a16="http://schemas.microsoft.com/office/drawing/2014/main" id="{B327C894-171E-412B-A531-77660616E03D}"/>
              </a:ext>
            </a:extLst>
          </p:cNvPr>
          <p:cNvSpPr>
            <a:spLocks noGrp="1"/>
          </p:cNvSpPr>
          <p:nvPr/>
        </p:nvSpPr>
        <p:spPr>
          <a:xfrm>
            <a:off x="685800" y="3562350"/>
            <a:ext cx="10668000" cy="419100"/>
          </a:xfrm>
          <a:prstGeom prst="rect">
            <a:avLst/>
          </a:prstGeom>
          <a:solidFill>
            <a:srgbClr val="FFFFFF"/>
          </a:solidFill>
          <a:ln w="9525">
            <a:solidFill>
              <a:srgbClr val="D8DEE9"/>
            </a:solidFill>
            <a:prstDash val="solid"/>
          </a:ln>
        </p:spPr>
        <p:txBody>
          <a:bodyPr/>
          <a:lstStyle/>
          <a:p>
            <a:endParaRPr/>
          </a:p>
        </p:txBody>
      </p:sp>
      <p:sp>
        <p:nvSpPr>
          <p:cNvPr id="14" name="Retângulo 13">
            <a:extLst>
              <a:ext uri="{FF2B5EF4-FFF2-40B4-BE49-F238E27FC236}">
                <a16:creationId xmlns:a16="http://schemas.microsoft.com/office/drawing/2014/main" id="{962AD564-CCD9-486F-8EDF-DAE6671F4E73}"/>
              </a:ext>
            </a:extLst>
          </p:cNvPr>
          <p:cNvSpPr>
            <a:spLocks noGrp="1"/>
          </p:cNvSpPr>
          <p:nvPr/>
        </p:nvSpPr>
        <p:spPr>
          <a:xfrm>
            <a:off x="876300" y="3676650"/>
            <a:ext cx="1143000" cy="190500"/>
          </a:xfrm>
          <a:prstGeom prst="rect">
            <a:avLst/>
          </a:prstGeom>
          <a:noFill/>
          <a:ln w="0">
            <a:noFill/>
            <a:prstDash val="solid"/>
          </a:ln>
        </p:spPr>
        <p:txBody>
          <a:bodyPr/>
          <a:lstStyle/>
          <a:p>
            <a:pPr algn="l">
              <a:buNone/>
              <a:defRPr sz="1200" b="1" i="0">
                <a:solidFill>
                  <a:srgbClr val="B08A00"/>
                </a:solidFill>
              </a:defRPr>
            </a:pPr>
            <a:r>
              <a:rPr sz="1200" b="1" i="0">
                <a:solidFill>
                  <a:srgbClr val="B08A00"/>
                </a:solidFill>
              </a:rPr>
              <a:t>US$408K</a:t>
            </a:r>
          </a:p>
        </p:txBody>
      </p:sp>
      <p:sp>
        <p:nvSpPr>
          <p:cNvPr id="15" name="Retângulo 14">
            <a:extLst>
              <a:ext uri="{FF2B5EF4-FFF2-40B4-BE49-F238E27FC236}">
                <a16:creationId xmlns:a16="http://schemas.microsoft.com/office/drawing/2014/main" id="{500B7B91-C90A-47F6-A5A9-D489259D7227}"/>
              </a:ext>
            </a:extLst>
          </p:cNvPr>
          <p:cNvSpPr>
            <a:spLocks noGrp="1"/>
          </p:cNvSpPr>
          <p:nvPr/>
        </p:nvSpPr>
        <p:spPr>
          <a:xfrm>
            <a:off x="2286000" y="3676650"/>
            <a:ext cx="2076450" cy="190500"/>
          </a:xfrm>
          <a:prstGeom prst="rect">
            <a:avLst/>
          </a:prstGeom>
          <a:noFill/>
          <a:ln w="0">
            <a:noFill/>
            <a:prstDash val="solid"/>
          </a:ln>
        </p:spPr>
        <p:txBody>
          <a:bodyPr/>
          <a:lstStyle/>
          <a:p>
            <a:pPr algn="l">
              <a:buNone/>
              <a:defRPr sz="1125" b="1" i="0">
                <a:solidFill>
                  <a:srgbClr val="101828"/>
                </a:solidFill>
              </a:defRPr>
            </a:pPr>
            <a:r>
              <a:rPr sz="1125" b="1" i="0">
                <a:solidFill>
                  <a:srgbClr val="101828"/>
                </a:solidFill>
              </a:rPr>
              <a:t>Team + operations</a:t>
            </a:r>
          </a:p>
        </p:txBody>
      </p:sp>
      <p:sp>
        <p:nvSpPr>
          <p:cNvPr id="16" name="Retângulo 15">
            <a:extLst>
              <a:ext uri="{FF2B5EF4-FFF2-40B4-BE49-F238E27FC236}">
                <a16:creationId xmlns:a16="http://schemas.microsoft.com/office/drawing/2014/main" id="{3CDA9873-2C99-4425-A57B-7FF87FE6C74E}"/>
              </a:ext>
            </a:extLst>
          </p:cNvPr>
          <p:cNvSpPr>
            <a:spLocks noGrp="1"/>
          </p:cNvSpPr>
          <p:nvPr/>
        </p:nvSpPr>
        <p:spPr>
          <a:xfrm>
            <a:off x="4591050" y="3676650"/>
            <a:ext cx="4286250" cy="190500"/>
          </a:xfrm>
          <a:prstGeom prst="rect">
            <a:avLst/>
          </a:prstGeom>
          <a:noFill/>
          <a:ln w="0">
            <a:noFill/>
            <a:prstDash val="solid"/>
          </a:ln>
        </p:spPr>
        <p:txBody>
          <a:bodyPr/>
          <a:lstStyle/>
          <a:p>
            <a:pPr algn="l">
              <a:buNone/>
              <a:defRPr sz="863" b="0" i="0">
                <a:solidFill>
                  <a:srgbClr val="526071"/>
                </a:solidFill>
              </a:defRPr>
            </a:pPr>
            <a:r>
              <a:rPr sz="1000" b="0" i="0">
                <a:solidFill>
                  <a:srgbClr val="526071"/>
                </a:solidFill>
              </a:rPr>
              <a:t>Founder draw plus admin/project operations over 24 months.</a:t>
            </a:r>
          </a:p>
        </p:txBody>
      </p:sp>
      <p:sp>
        <p:nvSpPr>
          <p:cNvPr id="17" name="Retângulo 16">
            <a:extLst>
              <a:ext uri="{FF2B5EF4-FFF2-40B4-BE49-F238E27FC236}">
                <a16:creationId xmlns:a16="http://schemas.microsoft.com/office/drawing/2014/main" id="{0EA56A62-F625-45FE-94F7-456936AACD06}"/>
              </a:ext>
            </a:extLst>
          </p:cNvPr>
          <p:cNvSpPr>
            <a:spLocks noGrp="1"/>
          </p:cNvSpPr>
          <p:nvPr/>
        </p:nvSpPr>
        <p:spPr>
          <a:xfrm>
            <a:off x="9124950" y="3676650"/>
            <a:ext cx="1828800" cy="190500"/>
          </a:xfrm>
          <a:prstGeom prst="rect">
            <a:avLst/>
          </a:prstGeom>
          <a:noFill/>
          <a:ln w="0">
            <a:noFill/>
            <a:prstDash val="solid"/>
          </a:ln>
        </p:spPr>
        <p:txBody>
          <a:bodyPr/>
          <a:lstStyle/>
          <a:p>
            <a:pPr algn="l">
              <a:buNone/>
              <a:defRPr sz="900" b="1" i="0">
                <a:solidFill>
                  <a:srgbClr val="0E7BFF"/>
                </a:solidFill>
              </a:defRPr>
            </a:pPr>
            <a:r>
              <a:rPr sz="900" b="1" i="0">
                <a:solidFill>
                  <a:srgbClr val="0E7BFF"/>
                </a:solidFill>
              </a:rPr>
              <a:t>Execution backbone</a:t>
            </a:r>
          </a:p>
        </p:txBody>
      </p:sp>
      <p:sp>
        <p:nvSpPr>
          <p:cNvPr id="18" name="Retângulo 17">
            <a:extLst>
              <a:ext uri="{FF2B5EF4-FFF2-40B4-BE49-F238E27FC236}">
                <a16:creationId xmlns:a16="http://schemas.microsoft.com/office/drawing/2014/main" id="{3C9DCBAB-C42A-4BCC-9346-4EBB2CD08598}"/>
              </a:ext>
            </a:extLst>
          </p:cNvPr>
          <p:cNvSpPr>
            <a:spLocks noGrp="1"/>
          </p:cNvSpPr>
          <p:nvPr/>
        </p:nvSpPr>
        <p:spPr>
          <a:xfrm>
            <a:off x="685800" y="4095750"/>
            <a:ext cx="10668000" cy="419100"/>
          </a:xfrm>
          <a:prstGeom prst="rect">
            <a:avLst/>
          </a:prstGeom>
          <a:solidFill>
            <a:srgbClr val="F6F8FB"/>
          </a:solidFill>
          <a:ln w="9525">
            <a:solidFill>
              <a:srgbClr val="D8DEE9"/>
            </a:solidFill>
            <a:prstDash val="solid"/>
          </a:ln>
        </p:spPr>
        <p:txBody>
          <a:bodyPr/>
          <a:lstStyle/>
          <a:p>
            <a:endParaRPr/>
          </a:p>
        </p:txBody>
      </p:sp>
      <p:sp>
        <p:nvSpPr>
          <p:cNvPr id="19" name="Retângulo 18">
            <a:extLst>
              <a:ext uri="{FF2B5EF4-FFF2-40B4-BE49-F238E27FC236}">
                <a16:creationId xmlns:a16="http://schemas.microsoft.com/office/drawing/2014/main" id="{BD8CCE07-F573-4BD2-8A30-8C17B393EC18}"/>
              </a:ext>
            </a:extLst>
          </p:cNvPr>
          <p:cNvSpPr>
            <a:spLocks noGrp="1"/>
          </p:cNvSpPr>
          <p:nvPr/>
        </p:nvSpPr>
        <p:spPr>
          <a:xfrm>
            <a:off x="876300" y="4210050"/>
            <a:ext cx="1143000" cy="190500"/>
          </a:xfrm>
          <a:prstGeom prst="rect">
            <a:avLst/>
          </a:prstGeom>
          <a:noFill/>
          <a:ln w="0">
            <a:noFill/>
            <a:prstDash val="solid"/>
          </a:ln>
        </p:spPr>
        <p:txBody>
          <a:bodyPr/>
          <a:lstStyle/>
          <a:p>
            <a:pPr algn="l">
              <a:buNone/>
              <a:defRPr sz="1200" b="1" i="0">
                <a:solidFill>
                  <a:srgbClr val="B08A00"/>
                </a:solidFill>
              </a:defRPr>
            </a:pPr>
            <a:r>
              <a:rPr sz="1200" b="1" i="0">
                <a:solidFill>
                  <a:srgbClr val="B08A00"/>
                </a:solidFill>
              </a:rPr>
              <a:t>US$395K</a:t>
            </a:r>
          </a:p>
        </p:txBody>
      </p:sp>
      <p:sp>
        <p:nvSpPr>
          <p:cNvPr id="20" name="Retângulo 19">
            <a:extLst>
              <a:ext uri="{FF2B5EF4-FFF2-40B4-BE49-F238E27FC236}">
                <a16:creationId xmlns:a16="http://schemas.microsoft.com/office/drawing/2014/main" id="{B556FFDE-7F74-4F40-9097-7E73A44F4EF3}"/>
              </a:ext>
            </a:extLst>
          </p:cNvPr>
          <p:cNvSpPr>
            <a:spLocks noGrp="1"/>
          </p:cNvSpPr>
          <p:nvPr/>
        </p:nvSpPr>
        <p:spPr>
          <a:xfrm>
            <a:off x="2286000" y="4210050"/>
            <a:ext cx="2076450" cy="190500"/>
          </a:xfrm>
          <a:prstGeom prst="rect">
            <a:avLst/>
          </a:prstGeom>
          <a:noFill/>
          <a:ln w="0">
            <a:noFill/>
            <a:prstDash val="solid"/>
          </a:ln>
        </p:spPr>
        <p:txBody>
          <a:bodyPr/>
          <a:lstStyle/>
          <a:p>
            <a:pPr algn="l">
              <a:buNone/>
              <a:defRPr sz="1125" b="1" i="0">
                <a:solidFill>
                  <a:srgbClr val="101828"/>
                </a:solidFill>
              </a:defRPr>
            </a:pPr>
            <a:r>
              <a:rPr sz="1125" b="1" i="0">
                <a:solidFill>
                  <a:srgbClr val="101828"/>
                </a:solidFill>
              </a:rPr>
              <a:t>Legal, token + infra</a:t>
            </a:r>
          </a:p>
        </p:txBody>
      </p:sp>
      <p:sp>
        <p:nvSpPr>
          <p:cNvPr id="21" name="Retângulo 20">
            <a:extLst>
              <a:ext uri="{FF2B5EF4-FFF2-40B4-BE49-F238E27FC236}">
                <a16:creationId xmlns:a16="http://schemas.microsoft.com/office/drawing/2014/main" id="{C21E56F0-ABC9-47AA-95DD-8C9588D37031}"/>
              </a:ext>
            </a:extLst>
          </p:cNvPr>
          <p:cNvSpPr>
            <a:spLocks noGrp="1"/>
          </p:cNvSpPr>
          <p:nvPr/>
        </p:nvSpPr>
        <p:spPr>
          <a:xfrm>
            <a:off x="4591050" y="4210050"/>
            <a:ext cx="4286250" cy="190500"/>
          </a:xfrm>
          <a:prstGeom prst="rect">
            <a:avLst/>
          </a:prstGeom>
          <a:noFill/>
          <a:ln w="0">
            <a:noFill/>
            <a:prstDash val="solid"/>
          </a:ln>
        </p:spPr>
        <p:txBody>
          <a:bodyPr/>
          <a:lstStyle/>
          <a:p>
            <a:pPr algn="l">
              <a:buNone/>
              <a:defRPr sz="863" b="0" i="0">
                <a:solidFill>
                  <a:srgbClr val="526071"/>
                </a:solidFill>
              </a:defRPr>
            </a:pPr>
            <a:r>
              <a:rPr sz="1000" b="0" i="0">
                <a:solidFill>
                  <a:srgbClr val="526071"/>
                </a:solidFill>
              </a:rPr>
              <a:t>US$150k legal, US$125k gated token work and US$120k infrastructure.</a:t>
            </a:r>
          </a:p>
        </p:txBody>
      </p:sp>
      <p:sp>
        <p:nvSpPr>
          <p:cNvPr id="22" name="Retângulo 21">
            <a:extLst>
              <a:ext uri="{FF2B5EF4-FFF2-40B4-BE49-F238E27FC236}">
                <a16:creationId xmlns:a16="http://schemas.microsoft.com/office/drawing/2014/main" id="{D5DBD7B6-2DAA-4D8F-BE8C-EFB77E18A49E}"/>
              </a:ext>
            </a:extLst>
          </p:cNvPr>
          <p:cNvSpPr>
            <a:spLocks noGrp="1"/>
          </p:cNvSpPr>
          <p:nvPr/>
        </p:nvSpPr>
        <p:spPr>
          <a:xfrm>
            <a:off x="9124950" y="4210050"/>
            <a:ext cx="1828800" cy="190500"/>
          </a:xfrm>
          <a:prstGeom prst="rect">
            <a:avLst/>
          </a:prstGeom>
          <a:noFill/>
          <a:ln w="0">
            <a:noFill/>
            <a:prstDash val="solid"/>
          </a:ln>
        </p:spPr>
        <p:txBody>
          <a:bodyPr/>
          <a:lstStyle/>
          <a:p>
            <a:pPr algn="l">
              <a:buNone/>
              <a:defRPr sz="900" b="1" i="0">
                <a:solidFill>
                  <a:srgbClr val="0E7BFF"/>
                </a:solidFill>
              </a:defRPr>
            </a:pPr>
            <a:r>
              <a:rPr sz="900" b="1" i="0">
                <a:solidFill>
                  <a:srgbClr val="0E7BFF"/>
                </a:solidFill>
              </a:rPr>
              <a:t>Controlled perimeter</a:t>
            </a:r>
          </a:p>
        </p:txBody>
      </p:sp>
      <p:sp>
        <p:nvSpPr>
          <p:cNvPr id="23" name="Retângulo 22">
            <a:extLst>
              <a:ext uri="{FF2B5EF4-FFF2-40B4-BE49-F238E27FC236}">
                <a16:creationId xmlns:a16="http://schemas.microsoft.com/office/drawing/2014/main" id="{2E8343E5-212E-469A-9513-7F7F608260ED}"/>
              </a:ext>
            </a:extLst>
          </p:cNvPr>
          <p:cNvSpPr>
            <a:spLocks noGrp="1"/>
          </p:cNvSpPr>
          <p:nvPr/>
        </p:nvSpPr>
        <p:spPr>
          <a:xfrm>
            <a:off x="685800" y="4629150"/>
            <a:ext cx="10668000" cy="419100"/>
          </a:xfrm>
          <a:prstGeom prst="rect">
            <a:avLst/>
          </a:prstGeom>
          <a:solidFill>
            <a:srgbClr val="FFFFFF"/>
          </a:solidFill>
          <a:ln w="9525">
            <a:solidFill>
              <a:srgbClr val="D8DEE9"/>
            </a:solidFill>
            <a:prstDash val="solid"/>
          </a:ln>
        </p:spPr>
        <p:txBody>
          <a:bodyPr/>
          <a:lstStyle/>
          <a:p>
            <a:endParaRPr/>
          </a:p>
        </p:txBody>
      </p:sp>
      <p:sp>
        <p:nvSpPr>
          <p:cNvPr id="24" name="Retângulo 23">
            <a:extLst>
              <a:ext uri="{FF2B5EF4-FFF2-40B4-BE49-F238E27FC236}">
                <a16:creationId xmlns:a16="http://schemas.microsoft.com/office/drawing/2014/main" id="{7BD81647-047C-461F-BE6E-557AE78F58C7}"/>
              </a:ext>
            </a:extLst>
          </p:cNvPr>
          <p:cNvSpPr>
            <a:spLocks noGrp="1"/>
          </p:cNvSpPr>
          <p:nvPr/>
        </p:nvSpPr>
        <p:spPr>
          <a:xfrm>
            <a:off x="876300" y="4743450"/>
            <a:ext cx="1143000" cy="190500"/>
          </a:xfrm>
          <a:prstGeom prst="rect">
            <a:avLst/>
          </a:prstGeom>
          <a:noFill/>
          <a:ln w="0">
            <a:noFill/>
            <a:prstDash val="solid"/>
          </a:ln>
        </p:spPr>
        <p:txBody>
          <a:bodyPr/>
          <a:lstStyle/>
          <a:p>
            <a:pPr algn="l">
              <a:buNone/>
              <a:defRPr sz="1200" b="1" i="0">
                <a:solidFill>
                  <a:srgbClr val="B08A00"/>
                </a:solidFill>
              </a:defRPr>
            </a:pPr>
            <a:r>
              <a:rPr sz="1200" b="1" i="0">
                <a:solidFill>
                  <a:srgbClr val="B08A00"/>
                </a:solidFill>
              </a:rPr>
              <a:t>US$350K</a:t>
            </a:r>
          </a:p>
        </p:txBody>
      </p:sp>
      <p:sp>
        <p:nvSpPr>
          <p:cNvPr id="25" name="Retângulo 24">
            <a:extLst>
              <a:ext uri="{FF2B5EF4-FFF2-40B4-BE49-F238E27FC236}">
                <a16:creationId xmlns:a16="http://schemas.microsoft.com/office/drawing/2014/main" id="{5BFE8DCE-25FC-4885-A2DC-DCD6021B768D}"/>
              </a:ext>
            </a:extLst>
          </p:cNvPr>
          <p:cNvSpPr>
            <a:spLocks noGrp="1"/>
          </p:cNvSpPr>
          <p:nvPr/>
        </p:nvSpPr>
        <p:spPr>
          <a:xfrm>
            <a:off x="2286000" y="4743450"/>
            <a:ext cx="2076450" cy="190500"/>
          </a:xfrm>
          <a:prstGeom prst="rect">
            <a:avLst/>
          </a:prstGeom>
          <a:noFill/>
          <a:ln w="0">
            <a:noFill/>
            <a:prstDash val="solid"/>
          </a:ln>
        </p:spPr>
        <p:txBody>
          <a:bodyPr/>
          <a:lstStyle/>
          <a:p>
            <a:pPr algn="l">
              <a:buNone/>
              <a:defRPr sz="1125" b="1" i="0">
                <a:solidFill>
                  <a:srgbClr val="101828"/>
                </a:solidFill>
              </a:defRPr>
            </a:pPr>
            <a:r>
              <a:rPr sz="1125" b="1" i="0">
                <a:solidFill>
                  <a:srgbClr val="101828"/>
                </a:solidFill>
              </a:rPr>
              <a:t>Liquidity + market hub</a:t>
            </a:r>
          </a:p>
        </p:txBody>
      </p:sp>
      <p:sp>
        <p:nvSpPr>
          <p:cNvPr id="26" name="Retângulo 25">
            <a:extLst>
              <a:ext uri="{FF2B5EF4-FFF2-40B4-BE49-F238E27FC236}">
                <a16:creationId xmlns:a16="http://schemas.microsoft.com/office/drawing/2014/main" id="{96C0A28A-803D-4E67-BC4B-7ED08CE3A285}"/>
              </a:ext>
            </a:extLst>
          </p:cNvPr>
          <p:cNvSpPr>
            <a:spLocks noGrp="1"/>
          </p:cNvSpPr>
          <p:nvPr/>
        </p:nvSpPr>
        <p:spPr>
          <a:xfrm>
            <a:off x="4591050" y="4743450"/>
            <a:ext cx="4286250" cy="190500"/>
          </a:xfrm>
          <a:prstGeom prst="rect">
            <a:avLst/>
          </a:prstGeom>
          <a:noFill/>
          <a:ln w="0">
            <a:noFill/>
            <a:prstDash val="solid"/>
          </a:ln>
        </p:spPr>
        <p:txBody>
          <a:bodyPr/>
          <a:lstStyle/>
          <a:p>
            <a:pPr algn="l">
              <a:buNone/>
              <a:defRPr sz="863" b="0" i="0">
                <a:solidFill>
                  <a:srgbClr val="526071"/>
                </a:solidFill>
              </a:defRPr>
            </a:pPr>
            <a:r>
              <a:rPr sz="1000" b="0" i="0">
                <a:solidFill>
                  <a:srgbClr val="526071"/>
                </a:solidFill>
              </a:rPr>
              <a:t>US$250k gated MM readiness and US$100k market development.</a:t>
            </a:r>
          </a:p>
        </p:txBody>
      </p:sp>
      <p:sp>
        <p:nvSpPr>
          <p:cNvPr id="27" name="Retângulo 26">
            <a:extLst>
              <a:ext uri="{FF2B5EF4-FFF2-40B4-BE49-F238E27FC236}">
                <a16:creationId xmlns:a16="http://schemas.microsoft.com/office/drawing/2014/main" id="{B44D27B0-C438-4022-B75B-72E34FFC4135}"/>
              </a:ext>
            </a:extLst>
          </p:cNvPr>
          <p:cNvSpPr>
            <a:spLocks noGrp="1"/>
          </p:cNvSpPr>
          <p:nvPr/>
        </p:nvSpPr>
        <p:spPr>
          <a:xfrm>
            <a:off x="9124950" y="4743450"/>
            <a:ext cx="1828800" cy="190500"/>
          </a:xfrm>
          <a:prstGeom prst="rect">
            <a:avLst/>
          </a:prstGeom>
          <a:noFill/>
          <a:ln w="0">
            <a:noFill/>
            <a:prstDash val="solid"/>
          </a:ln>
        </p:spPr>
        <p:txBody>
          <a:bodyPr/>
          <a:lstStyle/>
          <a:p>
            <a:pPr algn="l">
              <a:buNone/>
              <a:defRPr sz="900" b="1" i="0">
                <a:solidFill>
                  <a:srgbClr val="0E7BFF"/>
                </a:solidFill>
              </a:defRPr>
            </a:pPr>
            <a:r>
              <a:rPr sz="900" b="1" i="0">
                <a:solidFill>
                  <a:srgbClr val="0E7BFF"/>
                </a:solidFill>
              </a:rPr>
              <a:t>Distribution proof</a:t>
            </a:r>
          </a:p>
        </p:txBody>
      </p:sp>
      <p:sp>
        <p:nvSpPr>
          <p:cNvPr id="28" name="Retângulo 27">
            <a:extLst>
              <a:ext uri="{FF2B5EF4-FFF2-40B4-BE49-F238E27FC236}">
                <a16:creationId xmlns:a16="http://schemas.microsoft.com/office/drawing/2014/main" id="{CAFAB39F-9153-4655-A7AF-8B7B91BCBEB6}"/>
              </a:ext>
            </a:extLst>
          </p:cNvPr>
          <p:cNvSpPr>
            <a:spLocks noGrp="1"/>
          </p:cNvSpPr>
          <p:nvPr/>
        </p:nvSpPr>
        <p:spPr>
          <a:xfrm>
            <a:off x="685800" y="5162550"/>
            <a:ext cx="10668000" cy="419100"/>
          </a:xfrm>
          <a:prstGeom prst="rect">
            <a:avLst/>
          </a:prstGeom>
          <a:solidFill>
            <a:srgbClr val="F6F8FB"/>
          </a:solidFill>
          <a:ln w="9525">
            <a:solidFill>
              <a:srgbClr val="D9B83F"/>
            </a:solidFill>
            <a:prstDash val="solid"/>
          </a:ln>
        </p:spPr>
        <p:txBody>
          <a:bodyPr/>
          <a:lstStyle/>
          <a:p>
            <a:endParaRPr/>
          </a:p>
        </p:txBody>
      </p:sp>
      <p:sp>
        <p:nvSpPr>
          <p:cNvPr id="29" name="Retângulo 28">
            <a:extLst>
              <a:ext uri="{FF2B5EF4-FFF2-40B4-BE49-F238E27FC236}">
                <a16:creationId xmlns:a16="http://schemas.microsoft.com/office/drawing/2014/main" id="{DD61DE3D-71B6-423A-BEBB-290A63F579F3}"/>
              </a:ext>
            </a:extLst>
          </p:cNvPr>
          <p:cNvSpPr>
            <a:spLocks noGrp="1"/>
          </p:cNvSpPr>
          <p:nvPr/>
        </p:nvSpPr>
        <p:spPr>
          <a:xfrm>
            <a:off x="876300" y="5276850"/>
            <a:ext cx="1143000" cy="190500"/>
          </a:xfrm>
          <a:prstGeom prst="rect">
            <a:avLst/>
          </a:prstGeom>
          <a:noFill/>
          <a:ln w="0">
            <a:noFill/>
            <a:prstDash val="solid"/>
          </a:ln>
        </p:spPr>
        <p:txBody>
          <a:bodyPr/>
          <a:lstStyle/>
          <a:p>
            <a:pPr algn="l">
              <a:buNone/>
              <a:defRPr sz="1200" b="1" i="0">
                <a:solidFill>
                  <a:srgbClr val="B08A00"/>
                </a:solidFill>
              </a:defRPr>
            </a:pPr>
            <a:r>
              <a:rPr sz="1200" b="1" i="0">
                <a:solidFill>
                  <a:srgbClr val="B08A00"/>
                </a:solidFill>
              </a:rPr>
              <a:t>US$197K</a:t>
            </a:r>
          </a:p>
        </p:txBody>
      </p:sp>
      <p:sp>
        <p:nvSpPr>
          <p:cNvPr id="30" name="Retângulo 29">
            <a:extLst>
              <a:ext uri="{FF2B5EF4-FFF2-40B4-BE49-F238E27FC236}">
                <a16:creationId xmlns:a16="http://schemas.microsoft.com/office/drawing/2014/main" id="{4CCF4526-6493-455A-9CC0-B3455C5AD6FB}"/>
              </a:ext>
            </a:extLst>
          </p:cNvPr>
          <p:cNvSpPr>
            <a:spLocks noGrp="1"/>
          </p:cNvSpPr>
          <p:nvPr/>
        </p:nvSpPr>
        <p:spPr>
          <a:xfrm>
            <a:off x="2286000" y="5276850"/>
            <a:ext cx="2076450" cy="190500"/>
          </a:xfrm>
          <a:prstGeom prst="rect">
            <a:avLst/>
          </a:prstGeom>
          <a:noFill/>
          <a:ln w="0">
            <a:noFill/>
            <a:prstDash val="solid"/>
          </a:ln>
        </p:spPr>
        <p:txBody>
          <a:bodyPr/>
          <a:lstStyle/>
          <a:p>
            <a:pPr algn="l">
              <a:buNone/>
              <a:defRPr sz="1125" b="1" i="0">
                <a:solidFill>
                  <a:srgbClr val="101828"/>
                </a:solidFill>
              </a:defRPr>
            </a:pPr>
            <a:r>
              <a:rPr sz="1125" b="1" i="0">
                <a:solidFill>
                  <a:srgbClr val="101828"/>
                </a:solidFill>
              </a:rPr>
              <a:t>Events + reserve</a:t>
            </a:r>
          </a:p>
        </p:txBody>
      </p:sp>
      <p:sp>
        <p:nvSpPr>
          <p:cNvPr id="31" name="Retângulo 30">
            <a:extLst>
              <a:ext uri="{FF2B5EF4-FFF2-40B4-BE49-F238E27FC236}">
                <a16:creationId xmlns:a16="http://schemas.microsoft.com/office/drawing/2014/main" id="{62ED8A3D-63F7-4789-8540-92B669BF6464}"/>
              </a:ext>
            </a:extLst>
          </p:cNvPr>
          <p:cNvSpPr>
            <a:spLocks noGrp="1"/>
          </p:cNvSpPr>
          <p:nvPr/>
        </p:nvSpPr>
        <p:spPr>
          <a:xfrm>
            <a:off x="4591050" y="5276850"/>
            <a:ext cx="4286250" cy="190500"/>
          </a:xfrm>
          <a:prstGeom prst="rect">
            <a:avLst/>
          </a:prstGeom>
          <a:noFill/>
          <a:ln w="0">
            <a:noFill/>
            <a:prstDash val="solid"/>
          </a:ln>
        </p:spPr>
        <p:txBody>
          <a:bodyPr/>
          <a:lstStyle/>
          <a:p>
            <a:pPr algn="l">
              <a:buNone/>
              <a:defRPr sz="863" b="0" i="0">
                <a:solidFill>
                  <a:srgbClr val="526071"/>
                </a:solidFill>
              </a:defRPr>
            </a:pPr>
            <a:r>
              <a:rPr sz="1000" b="0" i="0">
                <a:solidFill>
                  <a:srgbClr val="526071"/>
                </a:solidFill>
              </a:rPr>
              <a:t>Curated strategic events and protected contingency.</a:t>
            </a:r>
          </a:p>
        </p:txBody>
      </p:sp>
      <p:sp>
        <p:nvSpPr>
          <p:cNvPr id="32" name="Retângulo 31">
            <a:extLst>
              <a:ext uri="{FF2B5EF4-FFF2-40B4-BE49-F238E27FC236}">
                <a16:creationId xmlns:a16="http://schemas.microsoft.com/office/drawing/2014/main" id="{E07884F2-D236-4962-B18C-526F1A6EC331}"/>
              </a:ext>
            </a:extLst>
          </p:cNvPr>
          <p:cNvSpPr>
            <a:spLocks noGrp="1"/>
          </p:cNvSpPr>
          <p:nvPr/>
        </p:nvSpPr>
        <p:spPr>
          <a:xfrm>
            <a:off x="9124950" y="5276850"/>
            <a:ext cx="1828800" cy="190500"/>
          </a:xfrm>
          <a:prstGeom prst="rect">
            <a:avLst/>
          </a:prstGeom>
          <a:noFill/>
          <a:ln w="0">
            <a:noFill/>
            <a:prstDash val="solid"/>
          </a:ln>
        </p:spPr>
        <p:txBody>
          <a:bodyPr/>
          <a:lstStyle/>
          <a:p>
            <a:pPr algn="l">
              <a:buNone/>
              <a:defRPr sz="900" b="1" i="0">
                <a:solidFill>
                  <a:srgbClr val="0E7BFF"/>
                </a:solidFill>
              </a:defRPr>
            </a:pPr>
            <a:r>
              <a:rPr sz="900" b="1" i="0">
                <a:solidFill>
                  <a:srgbClr val="0E7BFF"/>
                </a:solidFill>
              </a:rPr>
              <a:t>Cash discipline</a:t>
            </a:r>
          </a:p>
        </p:txBody>
      </p:sp>
    </p:spTree>
    <p:extLst>
      <p:ext uri="{BB962C8B-B14F-4D97-AF65-F5344CB8AC3E}">
        <p14:creationId xmlns:p14="http://schemas.microsoft.com/office/powerpoint/2010/main" val="1836934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71226"/>
        </a:solidFill>
        <a:effectLst/>
      </p:bgPr>
    </p:bg>
    <p:spTree>
      <p:nvGrpSpPr>
        <p:cNvPr id="1" name=""/>
        <p:cNvGrpSpPr/>
        <p:nvPr/>
      </p:nvGrpSpPr>
      <p:grpSpPr>
        <a:xfrm>
          <a:off x="0" y="0"/>
          <a:ext cx="0" cy="0"/>
          <a:chOff x="0" y="0"/>
          <a:chExt cx="0" cy="0"/>
        </a:xfrm>
      </p:grpSpPr>
      <p:sp>
        <p:nvSpPr>
          <p:cNvPr id="26" name="Retângulo 25">
            <a:extLst>
              <a:ext uri="{FF2B5EF4-FFF2-40B4-BE49-F238E27FC236}">
                <a16:creationId xmlns:a16="http://schemas.microsoft.com/office/drawing/2014/main" id="{91B40CBE-FFF8-475C-B89E-A6637E98801E}"/>
              </a:ext>
            </a:extLst>
          </p:cNvPr>
          <p:cNvSpPr>
            <a:spLocks noGrp="1"/>
          </p:cNvSpPr>
          <p:nvPr/>
        </p:nvSpPr>
        <p:spPr>
          <a:xfrm>
            <a:off x="0" y="0"/>
            <a:ext cx="152400" cy="6858000"/>
          </a:xfrm>
          <a:prstGeom prst="rect">
            <a:avLst/>
          </a:prstGeom>
          <a:solidFill>
            <a:srgbClr val="D9B83F"/>
          </a:solidFill>
          <a:ln w="0">
            <a:solidFill>
              <a:srgbClr val="D9B83F"/>
            </a:solidFill>
            <a:prstDash val="solid"/>
          </a:ln>
        </p:spPr>
        <p:txBody>
          <a:bodyPr/>
          <a:lstStyle/>
          <a:p>
            <a:endParaRPr/>
          </a:p>
        </p:txBody>
      </p:sp>
      <p:sp>
        <p:nvSpPr>
          <p:cNvPr id="2" name="Oval 1">
            <a:extLst>
              <a:ext uri="{FF2B5EF4-FFF2-40B4-BE49-F238E27FC236}">
                <a16:creationId xmlns:a16="http://schemas.microsoft.com/office/drawing/2014/main" id="{7AF7FC94-8EC5-4CFA-8EB4-2FEFE4510A7D}"/>
              </a:ext>
            </a:extLst>
          </p:cNvPr>
          <p:cNvSpPr>
            <a:spLocks noGrp="1"/>
          </p:cNvSpPr>
          <p:nvPr/>
        </p:nvSpPr>
        <p:spPr>
          <a:xfrm>
            <a:off x="9639300" y="0"/>
            <a:ext cx="2552700" cy="2552700"/>
          </a:xfrm>
          <a:prstGeom prst="ellipse">
            <a:avLst/>
          </a:prstGeom>
          <a:ln w="9525">
            <a:solidFill>
              <a:srgbClr val="25385C"/>
            </a:solidFill>
            <a:prstDash val="solid"/>
          </a:ln>
        </p:spPr>
        <p:txBody>
          <a:bodyPr/>
          <a:lstStyle/>
          <a:p>
            <a:endParaRPr/>
          </a:p>
        </p:txBody>
      </p:sp>
      <p:pic>
        <p:nvPicPr>
          <p:cNvPr id="30" name="Imagem 27"/>
          <p:cNvPicPr>
            <a:picLocks noChangeAspect="1"/>
          </p:cNvPicPr>
          <p:nvPr/>
        </p:nvPicPr>
        <p:blipFill>
          <a:blip r:embed="rId3"/>
          <a:stretch/>
        </p:blipFill>
        <p:spPr>
          <a:xfrm>
            <a:off x="514350" y="454632"/>
            <a:ext cx="1066800" cy="367085"/>
          </a:xfrm>
          <a:prstGeom prst="rect">
            <a:avLst/>
          </a:prstGeom>
        </p:spPr>
      </p:pic>
      <p:sp>
        <p:nvSpPr>
          <p:cNvPr id="4" name="Retângulo 3">
            <a:extLst>
              <a:ext uri="{FF2B5EF4-FFF2-40B4-BE49-F238E27FC236}">
                <a16:creationId xmlns:a16="http://schemas.microsoft.com/office/drawing/2014/main" id="{A8A9527F-7F91-436C-B4B9-AF55DC83D7D5}"/>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738097"/>
                </a:solidFill>
              </a:defRPr>
            </a:pPr>
            <a:r>
              <a:rPr sz="675" b="1" i="0">
                <a:solidFill>
                  <a:srgbClr val="738097"/>
                </a:solidFill>
              </a:rPr>
              <a:t>GLEMO</a:t>
            </a:r>
          </a:p>
        </p:txBody>
      </p:sp>
      <p:sp>
        <p:nvSpPr>
          <p:cNvPr id="5" name="Retângulo 4">
            <a:extLst>
              <a:ext uri="{FF2B5EF4-FFF2-40B4-BE49-F238E27FC236}">
                <a16:creationId xmlns:a16="http://schemas.microsoft.com/office/drawing/2014/main" id="{FFAEABF3-FEB2-4F38-AE54-C1F2EBC89D44}"/>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7E8CA7"/>
                </a:solidFill>
              </a:defRPr>
            </a:pPr>
            <a:r>
              <a:rPr sz="675" b="0" i="0">
                <a:solidFill>
                  <a:srgbClr val="7E8CA7"/>
                </a:solidFill>
              </a:rPr>
              <a:t>Confidential</a:t>
            </a:r>
          </a:p>
        </p:txBody>
      </p:sp>
      <p:sp>
        <p:nvSpPr>
          <p:cNvPr id="6" name="Retângulo 5">
            <a:extLst>
              <a:ext uri="{FF2B5EF4-FFF2-40B4-BE49-F238E27FC236}">
                <a16:creationId xmlns:a16="http://schemas.microsoft.com/office/drawing/2014/main" id="{5F390D35-F4FF-408B-90F5-411429198650}"/>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C7D0E3"/>
                </a:solidFill>
              </a:defRPr>
            </a:pPr>
            <a:r>
              <a:rPr sz="675" b="0" i="0">
                <a:solidFill>
                  <a:srgbClr val="C7D0E3"/>
                </a:solidFill>
              </a:rPr>
              <a:t>15 / 20</a:t>
            </a:r>
          </a:p>
        </p:txBody>
      </p:sp>
      <p:sp>
        <p:nvSpPr>
          <p:cNvPr id="7" name="Retângulo 6">
            <a:extLst>
              <a:ext uri="{FF2B5EF4-FFF2-40B4-BE49-F238E27FC236}">
                <a16:creationId xmlns:a16="http://schemas.microsoft.com/office/drawing/2014/main" id="{05C7C11D-239E-4557-9CA5-34A605902EFB}"/>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D9B83F"/>
                </a:solidFill>
              </a:defRPr>
            </a:pPr>
            <a:r>
              <a:rPr sz="825" b="1" i="0">
                <a:solidFill>
                  <a:srgbClr val="D9B83F"/>
                </a:solidFill>
              </a:rPr>
              <a:t>TOKEN STRATEGY</a:t>
            </a:r>
          </a:p>
        </p:txBody>
      </p:sp>
      <p:sp>
        <p:nvSpPr>
          <p:cNvPr id="8" name="Retângulo 7">
            <a:extLst>
              <a:ext uri="{FF2B5EF4-FFF2-40B4-BE49-F238E27FC236}">
                <a16:creationId xmlns:a16="http://schemas.microsoft.com/office/drawing/2014/main" id="{2A0BC698-CB28-449A-A9F5-E4A6B8B9D275}"/>
              </a:ext>
            </a:extLst>
          </p:cNvPr>
          <p:cNvSpPr>
            <a:spLocks noGrp="1"/>
          </p:cNvSpPr>
          <p:nvPr/>
        </p:nvSpPr>
        <p:spPr>
          <a:xfrm>
            <a:off x="723900" y="1466850"/>
            <a:ext cx="7239000" cy="914400"/>
          </a:xfrm>
          <a:prstGeom prst="rect">
            <a:avLst/>
          </a:prstGeom>
          <a:noFill/>
          <a:ln w="0">
            <a:noFill/>
            <a:prstDash val="solid"/>
          </a:ln>
        </p:spPr>
        <p:txBody>
          <a:bodyPr/>
          <a:lstStyle/>
          <a:p>
            <a:pPr algn="l">
              <a:buNone/>
              <a:defRPr sz="2775" b="1" i="0">
                <a:solidFill>
                  <a:srgbClr val="FFFFFF"/>
                </a:solidFill>
              </a:defRPr>
            </a:pPr>
            <a:r>
              <a:rPr sz="2775" b="1" i="0">
                <a:solidFill>
                  <a:srgbClr val="FFFFFF"/>
                </a:solidFill>
              </a:rPr>
              <a:t>GO token: Cayman Islands</a:t>
            </a:r>
          </a:p>
        </p:txBody>
      </p:sp>
      <p:sp>
        <p:nvSpPr>
          <p:cNvPr id="9" name="Retângulo 8">
            <a:extLst>
              <a:ext uri="{FF2B5EF4-FFF2-40B4-BE49-F238E27FC236}">
                <a16:creationId xmlns:a16="http://schemas.microsoft.com/office/drawing/2014/main" id="{6D2A62FD-8D3C-4C18-9314-987F3D647CD2}"/>
              </a:ext>
            </a:extLst>
          </p:cNvPr>
          <p:cNvSpPr>
            <a:spLocks noGrp="1"/>
          </p:cNvSpPr>
          <p:nvPr/>
        </p:nvSpPr>
        <p:spPr>
          <a:xfrm>
            <a:off x="723900" y="2266950"/>
            <a:ext cx="7077437" cy="628650"/>
          </a:xfrm>
          <a:prstGeom prst="rect">
            <a:avLst/>
          </a:prstGeom>
          <a:noFill/>
          <a:ln w="0">
            <a:noFill/>
            <a:prstDash val="solid"/>
          </a:ln>
        </p:spPr>
        <p:txBody>
          <a:bodyPr/>
          <a:lstStyle/>
          <a:p>
            <a:pPr algn="l">
              <a:buNone/>
              <a:defRPr sz="1350" b="0" i="0">
                <a:solidFill>
                  <a:srgbClr val="C7D0E3"/>
                </a:solidFill>
              </a:defRPr>
            </a:pPr>
            <a:r>
              <a:rPr sz="1350" b="0" i="0">
                <a:solidFill>
                  <a:srgbClr val="C7D0E3"/>
                </a:solidFill>
              </a:rPr>
              <a:t>The planned Cayman Islands token structure requires legal review after funding. The base plan assumes no token proceeds, appreciation or holding rewards.</a:t>
            </a:r>
          </a:p>
        </p:txBody>
      </p:sp>
      <p:sp>
        <p:nvSpPr>
          <p:cNvPr id="10" name="Retângulo Arredondado 9">
            <a:extLst>
              <a:ext uri="{FF2B5EF4-FFF2-40B4-BE49-F238E27FC236}">
                <a16:creationId xmlns:a16="http://schemas.microsoft.com/office/drawing/2014/main" id="{703374CB-2E5A-48DD-A72C-2278BD235E0D}"/>
              </a:ext>
            </a:extLst>
          </p:cNvPr>
          <p:cNvSpPr>
            <a:spLocks noGrp="1"/>
          </p:cNvSpPr>
          <p:nvPr/>
        </p:nvSpPr>
        <p:spPr>
          <a:xfrm>
            <a:off x="819150" y="3524250"/>
            <a:ext cx="4591050" cy="723900"/>
          </a:xfrm>
          <a:prstGeom prst="roundRect">
            <a:avLst>
              <a:gd name="adj" fmla="val 2632"/>
            </a:avLst>
          </a:prstGeom>
          <a:solidFill>
            <a:srgbClr val="0D1A31"/>
          </a:solidFill>
          <a:ln w="9525">
            <a:solidFill>
              <a:srgbClr val="203456"/>
            </a:solidFill>
            <a:prstDash val="solid"/>
          </a:ln>
        </p:spPr>
        <p:txBody>
          <a:bodyPr/>
          <a:lstStyle/>
          <a:p>
            <a:endParaRPr/>
          </a:p>
        </p:txBody>
      </p:sp>
      <p:sp>
        <p:nvSpPr>
          <p:cNvPr id="11" name="Retângulo 10">
            <a:extLst>
              <a:ext uri="{FF2B5EF4-FFF2-40B4-BE49-F238E27FC236}">
                <a16:creationId xmlns:a16="http://schemas.microsoft.com/office/drawing/2014/main" id="{149BB5E1-7181-426A-9DE7-7D80393E1578}"/>
              </a:ext>
            </a:extLst>
          </p:cNvPr>
          <p:cNvSpPr>
            <a:spLocks noGrp="1"/>
          </p:cNvSpPr>
          <p:nvPr/>
        </p:nvSpPr>
        <p:spPr>
          <a:xfrm>
            <a:off x="971550" y="3657600"/>
            <a:ext cx="419100" cy="28575"/>
          </a:xfrm>
          <a:prstGeom prst="rect">
            <a:avLst/>
          </a:prstGeom>
          <a:solidFill>
            <a:srgbClr val="D9B83F"/>
          </a:solidFill>
          <a:ln w="0">
            <a:solidFill>
              <a:srgbClr val="D9B83F"/>
            </a:solidFill>
            <a:prstDash val="solid"/>
          </a:ln>
        </p:spPr>
        <p:txBody>
          <a:bodyPr/>
          <a:lstStyle/>
          <a:p>
            <a:endParaRPr/>
          </a:p>
        </p:txBody>
      </p:sp>
      <p:sp>
        <p:nvSpPr>
          <p:cNvPr id="12" name="Retângulo 11">
            <a:extLst>
              <a:ext uri="{FF2B5EF4-FFF2-40B4-BE49-F238E27FC236}">
                <a16:creationId xmlns:a16="http://schemas.microsoft.com/office/drawing/2014/main" id="{FD12AA4B-8FD9-495C-946B-B157EE6F2673}"/>
              </a:ext>
            </a:extLst>
          </p:cNvPr>
          <p:cNvSpPr>
            <a:spLocks noGrp="1"/>
          </p:cNvSpPr>
          <p:nvPr/>
        </p:nvSpPr>
        <p:spPr>
          <a:xfrm>
            <a:off x="990600" y="3771900"/>
            <a:ext cx="4248150" cy="323850"/>
          </a:xfrm>
          <a:prstGeom prst="rect">
            <a:avLst/>
          </a:prstGeom>
          <a:noFill/>
          <a:ln w="0">
            <a:noFill/>
            <a:prstDash val="solid"/>
          </a:ln>
        </p:spPr>
        <p:txBody>
          <a:bodyPr/>
          <a:lstStyle/>
          <a:p>
            <a:pPr algn="l">
              <a:buNone/>
              <a:defRPr sz="1125" b="1" i="0">
                <a:solidFill>
                  <a:srgbClr val="FFFFFF"/>
                </a:solidFill>
              </a:defRPr>
            </a:pPr>
            <a:r>
              <a:rPr sz="1125" b="1" i="0">
                <a:solidFill>
                  <a:srgbClr val="FFFFFF"/>
                </a:solidFill>
              </a:rPr>
              <a:t>Developer incentives</a:t>
            </a:r>
          </a:p>
        </p:txBody>
      </p:sp>
      <p:sp>
        <p:nvSpPr>
          <p:cNvPr id="13" name="Retângulo 12">
            <a:extLst>
              <a:ext uri="{FF2B5EF4-FFF2-40B4-BE49-F238E27FC236}">
                <a16:creationId xmlns:a16="http://schemas.microsoft.com/office/drawing/2014/main" id="{B928F4C9-4EB2-42A5-834E-4C601913236F}"/>
              </a:ext>
            </a:extLst>
          </p:cNvPr>
          <p:cNvSpPr>
            <a:spLocks noGrp="1"/>
          </p:cNvSpPr>
          <p:nvPr/>
        </p:nvSpPr>
        <p:spPr>
          <a:xfrm>
            <a:off x="990600" y="3962400"/>
            <a:ext cx="4248150" cy="171450"/>
          </a:xfrm>
          <a:prstGeom prst="rect">
            <a:avLst/>
          </a:prstGeom>
          <a:noFill/>
          <a:ln w="0">
            <a:noFill/>
            <a:prstDash val="solid"/>
          </a:ln>
        </p:spPr>
        <p:txBody>
          <a:bodyPr/>
          <a:lstStyle/>
          <a:p>
            <a:pPr algn="l">
              <a:buNone/>
              <a:defRPr sz="900" b="0" i="0">
                <a:solidFill>
                  <a:srgbClr val="C7D0E3"/>
                </a:solidFill>
              </a:defRPr>
            </a:pPr>
            <a:r>
              <a:rPr sz="1000" b="0" i="0">
                <a:solidFill>
                  <a:srgbClr val="C7D0E3"/>
                </a:solidFill>
              </a:rPr>
              <a:t>Reward teams building useful modules around RWA workflows.</a:t>
            </a:r>
          </a:p>
        </p:txBody>
      </p:sp>
      <p:sp>
        <p:nvSpPr>
          <p:cNvPr id="14" name="Retângulo Arredondado 13">
            <a:extLst>
              <a:ext uri="{FF2B5EF4-FFF2-40B4-BE49-F238E27FC236}">
                <a16:creationId xmlns:a16="http://schemas.microsoft.com/office/drawing/2014/main" id="{5315167A-8C7E-4F71-A49C-ABF225252045}"/>
              </a:ext>
            </a:extLst>
          </p:cNvPr>
          <p:cNvSpPr>
            <a:spLocks noGrp="1"/>
          </p:cNvSpPr>
          <p:nvPr/>
        </p:nvSpPr>
        <p:spPr>
          <a:xfrm>
            <a:off x="5962650" y="3524250"/>
            <a:ext cx="4591050" cy="723900"/>
          </a:xfrm>
          <a:prstGeom prst="roundRect">
            <a:avLst>
              <a:gd name="adj" fmla="val 2632"/>
            </a:avLst>
          </a:prstGeom>
          <a:solidFill>
            <a:srgbClr val="0D1A31"/>
          </a:solidFill>
          <a:ln w="9525">
            <a:solidFill>
              <a:srgbClr val="203456"/>
            </a:solidFill>
            <a:prstDash val="solid"/>
          </a:ln>
        </p:spPr>
        <p:txBody>
          <a:bodyPr/>
          <a:lstStyle/>
          <a:p>
            <a:endParaRPr/>
          </a:p>
        </p:txBody>
      </p:sp>
      <p:sp>
        <p:nvSpPr>
          <p:cNvPr id="15" name="Retângulo 14">
            <a:extLst>
              <a:ext uri="{FF2B5EF4-FFF2-40B4-BE49-F238E27FC236}">
                <a16:creationId xmlns:a16="http://schemas.microsoft.com/office/drawing/2014/main" id="{FD07E0D2-5DA3-45AF-B303-4C6E183CBD6E}"/>
              </a:ext>
            </a:extLst>
          </p:cNvPr>
          <p:cNvSpPr>
            <a:spLocks noGrp="1"/>
          </p:cNvSpPr>
          <p:nvPr/>
        </p:nvSpPr>
        <p:spPr>
          <a:xfrm>
            <a:off x="6115050" y="3657600"/>
            <a:ext cx="419100" cy="28575"/>
          </a:xfrm>
          <a:prstGeom prst="rect">
            <a:avLst/>
          </a:prstGeom>
          <a:solidFill>
            <a:srgbClr val="D9B83F"/>
          </a:solidFill>
          <a:ln w="0">
            <a:solidFill>
              <a:srgbClr val="D9B83F"/>
            </a:solidFill>
            <a:prstDash val="solid"/>
          </a:ln>
        </p:spPr>
        <p:txBody>
          <a:bodyPr/>
          <a:lstStyle/>
          <a:p>
            <a:endParaRPr/>
          </a:p>
        </p:txBody>
      </p:sp>
      <p:sp>
        <p:nvSpPr>
          <p:cNvPr id="16" name="Retângulo 15">
            <a:extLst>
              <a:ext uri="{FF2B5EF4-FFF2-40B4-BE49-F238E27FC236}">
                <a16:creationId xmlns:a16="http://schemas.microsoft.com/office/drawing/2014/main" id="{50F82405-F1F7-435A-89EE-BE0A60561684}"/>
              </a:ext>
            </a:extLst>
          </p:cNvPr>
          <p:cNvSpPr>
            <a:spLocks noGrp="1"/>
          </p:cNvSpPr>
          <p:nvPr/>
        </p:nvSpPr>
        <p:spPr>
          <a:xfrm>
            <a:off x="6134100" y="3771900"/>
            <a:ext cx="4248150" cy="323850"/>
          </a:xfrm>
          <a:prstGeom prst="rect">
            <a:avLst/>
          </a:prstGeom>
          <a:noFill/>
          <a:ln w="0">
            <a:noFill/>
            <a:prstDash val="solid"/>
          </a:ln>
        </p:spPr>
        <p:txBody>
          <a:bodyPr/>
          <a:lstStyle/>
          <a:p>
            <a:pPr algn="l">
              <a:buNone/>
              <a:defRPr sz="1125" b="1" i="0">
                <a:solidFill>
                  <a:srgbClr val="FFFFFF"/>
                </a:solidFill>
              </a:defRPr>
            </a:pPr>
            <a:r>
              <a:rPr sz="1125" b="1" i="0">
                <a:solidFill>
                  <a:srgbClr val="FFFFFF"/>
                </a:solidFill>
              </a:rPr>
              <a:t>Community activation</a:t>
            </a:r>
          </a:p>
        </p:txBody>
      </p:sp>
      <p:sp>
        <p:nvSpPr>
          <p:cNvPr id="17" name="Retângulo 16">
            <a:extLst>
              <a:ext uri="{FF2B5EF4-FFF2-40B4-BE49-F238E27FC236}">
                <a16:creationId xmlns:a16="http://schemas.microsoft.com/office/drawing/2014/main" id="{00EF2688-011F-47F2-85DD-C6C0D8AEC716}"/>
              </a:ext>
            </a:extLst>
          </p:cNvPr>
          <p:cNvSpPr>
            <a:spLocks noGrp="1"/>
          </p:cNvSpPr>
          <p:nvPr/>
        </p:nvSpPr>
        <p:spPr>
          <a:xfrm>
            <a:off x="6134100" y="3962400"/>
            <a:ext cx="4248150" cy="171450"/>
          </a:xfrm>
          <a:prstGeom prst="rect">
            <a:avLst/>
          </a:prstGeom>
          <a:noFill/>
          <a:ln w="0">
            <a:noFill/>
            <a:prstDash val="solid"/>
          </a:ln>
        </p:spPr>
        <p:txBody>
          <a:bodyPr/>
          <a:lstStyle/>
          <a:p>
            <a:pPr algn="l">
              <a:buNone/>
              <a:defRPr sz="900" b="0" i="0">
                <a:solidFill>
                  <a:srgbClr val="C7D0E3"/>
                </a:solidFill>
              </a:defRPr>
            </a:pPr>
            <a:r>
              <a:rPr sz="1000" b="0" i="0">
                <a:solidFill>
                  <a:srgbClr val="C7D0E3"/>
                </a:solidFill>
              </a:rPr>
              <a:t>Support verified education, discovery and feedback contributions.</a:t>
            </a:r>
          </a:p>
        </p:txBody>
      </p:sp>
      <p:sp>
        <p:nvSpPr>
          <p:cNvPr id="18" name="Retângulo Arredondado 17">
            <a:extLst>
              <a:ext uri="{FF2B5EF4-FFF2-40B4-BE49-F238E27FC236}">
                <a16:creationId xmlns:a16="http://schemas.microsoft.com/office/drawing/2014/main" id="{E1091D95-21BE-4D25-B236-942B3A0F3814}"/>
              </a:ext>
            </a:extLst>
          </p:cNvPr>
          <p:cNvSpPr>
            <a:spLocks noGrp="1"/>
          </p:cNvSpPr>
          <p:nvPr/>
        </p:nvSpPr>
        <p:spPr>
          <a:xfrm>
            <a:off x="819150" y="4533900"/>
            <a:ext cx="4591050" cy="723900"/>
          </a:xfrm>
          <a:prstGeom prst="roundRect">
            <a:avLst>
              <a:gd name="adj" fmla="val 2632"/>
            </a:avLst>
          </a:prstGeom>
          <a:solidFill>
            <a:srgbClr val="0D1A31"/>
          </a:solidFill>
          <a:ln w="9525">
            <a:solidFill>
              <a:srgbClr val="203456"/>
            </a:solidFill>
            <a:prstDash val="solid"/>
          </a:ln>
        </p:spPr>
        <p:txBody>
          <a:bodyPr/>
          <a:lstStyle/>
          <a:p>
            <a:endParaRPr/>
          </a:p>
        </p:txBody>
      </p:sp>
      <p:sp>
        <p:nvSpPr>
          <p:cNvPr id="19" name="Retângulo 18">
            <a:extLst>
              <a:ext uri="{FF2B5EF4-FFF2-40B4-BE49-F238E27FC236}">
                <a16:creationId xmlns:a16="http://schemas.microsoft.com/office/drawing/2014/main" id="{924493FD-492A-4ED5-A65C-E6834A0AC825}"/>
              </a:ext>
            </a:extLst>
          </p:cNvPr>
          <p:cNvSpPr>
            <a:spLocks noGrp="1"/>
          </p:cNvSpPr>
          <p:nvPr/>
        </p:nvSpPr>
        <p:spPr>
          <a:xfrm>
            <a:off x="971550" y="4667250"/>
            <a:ext cx="419100" cy="28575"/>
          </a:xfrm>
          <a:prstGeom prst="rect">
            <a:avLst/>
          </a:prstGeom>
          <a:solidFill>
            <a:srgbClr val="D9B83F"/>
          </a:solidFill>
          <a:ln w="0">
            <a:solidFill>
              <a:srgbClr val="D9B83F"/>
            </a:solidFill>
            <a:prstDash val="solid"/>
          </a:ln>
        </p:spPr>
        <p:txBody>
          <a:bodyPr/>
          <a:lstStyle/>
          <a:p>
            <a:endParaRPr/>
          </a:p>
        </p:txBody>
      </p:sp>
      <p:sp>
        <p:nvSpPr>
          <p:cNvPr id="20" name="Retângulo 19">
            <a:extLst>
              <a:ext uri="{FF2B5EF4-FFF2-40B4-BE49-F238E27FC236}">
                <a16:creationId xmlns:a16="http://schemas.microsoft.com/office/drawing/2014/main" id="{6B6E42FE-45E1-4581-B639-6CC761533CF6}"/>
              </a:ext>
            </a:extLst>
          </p:cNvPr>
          <p:cNvSpPr>
            <a:spLocks noGrp="1"/>
          </p:cNvSpPr>
          <p:nvPr/>
        </p:nvSpPr>
        <p:spPr>
          <a:xfrm>
            <a:off x="990600" y="4781550"/>
            <a:ext cx="4248150" cy="323850"/>
          </a:xfrm>
          <a:prstGeom prst="rect">
            <a:avLst/>
          </a:prstGeom>
          <a:noFill/>
          <a:ln w="0">
            <a:noFill/>
            <a:prstDash val="solid"/>
          </a:ln>
        </p:spPr>
        <p:txBody>
          <a:bodyPr/>
          <a:lstStyle/>
          <a:p>
            <a:pPr algn="l">
              <a:buNone/>
              <a:defRPr sz="1125" b="1" i="0">
                <a:solidFill>
                  <a:srgbClr val="FFFFFF"/>
                </a:solidFill>
              </a:defRPr>
            </a:pPr>
            <a:r>
              <a:rPr sz="1125" b="1" i="0">
                <a:solidFill>
                  <a:srgbClr val="FFFFFF"/>
                </a:solidFill>
              </a:rPr>
              <a:t>Governance path</a:t>
            </a:r>
          </a:p>
        </p:txBody>
      </p:sp>
      <p:sp>
        <p:nvSpPr>
          <p:cNvPr id="21" name="Retângulo 20">
            <a:extLst>
              <a:ext uri="{FF2B5EF4-FFF2-40B4-BE49-F238E27FC236}">
                <a16:creationId xmlns:a16="http://schemas.microsoft.com/office/drawing/2014/main" id="{17FA0BF9-0640-4344-B35C-F60B34BDC272}"/>
              </a:ext>
            </a:extLst>
          </p:cNvPr>
          <p:cNvSpPr>
            <a:spLocks noGrp="1"/>
          </p:cNvSpPr>
          <p:nvPr/>
        </p:nvSpPr>
        <p:spPr>
          <a:xfrm>
            <a:off x="990600" y="4972050"/>
            <a:ext cx="4248150" cy="171450"/>
          </a:xfrm>
          <a:prstGeom prst="rect">
            <a:avLst/>
          </a:prstGeom>
          <a:noFill/>
          <a:ln w="0">
            <a:noFill/>
            <a:prstDash val="solid"/>
          </a:ln>
        </p:spPr>
        <p:txBody>
          <a:bodyPr/>
          <a:lstStyle/>
          <a:p>
            <a:pPr algn="l">
              <a:buNone/>
              <a:defRPr sz="900" b="0" i="0">
                <a:solidFill>
                  <a:srgbClr val="C7D0E3"/>
                </a:solidFill>
              </a:defRPr>
            </a:pPr>
            <a:r>
              <a:rPr sz="1000" b="0" i="0">
                <a:solidFill>
                  <a:srgbClr val="C7D0E3"/>
                </a:solidFill>
              </a:rPr>
              <a:t>Move toward platform governance only after operational maturity.</a:t>
            </a:r>
          </a:p>
        </p:txBody>
      </p:sp>
      <p:sp>
        <p:nvSpPr>
          <p:cNvPr id="22" name="Retângulo Arredondado 21">
            <a:extLst>
              <a:ext uri="{FF2B5EF4-FFF2-40B4-BE49-F238E27FC236}">
                <a16:creationId xmlns:a16="http://schemas.microsoft.com/office/drawing/2014/main" id="{039233C1-7606-400E-B196-398B5A9B17CA}"/>
              </a:ext>
            </a:extLst>
          </p:cNvPr>
          <p:cNvSpPr>
            <a:spLocks noGrp="1"/>
          </p:cNvSpPr>
          <p:nvPr/>
        </p:nvSpPr>
        <p:spPr>
          <a:xfrm>
            <a:off x="5962650" y="4533900"/>
            <a:ext cx="4591050" cy="723900"/>
          </a:xfrm>
          <a:prstGeom prst="roundRect">
            <a:avLst>
              <a:gd name="adj" fmla="val 2632"/>
            </a:avLst>
          </a:prstGeom>
          <a:solidFill>
            <a:srgbClr val="0D1A31"/>
          </a:solidFill>
          <a:ln w="9525">
            <a:solidFill>
              <a:srgbClr val="203456"/>
            </a:solidFill>
            <a:prstDash val="solid"/>
          </a:ln>
        </p:spPr>
        <p:txBody>
          <a:bodyPr/>
          <a:lstStyle/>
          <a:p>
            <a:endParaRPr/>
          </a:p>
        </p:txBody>
      </p:sp>
      <p:sp>
        <p:nvSpPr>
          <p:cNvPr id="23" name="Retângulo 22">
            <a:extLst>
              <a:ext uri="{FF2B5EF4-FFF2-40B4-BE49-F238E27FC236}">
                <a16:creationId xmlns:a16="http://schemas.microsoft.com/office/drawing/2014/main" id="{A2D68C63-AC88-4E91-83D1-EA2A9F2E4F8F}"/>
              </a:ext>
            </a:extLst>
          </p:cNvPr>
          <p:cNvSpPr>
            <a:spLocks noGrp="1"/>
          </p:cNvSpPr>
          <p:nvPr/>
        </p:nvSpPr>
        <p:spPr>
          <a:xfrm>
            <a:off x="6115050" y="4667250"/>
            <a:ext cx="419100" cy="28575"/>
          </a:xfrm>
          <a:prstGeom prst="rect">
            <a:avLst/>
          </a:prstGeom>
          <a:solidFill>
            <a:srgbClr val="D9B83F"/>
          </a:solidFill>
          <a:ln w="0">
            <a:solidFill>
              <a:srgbClr val="D9B83F"/>
            </a:solidFill>
            <a:prstDash val="solid"/>
          </a:ln>
        </p:spPr>
        <p:txBody>
          <a:bodyPr/>
          <a:lstStyle/>
          <a:p>
            <a:endParaRPr/>
          </a:p>
        </p:txBody>
      </p:sp>
      <p:sp>
        <p:nvSpPr>
          <p:cNvPr id="24" name="Retângulo 23">
            <a:extLst>
              <a:ext uri="{FF2B5EF4-FFF2-40B4-BE49-F238E27FC236}">
                <a16:creationId xmlns:a16="http://schemas.microsoft.com/office/drawing/2014/main" id="{C3237CF8-EE72-4AC7-9E3A-8FFE4406736C}"/>
              </a:ext>
            </a:extLst>
          </p:cNvPr>
          <p:cNvSpPr>
            <a:spLocks noGrp="1"/>
          </p:cNvSpPr>
          <p:nvPr/>
        </p:nvSpPr>
        <p:spPr>
          <a:xfrm>
            <a:off x="6134100" y="4781550"/>
            <a:ext cx="4248150" cy="323850"/>
          </a:xfrm>
          <a:prstGeom prst="rect">
            <a:avLst/>
          </a:prstGeom>
          <a:noFill/>
          <a:ln w="0">
            <a:noFill/>
            <a:prstDash val="solid"/>
          </a:ln>
        </p:spPr>
        <p:txBody>
          <a:bodyPr/>
          <a:lstStyle/>
          <a:p>
            <a:pPr algn="l">
              <a:buNone/>
              <a:defRPr sz="1125" b="1" i="0">
                <a:solidFill>
                  <a:srgbClr val="FFFFFF"/>
                </a:solidFill>
              </a:defRPr>
            </a:pPr>
            <a:r>
              <a:rPr sz="1125" b="1" i="0">
                <a:solidFill>
                  <a:srgbClr val="FFFFFF"/>
                </a:solidFill>
              </a:rPr>
              <a:t>No asset-yield claim</a:t>
            </a:r>
          </a:p>
        </p:txBody>
      </p:sp>
      <p:sp>
        <p:nvSpPr>
          <p:cNvPr id="25" name="Retângulo 24">
            <a:extLst>
              <a:ext uri="{FF2B5EF4-FFF2-40B4-BE49-F238E27FC236}">
                <a16:creationId xmlns:a16="http://schemas.microsoft.com/office/drawing/2014/main" id="{9C08B695-A20E-4B92-BB82-BE2FEEC84702}"/>
              </a:ext>
            </a:extLst>
          </p:cNvPr>
          <p:cNvSpPr>
            <a:spLocks noGrp="1"/>
          </p:cNvSpPr>
          <p:nvPr/>
        </p:nvSpPr>
        <p:spPr>
          <a:xfrm>
            <a:off x="6134100" y="4972050"/>
            <a:ext cx="4248150" cy="171450"/>
          </a:xfrm>
          <a:prstGeom prst="rect">
            <a:avLst/>
          </a:prstGeom>
          <a:noFill/>
          <a:ln w="0">
            <a:noFill/>
            <a:prstDash val="solid"/>
          </a:ln>
        </p:spPr>
        <p:txBody>
          <a:bodyPr/>
          <a:lstStyle/>
          <a:p>
            <a:pPr algn="l">
              <a:buNone/>
              <a:defRPr sz="900" b="0" i="0">
                <a:solidFill>
                  <a:srgbClr val="C7D0E3"/>
                </a:solidFill>
              </a:defRPr>
            </a:pPr>
            <a:r>
              <a:rPr sz="1000" b="0" i="0">
                <a:solidFill>
                  <a:srgbClr val="C7D0E3"/>
                </a:solidFill>
              </a:rPr>
              <a:t>Token mechanics must remain separate from direct RWA cash-flow promises.</a:t>
            </a:r>
          </a:p>
        </p:txBody>
      </p:sp>
    </p:spTree>
    <p:extLst>
      <p:ext uri="{BB962C8B-B14F-4D97-AF65-F5344CB8AC3E}">
        <p14:creationId xmlns:p14="http://schemas.microsoft.com/office/powerpoint/2010/main" val="692872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4" name="Imagem 21"/>
          <p:cNvPicPr>
            <a:picLocks noChangeAspect="1"/>
          </p:cNvPicPr>
          <p:nvPr/>
        </p:nvPicPr>
        <p:blipFill>
          <a:blip r:embed="rId3"/>
          <a:srcRect t="27" b="27"/>
          <a:stretch>
            <a:fillRect/>
          </a:stretch>
        </p:blipFill>
        <p:spPr>
          <a:xfrm>
            <a:off x="0" y="0"/>
            <a:ext cx="12192000" cy="6858000"/>
          </a:xfrm>
          <a:prstGeom prst="rect">
            <a:avLst/>
          </a:prstGeom>
        </p:spPr>
      </p:pic>
      <p:sp>
        <p:nvSpPr>
          <p:cNvPr id="2" name="Retângulo 1">
            <a:extLst>
              <a:ext uri="{FF2B5EF4-FFF2-40B4-BE49-F238E27FC236}">
                <a16:creationId xmlns:a16="http://schemas.microsoft.com/office/drawing/2014/main" id="{F33567A4-39D7-4DAE-A912-26D0B8F6AC6E}"/>
              </a:ext>
            </a:extLst>
          </p:cNvPr>
          <p:cNvSpPr>
            <a:spLocks noGrp="1"/>
          </p:cNvSpPr>
          <p:nvPr/>
        </p:nvSpPr>
        <p:spPr>
          <a:xfrm>
            <a:off x="0" y="0"/>
            <a:ext cx="5905500" cy="6858000"/>
          </a:xfrm>
          <a:prstGeom prst="rect">
            <a:avLst/>
          </a:prstGeom>
          <a:ln w="0">
            <a:noFill/>
            <a:prstDash val="solid"/>
          </a:ln>
        </p:spPr>
        <p:txBody>
          <a:bodyPr/>
          <a:lstStyle/>
          <a:p>
            <a:endParaRPr/>
          </a:p>
        </p:txBody>
      </p:sp>
      <p:pic>
        <p:nvPicPr>
          <p:cNvPr id="26" name="Imagem 23"/>
          <p:cNvPicPr>
            <a:picLocks noChangeAspect="1"/>
          </p:cNvPicPr>
          <p:nvPr/>
        </p:nvPicPr>
        <p:blipFill>
          <a:blip r:embed="rId4"/>
          <a:stretch/>
        </p:blipFill>
        <p:spPr>
          <a:xfrm>
            <a:off x="514350" y="454632"/>
            <a:ext cx="1066800" cy="367085"/>
          </a:xfrm>
          <a:prstGeom prst="rect">
            <a:avLst/>
          </a:prstGeom>
        </p:spPr>
      </p:pic>
      <p:sp>
        <p:nvSpPr>
          <p:cNvPr id="4" name="Retângulo 3">
            <a:extLst>
              <a:ext uri="{FF2B5EF4-FFF2-40B4-BE49-F238E27FC236}">
                <a16:creationId xmlns:a16="http://schemas.microsoft.com/office/drawing/2014/main" id="{997846F9-26EE-4883-A4CA-917BA2EFCFDF}"/>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9AA4B8"/>
                </a:solidFill>
              </a:defRPr>
            </a:pPr>
            <a:r>
              <a:rPr sz="675" b="1" i="0">
                <a:solidFill>
                  <a:srgbClr val="9AA4B8"/>
                </a:solidFill>
              </a:rPr>
              <a:t>GLEMO</a:t>
            </a:r>
          </a:p>
        </p:txBody>
      </p:sp>
      <p:sp>
        <p:nvSpPr>
          <p:cNvPr id="5" name="Retângulo 4">
            <a:extLst>
              <a:ext uri="{FF2B5EF4-FFF2-40B4-BE49-F238E27FC236}">
                <a16:creationId xmlns:a16="http://schemas.microsoft.com/office/drawing/2014/main" id="{7CB1806B-27D2-493D-8143-FE667B16294A}"/>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A4ADBD"/>
                </a:solidFill>
              </a:defRPr>
            </a:pPr>
            <a:r>
              <a:rPr sz="675" b="0" i="0">
                <a:solidFill>
                  <a:srgbClr val="A4ADBD"/>
                </a:solidFill>
              </a:rPr>
              <a:t>Confidential</a:t>
            </a:r>
          </a:p>
        </p:txBody>
      </p:sp>
      <p:sp>
        <p:nvSpPr>
          <p:cNvPr id="6" name="Retângulo 5">
            <a:extLst>
              <a:ext uri="{FF2B5EF4-FFF2-40B4-BE49-F238E27FC236}">
                <a16:creationId xmlns:a16="http://schemas.microsoft.com/office/drawing/2014/main" id="{AB7E3B65-B6E3-45D7-8114-F7D1DE6EFB20}"/>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798499"/>
                </a:solidFill>
              </a:defRPr>
            </a:pPr>
            <a:r>
              <a:rPr sz="675" b="0" i="0">
                <a:solidFill>
                  <a:srgbClr val="798499"/>
                </a:solidFill>
              </a:rPr>
              <a:t>16 / 20</a:t>
            </a:r>
          </a:p>
        </p:txBody>
      </p:sp>
      <p:sp>
        <p:nvSpPr>
          <p:cNvPr id="7" name="Retângulo 6">
            <a:extLst>
              <a:ext uri="{FF2B5EF4-FFF2-40B4-BE49-F238E27FC236}">
                <a16:creationId xmlns:a16="http://schemas.microsoft.com/office/drawing/2014/main" id="{C6688960-E90F-4F3C-A7E7-3312997DB679}"/>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A27F00"/>
                </a:solidFill>
              </a:defRPr>
            </a:pPr>
            <a:r>
              <a:rPr sz="825" b="1" i="0">
                <a:solidFill>
                  <a:srgbClr val="A27F00"/>
                </a:solidFill>
              </a:rPr>
              <a:t>FUTURE VISION</a:t>
            </a:r>
          </a:p>
        </p:txBody>
      </p:sp>
      <p:sp>
        <p:nvSpPr>
          <p:cNvPr id="8" name="Retângulo 7">
            <a:extLst>
              <a:ext uri="{FF2B5EF4-FFF2-40B4-BE49-F238E27FC236}">
                <a16:creationId xmlns:a16="http://schemas.microsoft.com/office/drawing/2014/main" id="{018F4276-8EDF-4C19-93D4-C0823B87B35E}"/>
              </a:ext>
            </a:extLst>
          </p:cNvPr>
          <p:cNvSpPr>
            <a:spLocks noGrp="1"/>
          </p:cNvSpPr>
          <p:nvPr/>
        </p:nvSpPr>
        <p:spPr>
          <a:xfrm>
            <a:off x="704367" y="1446834"/>
            <a:ext cx="5582135" cy="1066800"/>
          </a:xfrm>
          <a:prstGeom prst="rect">
            <a:avLst/>
          </a:prstGeom>
          <a:noFill/>
          <a:ln w="0">
            <a:noFill/>
            <a:prstDash val="solid"/>
          </a:ln>
        </p:spPr>
        <p:txBody>
          <a:bodyPr/>
          <a:lstStyle/>
          <a:p>
            <a:pPr algn="l">
              <a:buNone/>
              <a:defRPr sz="2775" b="1" i="0">
                <a:solidFill>
                  <a:srgbClr val="101828"/>
                </a:solidFill>
              </a:defRPr>
            </a:pPr>
            <a:r>
              <a:rPr sz="2775" b="1" i="0" dirty="0">
                <a:solidFill>
                  <a:srgbClr val="101828"/>
                </a:solidFill>
              </a:rPr>
              <a:t>From neutral rail to tokenized private-market infrastructure.</a:t>
            </a:r>
          </a:p>
        </p:txBody>
      </p:sp>
      <p:sp>
        <p:nvSpPr>
          <p:cNvPr id="9" name="Retângulo 8">
            <a:extLst>
              <a:ext uri="{FF2B5EF4-FFF2-40B4-BE49-F238E27FC236}">
                <a16:creationId xmlns:a16="http://schemas.microsoft.com/office/drawing/2014/main" id="{9A05E03E-2F71-4169-AEB7-40BF0163C683}"/>
              </a:ext>
            </a:extLst>
          </p:cNvPr>
          <p:cNvSpPr>
            <a:spLocks noGrp="1"/>
          </p:cNvSpPr>
          <p:nvPr/>
        </p:nvSpPr>
        <p:spPr>
          <a:xfrm>
            <a:off x="704367" y="2725433"/>
            <a:ext cx="5905500" cy="876300"/>
          </a:xfrm>
          <a:prstGeom prst="rect">
            <a:avLst/>
          </a:prstGeom>
          <a:noFill/>
          <a:ln w="0">
            <a:noFill/>
            <a:prstDash val="solid"/>
          </a:ln>
        </p:spPr>
        <p:txBody>
          <a:bodyPr/>
          <a:lstStyle/>
          <a:p>
            <a:pPr algn="l">
              <a:buNone/>
              <a:defRPr sz="1350" b="0" i="0">
                <a:solidFill>
                  <a:srgbClr val="526071"/>
                </a:solidFill>
              </a:defRPr>
            </a:pPr>
            <a:r>
              <a:rPr sz="1350" b="0" i="0">
                <a:solidFill>
                  <a:srgbClr val="526071"/>
                </a:solidFill>
              </a:rPr>
              <a:t>The first 12 months target a working rail, live transactions and repeat usage. The 24-month plan supports scaling across institutions and assets.</a:t>
            </a:r>
          </a:p>
        </p:txBody>
      </p:sp>
      <p:sp>
        <p:nvSpPr>
          <p:cNvPr id="10" name="Retângulo Arredondado 9">
            <a:extLst>
              <a:ext uri="{FF2B5EF4-FFF2-40B4-BE49-F238E27FC236}">
                <a16:creationId xmlns:a16="http://schemas.microsoft.com/office/drawing/2014/main" id="{40C19B89-1029-4E8E-A51A-B195DD069C2E}"/>
              </a:ext>
            </a:extLst>
          </p:cNvPr>
          <p:cNvSpPr>
            <a:spLocks noGrp="1"/>
          </p:cNvSpPr>
          <p:nvPr/>
        </p:nvSpPr>
        <p:spPr>
          <a:xfrm>
            <a:off x="723898" y="4210049"/>
            <a:ext cx="1885949" cy="1238247"/>
          </a:xfrm>
          <a:prstGeom prst="roundRect">
            <a:avLst>
              <a:gd name="adj" fmla="val 2174"/>
            </a:avLst>
          </a:prstGeom>
          <a:solidFill>
            <a:srgbClr val="F6F8FB"/>
          </a:solidFill>
          <a:ln w="9525">
            <a:solidFill>
              <a:srgbClr val="D8DEE9"/>
            </a:solidFill>
            <a:prstDash val="solid"/>
          </a:ln>
        </p:spPr>
        <p:txBody>
          <a:bodyPr/>
          <a:lstStyle/>
          <a:p>
            <a:endParaRPr/>
          </a:p>
        </p:txBody>
      </p:sp>
      <p:sp>
        <p:nvSpPr>
          <p:cNvPr id="11" name="Retângulo 10">
            <a:extLst>
              <a:ext uri="{FF2B5EF4-FFF2-40B4-BE49-F238E27FC236}">
                <a16:creationId xmlns:a16="http://schemas.microsoft.com/office/drawing/2014/main" id="{6616D310-8D06-4F57-8766-BAA87D5EA21F}"/>
              </a:ext>
            </a:extLst>
          </p:cNvPr>
          <p:cNvSpPr>
            <a:spLocks noGrp="1"/>
          </p:cNvSpPr>
          <p:nvPr/>
        </p:nvSpPr>
        <p:spPr>
          <a:xfrm>
            <a:off x="914399" y="4295776"/>
            <a:ext cx="419100" cy="28575"/>
          </a:xfrm>
          <a:prstGeom prst="rect">
            <a:avLst/>
          </a:prstGeom>
          <a:solidFill>
            <a:srgbClr val="D9B83F"/>
          </a:solidFill>
          <a:ln w="0">
            <a:solidFill>
              <a:srgbClr val="D9B83F"/>
            </a:solidFill>
            <a:prstDash val="solid"/>
          </a:ln>
        </p:spPr>
        <p:txBody>
          <a:bodyPr/>
          <a:lstStyle/>
          <a:p>
            <a:endParaRPr/>
          </a:p>
        </p:txBody>
      </p:sp>
      <p:sp>
        <p:nvSpPr>
          <p:cNvPr id="12" name="Retângulo 11">
            <a:extLst>
              <a:ext uri="{FF2B5EF4-FFF2-40B4-BE49-F238E27FC236}">
                <a16:creationId xmlns:a16="http://schemas.microsoft.com/office/drawing/2014/main" id="{E0EF82C2-E4B3-44A9-9C96-4D01C8CD02D9}"/>
              </a:ext>
            </a:extLst>
          </p:cNvPr>
          <p:cNvSpPr>
            <a:spLocks noGrp="1"/>
          </p:cNvSpPr>
          <p:nvPr/>
        </p:nvSpPr>
        <p:spPr>
          <a:xfrm>
            <a:off x="933449" y="4410076"/>
            <a:ext cx="1181100" cy="323850"/>
          </a:xfrm>
          <a:prstGeom prst="rect">
            <a:avLst/>
          </a:prstGeom>
          <a:noFill/>
          <a:ln w="0">
            <a:noFill/>
            <a:prstDash val="solid"/>
          </a:ln>
        </p:spPr>
        <p:txBody>
          <a:bodyPr/>
          <a:lstStyle/>
          <a:p>
            <a:pPr algn="l">
              <a:buNone/>
              <a:defRPr sz="863" b="1" i="0">
                <a:solidFill>
                  <a:srgbClr val="101828"/>
                </a:solidFill>
              </a:defRPr>
            </a:pPr>
            <a:r>
              <a:rPr sz="900" b="1" i="0">
                <a:solidFill>
                  <a:srgbClr val="101828"/>
                </a:solidFill>
              </a:rPr>
              <a:t>1. Prove the rail</a:t>
            </a:r>
          </a:p>
        </p:txBody>
      </p:sp>
      <p:sp>
        <p:nvSpPr>
          <p:cNvPr id="13" name="Retângulo 12">
            <a:extLst>
              <a:ext uri="{FF2B5EF4-FFF2-40B4-BE49-F238E27FC236}">
                <a16:creationId xmlns:a16="http://schemas.microsoft.com/office/drawing/2014/main" id="{3CCDE252-D55D-4E1E-B35A-9A8B1437B350}"/>
              </a:ext>
            </a:extLst>
          </p:cNvPr>
          <p:cNvSpPr>
            <a:spLocks noGrp="1"/>
          </p:cNvSpPr>
          <p:nvPr/>
        </p:nvSpPr>
        <p:spPr>
          <a:xfrm>
            <a:off x="933448" y="4700026"/>
            <a:ext cx="1779501" cy="507857"/>
          </a:xfrm>
          <a:prstGeom prst="rect">
            <a:avLst/>
          </a:prstGeom>
          <a:noFill/>
          <a:ln w="0">
            <a:noFill/>
            <a:prstDash val="solid"/>
          </a:ln>
        </p:spPr>
        <p:txBody>
          <a:bodyPr/>
          <a:lstStyle/>
          <a:p>
            <a:pPr algn="l">
              <a:buNone/>
              <a:defRPr sz="660" b="0" i="0">
                <a:solidFill>
                  <a:srgbClr val="526071"/>
                </a:solidFill>
              </a:defRPr>
            </a:pPr>
            <a:r>
              <a:rPr sz="1000" b="0" i="0">
                <a:solidFill>
                  <a:srgbClr val="526071"/>
                </a:solidFill>
              </a:rPr>
              <a:t>Paying institutions, eligible buyers and repeat transactions.</a:t>
            </a:r>
          </a:p>
        </p:txBody>
      </p:sp>
      <p:sp>
        <p:nvSpPr>
          <p:cNvPr id="14" name="Retângulo Arredondado 13">
            <a:extLst>
              <a:ext uri="{FF2B5EF4-FFF2-40B4-BE49-F238E27FC236}">
                <a16:creationId xmlns:a16="http://schemas.microsoft.com/office/drawing/2014/main" id="{2A170CFA-67BB-4CD6-9E9D-6B339DBBD9DF}"/>
              </a:ext>
            </a:extLst>
          </p:cNvPr>
          <p:cNvSpPr>
            <a:spLocks noGrp="1"/>
          </p:cNvSpPr>
          <p:nvPr/>
        </p:nvSpPr>
        <p:spPr>
          <a:xfrm>
            <a:off x="2724149" y="4210049"/>
            <a:ext cx="1885948" cy="1238247"/>
          </a:xfrm>
          <a:prstGeom prst="roundRect">
            <a:avLst>
              <a:gd name="adj" fmla="val 2174"/>
            </a:avLst>
          </a:prstGeom>
          <a:solidFill>
            <a:srgbClr val="F6F8FB"/>
          </a:solidFill>
          <a:ln w="9525">
            <a:solidFill>
              <a:srgbClr val="D8DEE9"/>
            </a:solidFill>
            <a:prstDash val="solid"/>
          </a:ln>
        </p:spPr>
        <p:txBody>
          <a:bodyPr/>
          <a:lstStyle/>
          <a:p>
            <a:endParaRPr/>
          </a:p>
        </p:txBody>
      </p:sp>
      <p:sp>
        <p:nvSpPr>
          <p:cNvPr id="15" name="Retângulo 14">
            <a:extLst>
              <a:ext uri="{FF2B5EF4-FFF2-40B4-BE49-F238E27FC236}">
                <a16:creationId xmlns:a16="http://schemas.microsoft.com/office/drawing/2014/main" id="{CC28DDF2-5F21-44A5-B3C4-4D9B55CD1DBF}"/>
              </a:ext>
            </a:extLst>
          </p:cNvPr>
          <p:cNvSpPr>
            <a:spLocks noGrp="1"/>
          </p:cNvSpPr>
          <p:nvPr/>
        </p:nvSpPr>
        <p:spPr>
          <a:xfrm>
            <a:off x="2914649" y="4295776"/>
            <a:ext cx="419100" cy="28575"/>
          </a:xfrm>
          <a:prstGeom prst="rect">
            <a:avLst/>
          </a:prstGeom>
          <a:solidFill>
            <a:srgbClr val="D9B83F"/>
          </a:solidFill>
          <a:ln w="0">
            <a:solidFill>
              <a:srgbClr val="D9B83F"/>
            </a:solidFill>
            <a:prstDash val="solid"/>
          </a:ln>
        </p:spPr>
        <p:txBody>
          <a:bodyPr/>
          <a:lstStyle/>
          <a:p>
            <a:endParaRPr/>
          </a:p>
        </p:txBody>
      </p:sp>
      <p:sp>
        <p:nvSpPr>
          <p:cNvPr id="16" name="Retângulo 15">
            <a:extLst>
              <a:ext uri="{FF2B5EF4-FFF2-40B4-BE49-F238E27FC236}">
                <a16:creationId xmlns:a16="http://schemas.microsoft.com/office/drawing/2014/main" id="{4A186926-9FF0-4551-87CC-3CFD95DEBE58}"/>
              </a:ext>
            </a:extLst>
          </p:cNvPr>
          <p:cNvSpPr>
            <a:spLocks noGrp="1"/>
          </p:cNvSpPr>
          <p:nvPr/>
        </p:nvSpPr>
        <p:spPr>
          <a:xfrm>
            <a:off x="2933698" y="4410076"/>
            <a:ext cx="1390651" cy="323850"/>
          </a:xfrm>
          <a:prstGeom prst="rect">
            <a:avLst/>
          </a:prstGeom>
          <a:noFill/>
          <a:ln w="0">
            <a:noFill/>
            <a:prstDash val="solid"/>
          </a:ln>
        </p:spPr>
        <p:txBody>
          <a:bodyPr/>
          <a:lstStyle/>
          <a:p>
            <a:pPr algn="l">
              <a:buNone/>
              <a:defRPr sz="863" b="1" i="0">
                <a:solidFill>
                  <a:srgbClr val="101828"/>
                </a:solidFill>
              </a:defRPr>
            </a:pPr>
            <a:r>
              <a:rPr sz="900" b="1" i="0">
                <a:solidFill>
                  <a:srgbClr val="101828"/>
                </a:solidFill>
              </a:rPr>
              <a:t>2. Partner access</a:t>
            </a:r>
          </a:p>
        </p:txBody>
      </p:sp>
      <p:sp>
        <p:nvSpPr>
          <p:cNvPr id="17" name="Retângulo 16">
            <a:extLst>
              <a:ext uri="{FF2B5EF4-FFF2-40B4-BE49-F238E27FC236}">
                <a16:creationId xmlns:a16="http://schemas.microsoft.com/office/drawing/2014/main" id="{7DFC02C7-DB70-4CE8-B5CF-9C0EC632EF9E}"/>
              </a:ext>
            </a:extLst>
          </p:cNvPr>
          <p:cNvSpPr>
            <a:spLocks noGrp="1"/>
          </p:cNvSpPr>
          <p:nvPr/>
        </p:nvSpPr>
        <p:spPr>
          <a:xfrm>
            <a:off x="2914648" y="4653728"/>
            <a:ext cx="1800941" cy="507857"/>
          </a:xfrm>
          <a:prstGeom prst="rect">
            <a:avLst/>
          </a:prstGeom>
          <a:noFill/>
          <a:ln w="0">
            <a:noFill/>
            <a:prstDash val="solid"/>
          </a:ln>
        </p:spPr>
        <p:txBody>
          <a:bodyPr/>
          <a:lstStyle/>
          <a:p>
            <a:pPr algn="l">
              <a:buNone/>
              <a:defRPr sz="660" b="0" i="0">
                <a:solidFill>
                  <a:srgbClr val="526071"/>
                </a:solidFill>
              </a:defRPr>
            </a:pPr>
            <a:r>
              <a:rPr sz="1000" b="0" i="0">
                <a:solidFill>
                  <a:srgbClr val="526071"/>
                </a:solidFill>
              </a:rPr>
              <a:t>Open APIs let partners add applications and extend distribution.</a:t>
            </a:r>
          </a:p>
        </p:txBody>
      </p:sp>
      <p:sp>
        <p:nvSpPr>
          <p:cNvPr id="18" name="Retângulo Arredondado 17">
            <a:extLst>
              <a:ext uri="{FF2B5EF4-FFF2-40B4-BE49-F238E27FC236}">
                <a16:creationId xmlns:a16="http://schemas.microsoft.com/office/drawing/2014/main" id="{27CFBB96-73A8-43C8-928A-EFCDFEE7465C}"/>
              </a:ext>
            </a:extLst>
          </p:cNvPr>
          <p:cNvSpPr>
            <a:spLocks noGrp="1"/>
          </p:cNvSpPr>
          <p:nvPr/>
        </p:nvSpPr>
        <p:spPr>
          <a:xfrm>
            <a:off x="4761773" y="4210049"/>
            <a:ext cx="1862802" cy="1238247"/>
          </a:xfrm>
          <a:prstGeom prst="roundRect">
            <a:avLst>
              <a:gd name="adj" fmla="val 2174"/>
            </a:avLst>
          </a:prstGeom>
          <a:solidFill>
            <a:srgbClr val="F6F8FB"/>
          </a:solidFill>
          <a:ln w="9525">
            <a:solidFill>
              <a:srgbClr val="D8DEE9"/>
            </a:solidFill>
            <a:prstDash val="solid"/>
          </a:ln>
        </p:spPr>
        <p:txBody>
          <a:bodyPr/>
          <a:lstStyle/>
          <a:p>
            <a:endParaRPr/>
          </a:p>
        </p:txBody>
      </p:sp>
      <p:sp>
        <p:nvSpPr>
          <p:cNvPr id="19" name="Retângulo 18">
            <a:extLst>
              <a:ext uri="{FF2B5EF4-FFF2-40B4-BE49-F238E27FC236}">
                <a16:creationId xmlns:a16="http://schemas.microsoft.com/office/drawing/2014/main" id="{A38C5B1A-215E-46B9-8132-17C550EBE3C7}"/>
              </a:ext>
            </a:extLst>
          </p:cNvPr>
          <p:cNvSpPr>
            <a:spLocks noGrp="1"/>
          </p:cNvSpPr>
          <p:nvPr/>
        </p:nvSpPr>
        <p:spPr>
          <a:xfrm>
            <a:off x="4971322" y="4295776"/>
            <a:ext cx="419100" cy="28575"/>
          </a:xfrm>
          <a:prstGeom prst="rect">
            <a:avLst/>
          </a:prstGeom>
          <a:solidFill>
            <a:srgbClr val="D9B83F"/>
          </a:solidFill>
          <a:ln w="0">
            <a:solidFill>
              <a:srgbClr val="D9B83F"/>
            </a:solidFill>
            <a:prstDash val="solid"/>
          </a:ln>
        </p:spPr>
        <p:txBody>
          <a:bodyPr/>
          <a:lstStyle/>
          <a:p>
            <a:endParaRPr/>
          </a:p>
        </p:txBody>
      </p:sp>
      <p:sp>
        <p:nvSpPr>
          <p:cNvPr id="20" name="Retângulo 19">
            <a:extLst>
              <a:ext uri="{FF2B5EF4-FFF2-40B4-BE49-F238E27FC236}">
                <a16:creationId xmlns:a16="http://schemas.microsoft.com/office/drawing/2014/main" id="{4F3E38D4-8D53-41E8-9E6D-6D986B3C83CA}"/>
              </a:ext>
            </a:extLst>
          </p:cNvPr>
          <p:cNvSpPr>
            <a:spLocks noGrp="1"/>
          </p:cNvSpPr>
          <p:nvPr/>
        </p:nvSpPr>
        <p:spPr>
          <a:xfrm>
            <a:off x="4971322" y="4410076"/>
            <a:ext cx="1485900" cy="323850"/>
          </a:xfrm>
          <a:prstGeom prst="rect">
            <a:avLst/>
          </a:prstGeom>
          <a:noFill/>
          <a:ln w="0">
            <a:noFill/>
            <a:prstDash val="solid"/>
          </a:ln>
        </p:spPr>
        <p:txBody>
          <a:bodyPr/>
          <a:lstStyle/>
          <a:p>
            <a:pPr algn="l">
              <a:buNone/>
              <a:defRPr sz="863" b="1" i="0">
                <a:solidFill>
                  <a:srgbClr val="101828"/>
                </a:solidFill>
              </a:defRPr>
            </a:pPr>
            <a:r>
              <a:rPr sz="900" b="1" i="0">
                <a:solidFill>
                  <a:srgbClr val="101828"/>
                </a:solidFill>
              </a:rPr>
              <a:t>3. Network growth</a:t>
            </a:r>
          </a:p>
        </p:txBody>
      </p:sp>
      <p:sp>
        <p:nvSpPr>
          <p:cNvPr id="21" name="Retângulo 20">
            <a:extLst>
              <a:ext uri="{FF2B5EF4-FFF2-40B4-BE49-F238E27FC236}">
                <a16:creationId xmlns:a16="http://schemas.microsoft.com/office/drawing/2014/main" id="{C15E62B7-633D-421D-9600-15EBB4BA3EAF}"/>
              </a:ext>
            </a:extLst>
          </p:cNvPr>
          <p:cNvSpPr>
            <a:spLocks noGrp="1"/>
          </p:cNvSpPr>
          <p:nvPr/>
        </p:nvSpPr>
        <p:spPr>
          <a:xfrm>
            <a:off x="4952273" y="4689780"/>
            <a:ext cx="1672302" cy="507857"/>
          </a:xfrm>
          <a:prstGeom prst="rect">
            <a:avLst/>
          </a:prstGeom>
          <a:noFill/>
          <a:ln w="0">
            <a:noFill/>
            <a:prstDash val="solid"/>
          </a:ln>
        </p:spPr>
        <p:txBody>
          <a:bodyPr/>
          <a:lstStyle/>
          <a:p>
            <a:pPr algn="l">
              <a:buNone/>
              <a:defRPr sz="660" b="0" i="0">
                <a:solidFill>
                  <a:srgbClr val="526071"/>
                </a:solidFill>
              </a:defRPr>
            </a:pPr>
            <a:r>
              <a:rPr sz="1000" b="0" i="0">
                <a:solidFill>
                  <a:srgbClr val="526071"/>
                </a:solidFill>
              </a:rPr>
              <a:t>Repeat usage and permitted data can improve distribution.</a:t>
            </a:r>
          </a:p>
        </p:txBody>
      </p:sp>
    </p:spTree>
    <p:extLst>
      <p:ext uri="{BB962C8B-B14F-4D97-AF65-F5344CB8AC3E}">
        <p14:creationId xmlns:p14="http://schemas.microsoft.com/office/powerpoint/2010/main" val="1455693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7"/>
          <p:cNvPicPr>
            <a:picLocks noChangeAspect="1"/>
          </p:cNvPicPr>
          <p:nvPr/>
        </p:nvPicPr>
        <p:blipFill>
          <a:blip r:embed="rId3"/>
          <a:srcRect/>
          <a:stretch>
            <a:fillRect/>
          </a:stretch>
        </p:blipFill>
        <p:spPr>
          <a:xfrm>
            <a:off x="0" y="0"/>
            <a:ext cx="12192000" cy="6858000"/>
          </a:xfrm>
          <a:prstGeom prst="rect">
            <a:avLst/>
          </a:prstGeom>
        </p:spPr>
      </p:pic>
      <p:sp>
        <p:nvSpPr>
          <p:cNvPr id="2" name="Retângulo 1">
            <a:extLst>
              <a:ext uri="{FF2B5EF4-FFF2-40B4-BE49-F238E27FC236}">
                <a16:creationId xmlns:a16="http://schemas.microsoft.com/office/drawing/2014/main" id="{454AF03E-6EE5-489C-8228-7C8721297F9E}"/>
              </a:ext>
            </a:extLst>
          </p:cNvPr>
          <p:cNvSpPr>
            <a:spLocks noGrp="1"/>
          </p:cNvSpPr>
          <p:nvPr/>
        </p:nvSpPr>
        <p:spPr>
          <a:xfrm>
            <a:off x="7524750" y="2095500"/>
            <a:ext cx="3810000" cy="1619250"/>
          </a:xfrm>
          <a:prstGeom prst="rect">
            <a:avLst/>
          </a:prstGeom>
          <a:solidFill>
            <a:srgbClr val="FFFFFF"/>
          </a:solidFill>
          <a:ln w="9525">
            <a:solidFill>
              <a:srgbClr val="D8DEE9"/>
            </a:solidFill>
            <a:prstDash val="solid"/>
          </a:ln>
        </p:spPr>
        <p:txBody>
          <a:bodyPr/>
          <a:lstStyle/>
          <a:p>
            <a:endParaRPr/>
          </a:p>
        </p:txBody>
      </p:sp>
      <p:sp>
        <p:nvSpPr>
          <p:cNvPr id="3" name="Retângulo 2">
            <a:extLst>
              <a:ext uri="{FF2B5EF4-FFF2-40B4-BE49-F238E27FC236}">
                <a16:creationId xmlns:a16="http://schemas.microsoft.com/office/drawing/2014/main" id="{FD3F70A4-1219-4AE8-ADCA-78FDCAFF4571}"/>
              </a:ext>
            </a:extLst>
          </p:cNvPr>
          <p:cNvSpPr>
            <a:spLocks noGrp="1"/>
          </p:cNvSpPr>
          <p:nvPr/>
        </p:nvSpPr>
        <p:spPr>
          <a:xfrm>
            <a:off x="7905750" y="2457450"/>
            <a:ext cx="2381250" cy="285750"/>
          </a:xfrm>
          <a:prstGeom prst="rect">
            <a:avLst/>
          </a:prstGeom>
          <a:noFill/>
          <a:ln w="0">
            <a:noFill/>
            <a:prstDash val="solid"/>
          </a:ln>
        </p:spPr>
        <p:txBody>
          <a:bodyPr/>
          <a:lstStyle/>
          <a:p>
            <a:pPr algn="l">
              <a:buNone/>
              <a:defRPr sz="1875" b="1" i="0">
                <a:solidFill>
                  <a:srgbClr val="101828"/>
                </a:solidFill>
              </a:defRPr>
            </a:pPr>
            <a:r>
              <a:rPr sz="1875" b="1" i="0">
                <a:solidFill>
                  <a:srgbClr val="101828"/>
                </a:solidFill>
              </a:rPr>
              <a:t>Bruno Grossi</a:t>
            </a:r>
          </a:p>
        </p:txBody>
      </p:sp>
      <p:sp>
        <p:nvSpPr>
          <p:cNvPr id="4" name="Retângulo 3">
            <a:extLst>
              <a:ext uri="{FF2B5EF4-FFF2-40B4-BE49-F238E27FC236}">
                <a16:creationId xmlns:a16="http://schemas.microsoft.com/office/drawing/2014/main" id="{FB7224C0-2A56-4AC5-9D1C-E93A490A425F}"/>
              </a:ext>
            </a:extLst>
          </p:cNvPr>
          <p:cNvSpPr>
            <a:spLocks noGrp="1"/>
          </p:cNvSpPr>
          <p:nvPr/>
        </p:nvSpPr>
        <p:spPr>
          <a:xfrm>
            <a:off x="7905750" y="2819400"/>
            <a:ext cx="2952750" cy="190500"/>
          </a:xfrm>
          <a:prstGeom prst="rect">
            <a:avLst/>
          </a:prstGeom>
          <a:noFill/>
          <a:ln w="0">
            <a:noFill/>
            <a:prstDash val="solid"/>
          </a:ln>
        </p:spPr>
        <p:txBody>
          <a:bodyPr/>
          <a:lstStyle/>
          <a:p>
            <a:pPr algn="l">
              <a:buNone/>
              <a:defRPr sz="1050" b="1" i="0">
                <a:solidFill>
                  <a:srgbClr val="0E7BFF"/>
                </a:solidFill>
              </a:defRPr>
            </a:pPr>
            <a:r>
              <a:rPr sz="1050" b="1" i="0">
                <a:solidFill>
                  <a:srgbClr val="0E7BFF"/>
                </a:solidFill>
              </a:rPr>
              <a:t>Banking workflow advisor</a:t>
            </a:r>
          </a:p>
        </p:txBody>
      </p:sp>
      <p:sp>
        <p:nvSpPr>
          <p:cNvPr id="5" name="Retângulo 4">
            <a:extLst>
              <a:ext uri="{FF2B5EF4-FFF2-40B4-BE49-F238E27FC236}">
                <a16:creationId xmlns:a16="http://schemas.microsoft.com/office/drawing/2014/main" id="{9C04F0DF-7F91-4919-944B-2CACA11E0262}"/>
              </a:ext>
            </a:extLst>
          </p:cNvPr>
          <p:cNvSpPr>
            <a:spLocks noGrp="1"/>
          </p:cNvSpPr>
          <p:nvPr/>
        </p:nvSpPr>
        <p:spPr>
          <a:xfrm>
            <a:off x="7905750" y="3181350"/>
            <a:ext cx="3048000" cy="400050"/>
          </a:xfrm>
          <a:prstGeom prst="rect">
            <a:avLst/>
          </a:prstGeom>
          <a:noFill/>
          <a:ln w="0">
            <a:noFill/>
            <a:prstDash val="solid"/>
          </a:ln>
        </p:spPr>
        <p:txBody>
          <a:bodyPr/>
          <a:lstStyle/>
          <a:p>
            <a:pPr algn="l">
              <a:buNone/>
              <a:defRPr sz="863" b="0" i="0">
                <a:solidFill>
                  <a:srgbClr val="526071"/>
                </a:solidFill>
              </a:defRPr>
            </a:pPr>
            <a:r>
              <a:rPr sz="863" b="0" i="0">
                <a:solidFill>
                  <a:srgbClr val="526071"/>
                </a:solidFill>
              </a:rPr>
              <a:t>Proposed scope: banking workflow design and digital-asset readiness. Confirm role, permission to cite and engagement terms. No employer endorsement is claimed.</a:t>
            </a:r>
          </a:p>
        </p:txBody>
      </p:sp>
      <p:sp>
        <p:nvSpPr>
          <p:cNvPr id="6" name="Retângulo 5">
            <a:extLst>
              <a:ext uri="{FF2B5EF4-FFF2-40B4-BE49-F238E27FC236}">
                <a16:creationId xmlns:a16="http://schemas.microsoft.com/office/drawing/2014/main" id="{E435FDE5-5CBF-41F0-AE14-1A0DF2C654BE}"/>
              </a:ext>
            </a:extLst>
          </p:cNvPr>
          <p:cNvSpPr>
            <a:spLocks noGrp="1"/>
          </p:cNvSpPr>
          <p:nvPr/>
        </p:nvSpPr>
        <p:spPr>
          <a:xfrm>
            <a:off x="11239500" y="6400800"/>
            <a:ext cx="609600" cy="228600"/>
          </a:xfrm>
          <a:prstGeom prst="rect">
            <a:avLst/>
          </a:prstGeom>
          <a:solidFill>
            <a:srgbClr val="071226"/>
          </a:solidFill>
          <a:ln w="0">
            <a:solidFill>
              <a:srgbClr val="071226"/>
            </a:solidFill>
            <a:prstDash val="solid"/>
          </a:ln>
        </p:spPr>
        <p:txBody>
          <a:bodyPr/>
          <a:lstStyle/>
          <a:p>
            <a:endParaRPr/>
          </a:p>
        </p:txBody>
      </p:sp>
      <p:sp>
        <p:nvSpPr>
          <p:cNvPr id="7" name="Retângulo 6">
            <a:extLst>
              <a:ext uri="{FF2B5EF4-FFF2-40B4-BE49-F238E27FC236}">
                <a16:creationId xmlns:a16="http://schemas.microsoft.com/office/drawing/2014/main" id="{40801348-9301-4CC9-A1CC-1EFC9A1CCAA0}"/>
              </a:ext>
            </a:extLst>
          </p:cNvPr>
          <p:cNvSpPr>
            <a:spLocks noGrp="1"/>
          </p:cNvSpPr>
          <p:nvPr/>
        </p:nvSpPr>
        <p:spPr>
          <a:xfrm>
            <a:off x="666750" y="5905500"/>
            <a:ext cx="10763250" cy="304800"/>
          </a:xfrm>
          <a:prstGeom prst="rect">
            <a:avLst/>
          </a:prstGeom>
          <a:noFill/>
          <a:ln w="0">
            <a:noFill/>
            <a:prstDash val="solid"/>
          </a:ln>
        </p:spPr>
        <p:txBody>
          <a:bodyPr/>
          <a:lstStyle/>
          <a:p>
            <a:pPr algn="l">
              <a:buNone/>
              <a:defRPr sz="1000" b="0" i="0">
                <a:solidFill>
                  <a:srgbClr val="C7D0E3"/>
                </a:solidFill>
              </a:defRPr>
            </a:pPr>
            <a:r>
              <a:rPr sz="1000" b="0" i="0">
                <a:solidFill>
                  <a:srgbClr val="C7D0E3"/>
                </a:solidFill>
              </a:rPr>
              <a:t>Founder-reported team history. Technical ownership and staffing commitments remain to be documented.</a:t>
            </a:r>
          </a:p>
        </p:txBody>
      </p:sp>
      <p:sp>
        <p:nvSpPr>
          <p:cNvPr id="9" name="Retângulo 8">
            <a:extLst>
              <a:ext uri="{FF2B5EF4-FFF2-40B4-BE49-F238E27FC236}">
                <a16:creationId xmlns:a16="http://schemas.microsoft.com/office/drawing/2014/main" id="{6BA25713-AAF4-462D-9760-0F8ABBAF7F93}"/>
              </a:ext>
            </a:extLst>
          </p:cNvPr>
          <p:cNvSpPr>
            <a:spLocks noGrp="1"/>
          </p:cNvSpPr>
          <p:nvPr/>
        </p:nvSpPr>
        <p:spPr>
          <a:xfrm>
            <a:off x="11287125" y="6362700"/>
            <a:ext cx="904875" cy="495300"/>
          </a:xfrm>
          <a:prstGeom prst="rect">
            <a:avLst/>
          </a:prstGeom>
          <a:solidFill>
            <a:srgbClr val="071427"/>
          </a:solidFill>
          <a:ln w="0">
            <a:noFill/>
            <a:prstDash val="solid"/>
          </a:ln>
        </p:spPr>
        <p:txBody>
          <a:bodyPr/>
          <a:lstStyle/>
          <a:p>
            <a:endParaRPr/>
          </a:p>
        </p:txBody>
      </p:sp>
      <p:sp>
        <p:nvSpPr>
          <p:cNvPr id="10" name="Retângulo 9">
            <a:extLst>
              <a:ext uri="{FF2B5EF4-FFF2-40B4-BE49-F238E27FC236}">
                <a16:creationId xmlns:a16="http://schemas.microsoft.com/office/drawing/2014/main" id="{57FE1C43-4040-4127-9522-0F96B2092986}"/>
              </a:ext>
            </a:extLst>
          </p:cNvPr>
          <p:cNvSpPr>
            <a:spLocks noGrp="1"/>
          </p:cNvSpPr>
          <p:nvPr/>
        </p:nvSpPr>
        <p:spPr>
          <a:xfrm>
            <a:off x="11468100" y="6486525"/>
            <a:ext cx="514350" cy="152400"/>
          </a:xfrm>
          <a:prstGeom prst="rect">
            <a:avLst/>
          </a:prstGeom>
          <a:noFill/>
          <a:ln w="0">
            <a:noFill/>
            <a:prstDash val="solid"/>
          </a:ln>
        </p:spPr>
        <p:txBody>
          <a:bodyPr/>
          <a:lstStyle/>
          <a:p>
            <a:pPr algn="r">
              <a:buNone/>
              <a:defRPr sz="600">
                <a:solidFill>
                  <a:srgbClr val="A9B3C6"/>
                </a:solidFill>
                <a:latin typeface="Arial"/>
                <a:ea typeface="Arial"/>
                <a:cs typeface="Arial"/>
              </a:defRPr>
            </a:pPr>
            <a:r>
              <a:rPr sz="600">
                <a:solidFill>
                  <a:srgbClr val="A9B3C6"/>
                </a:solidFill>
                <a:latin typeface="Arial"/>
                <a:ea typeface="Arial"/>
                <a:cs typeface="Arial"/>
              </a:rPr>
              <a:t>17 / 20</a:t>
            </a:r>
          </a:p>
        </p:txBody>
      </p:sp>
    </p:spTree>
    <p:extLst>
      <p:ext uri="{BB962C8B-B14F-4D97-AF65-F5344CB8AC3E}">
        <p14:creationId xmlns:p14="http://schemas.microsoft.com/office/powerpoint/2010/main" val="809968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4" name="Imagem 22"/>
          <p:cNvPicPr>
            <a:picLocks noChangeAspect="1"/>
          </p:cNvPicPr>
          <p:nvPr/>
        </p:nvPicPr>
        <p:blipFill>
          <a:blip r:embed="rId3"/>
          <a:stretch/>
        </p:blipFill>
        <p:spPr>
          <a:xfrm>
            <a:off x="514350" y="454632"/>
            <a:ext cx="1066800" cy="367085"/>
          </a:xfrm>
          <a:prstGeom prst="rect">
            <a:avLst/>
          </a:prstGeom>
        </p:spPr>
      </p:pic>
      <p:sp>
        <p:nvSpPr>
          <p:cNvPr id="2" name="Retângulo 1">
            <a:extLst>
              <a:ext uri="{FF2B5EF4-FFF2-40B4-BE49-F238E27FC236}">
                <a16:creationId xmlns:a16="http://schemas.microsoft.com/office/drawing/2014/main" id="{848144FD-9689-4BB6-8E3D-3C9030F8AF80}"/>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9AA4B8"/>
                </a:solidFill>
              </a:defRPr>
            </a:pPr>
            <a:r>
              <a:rPr sz="675" b="1" i="0">
                <a:solidFill>
                  <a:srgbClr val="9AA4B8"/>
                </a:solidFill>
              </a:rPr>
              <a:t>GLEMO</a:t>
            </a:r>
          </a:p>
        </p:txBody>
      </p:sp>
      <p:sp>
        <p:nvSpPr>
          <p:cNvPr id="3" name="Retângulo 2">
            <a:extLst>
              <a:ext uri="{FF2B5EF4-FFF2-40B4-BE49-F238E27FC236}">
                <a16:creationId xmlns:a16="http://schemas.microsoft.com/office/drawing/2014/main" id="{7B3F9B34-919A-4414-96DA-FDF6C61078E6}"/>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A4ADBD"/>
                </a:solidFill>
              </a:defRPr>
            </a:pPr>
            <a:r>
              <a:rPr sz="675" b="0" i="0">
                <a:solidFill>
                  <a:srgbClr val="A4ADBD"/>
                </a:solidFill>
              </a:rPr>
              <a:t>Confidential</a:t>
            </a:r>
          </a:p>
        </p:txBody>
      </p:sp>
      <p:sp>
        <p:nvSpPr>
          <p:cNvPr id="4" name="Retângulo 3">
            <a:extLst>
              <a:ext uri="{FF2B5EF4-FFF2-40B4-BE49-F238E27FC236}">
                <a16:creationId xmlns:a16="http://schemas.microsoft.com/office/drawing/2014/main" id="{9B5830E3-C99B-40A3-8D32-76F58642E853}"/>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798499"/>
                </a:solidFill>
              </a:defRPr>
            </a:pPr>
            <a:r>
              <a:rPr sz="675" b="0" i="0">
                <a:solidFill>
                  <a:srgbClr val="798499"/>
                </a:solidFill>
              </a:rPr>
              <a:t>18 / 20</a:t>
            </a:r>
          </a:p>
        </p:txBody>
      </p:sp>
      <p:sp>
        <p:nvSpPr>
          <p:cNvPr id="5" name="Retângulo 4">
            <a:extLst>
              <a:ext uri="{FF2B5EF4-FFF2-40B4-BE49-F238E27FC236}">
                <a16:creationId xmlns:a16="http://schemas.microsoft.com/office/drawing/2014/main" id="{A2625CB2-71D5-48A4-B591-75B0135EC3D6}"/>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A27F00"/>
                </a:solidFill>
              </a:defRPr>
            </a:pPr>
            <a:r>
              <a:rPr sz="825" b="1" i="0">
                <a:solidFill>
                  <a:srgbClr val="A27F00"/>
                </a:solidFill>
              </a:rPr>
              <a:t>RISK CONTROLS</a:t>
            </a:r>
          </a:p>
        </p:txBody>
      </p:sp>
      <p:sp>
        <p:nvSpPr>
          <p:cNvPr id="6" name="Retângulo 5">
            <a:extLst>
              <a:ext uri="{FF2B5EF4-FFF2-40B4-BE49-F238E27FC236}">
                <a16:creationId xmlns:a16="http://schemas.microsoft.com/office/drawing/2014/main" id="{E04C04AF-67E0-487C-94A5-5DADCD64B5F7}"/>
              </a:ext>
            </a:extLst>
          </p:cNvPr>
          <p:cNvSpPr>
            <a:spLocks noGrp="1"/>
          </p:cNvSpPr>
          <p:nvPr/>
        </p:nvSpPr>
        <p:spPr>
          <a:xfrm>
            <a:off x="723900" y="1200150"/>
            <a:ext cx="5372100" cy="876300"/>
          </a:xfrm>
          <a:prstGeom prst="rect">
            <a:avLst/>
          </a:prstGeom>
          <a:noFill/>
          <a:ln w="0">
            <a:noFill/>
            <a:prstDash val="solid"/>
          </a:ln>
        </p:spPr>
        <p:txBody>
          <a:bodyPr/>
          <a:lstStyle/>
          <a:p>
            <a:pPr algn="l">
              <a:buNone/>
              <a:defRPr sz="2775" b="1" i="0">
                <a:solidFill>
                  <a:srgbClr val="101828"/>
                </a:solidFill>
              </a:defRPr>
            </a:pPr>
            <a:r>
              <a:rPr sz="2775" b="1" i="0" dirty="0">
                <a:solidFill>
                  <a:srgbClr val="101828"/>
                </a:solidFill>
              </a:rPr>
              <a:t>Controls and open diligence items</a:t>
            </a:r>
          </a:p>
        </p:txBody>
      </p:sp>
      <p:sp>
        <p:nvSpPr>
          <p:cNvPr id="7" name="Retângulo 6">
            <a:extLst>
              <a:ext uri="{FF2B5EF4-FFF2-40B4-BE49-F238E27FC236}">
                <a16:creationId xmlns:a16="http://schemas.microsoft.com/office/drawing/2014/main" id="{9661FF18-036D-4417-B562-7FF8300CD3AF}"/>
              </a:ext>
            </a:extLst>
          </p:cNvPr>
          <p:cNvSpPr>
            <a:spLocks noGrp="1"/>
          </p:cNvSpPr>
          <p:nvPr/>
        </p:nvSpPr>
        <p:spPr>
          <a:xfrm>
            <a:off x="723900" y="2190750"/>
            <a:ext cx="4800600" cy="628650"/>
          </a:xfrm>
          <a:prstGeom prst="rect">
            <a:avLst/>
          </a:prstGeom>
          <a:noFill/>
          <a:ln w="0">
            <a:noFill/>
            <a:prstDash val="solid"/>
          </a:ln>
        </p:spPr>
        <p:txBody>
          <a:bodyPr/>
          <a:lstStyle/>
          <a:p>
            <a:pPr algn="l">
              <a:buNone/>
              <a:defRPr sz="1350" b="0" i="0">
                <a:solidFill>
                  <a:srgbClr val="526071"/>
                </a:solidFill>
              </a:defRPr>
            </a:pPr>
            <a:r>
              <a:rPr sz="1350" b="0" i="0">
                <a:solidFill>
                  <a:srgbClr val="526071"/>
                </a:solidFill>
              </a:rPr>
              <a:t>The package distinguishes reported history, proposed controls and evidence still required before deployment.</a:t>
            </a:r>
          </a:p>
        </p:txBody>
      </p:sp>
      <p:sp>
        <p:nvSpPr>
          <p:cNvPr id="8" name="Retângulo 7">
            <a:extLst>
              <a:ext uri="{FF2B5EF4-FFF2-40B4-BE49-F238E27FC236}">
                <a16:creationId xmlns:a16="http://schemas.microsoft.com/office/drawing/2014/main" id="{6726C6CD-0F79-49CD-9FC8-163DA5249591}"/>
              </a:ext>
            </a:extLst>
          </p:cNvPr>
          <p:cNvSpPr>
            <a:spLocks noGrp="1"/>
          </p:cNvSpPr>
          <p:nvPr/>
        </p:nvSpPr>
        <p:spPr>
          <a:xfrm>
            <a:off x="762000" y="3162300"/>
            <a:ext cx="10287000" cy="361950"/>
          </a:xfrm>
          <a:prstGeom prst="rect">
            <a:avLst/>
          </a:prstGeom>
          <a:solidFill>
            <a:srgbClr val="F6F8FB"/>
          </a:solidFill>
          <a:ln w="9525">
            <a:solidFill>
              <a:srgbClr val="D8DEE9"/>
            </a:solidFill>
            <a:prstDash val="solid"/>
          </a:ln>
        </p:spPr>
        <p:txBody>
          <a:bodyPr/>
          <a:lstStyle/>
          <a:p>
            <a:endParaRPr/>
          </a:p>
        </p:txBody>
      </p:sp>
      <p:sp>
        <p:nvSpPr>
          <p:cNvPr id="9" name="Retângulo 8">
            <a:extLst>
              <a:ext uri="{FF2B5EF4-FFF2-40B4-BE49-F238E27FC236}">
                <a16:creationId xmlns:a16="http://schemas.microsoft.com/office/drawing/2014/main" id="{D25593F4-8F6C-42A8-960E-1B0835BD58DC}"/>
              </a:ext>
            </a:extLst>
          </p:cNvPr>
          <p:cNvSpPr>
            <a:spLocks noGrp="1"/>
          </p:cNvSpPr>
          <p:nvPr/>
        </p:nvSpPr>
        <p:spPr>
          <a:xfrm>
            <a:off x="1028700" y="3257550"/>
            <a:ext cx="2095500" cy="171450"/>
          </a:xfrm>
          <a:prstGeom prst="rect">
            <a:avLst/>
          </a:prstGeom>
          <a:noFill/>
          <a:ln w="0">
            <a:noFill/>
            <a:prstDash val="solid"/>
          </a:ln>
        </p:spPr>
        <p:txBody>
          <a:bodyPr/>
          <a:lstStyle/>
          <a:p>
            <a:pPr algn="l">
              <a:buNone/>
              <a:defRPr sz="1050" b="1" i="0">
                <a:solidFill>
                  <a:srgbClr val="101828"/>
                </a:solidFill>
              </a:defRPr>
            </a:pPr>
            <a:r>
              <a:rPr sz="1050" b="1" i="0">
                <a:solidFill>
                  <a:srgbClr val="101828"/>
                </a:solidFill>
              </a:rPr>
              <a:t>Token confusion</a:t>
            </a:r>
          </a:p>
        </p:txBody>
      </p:sp>
      <p:sp>
        <p:nvSpPr>
          <p:cNvPr id="10" name="Retângulo 9">
            <a:extLst>
              <a:ext uri="{FF2B5EF4-FFF2-40B4-BE49-F238E27FC236}">
                <a16:creationId xmlns:a16="http://schemas.microsoft.com/office/drawing/2014/main" id="{AD7BCB1B-48FF-4D8D-93EA-805C4A9D8072}"/>
              </a:ext>
            </a:extLst>
          </p:cNvPr>
          <p:cNvSpPr>
            <a:spLocks noGrp="1"/>
          </p:cNvSpPr>
          <p:nvPr/>
        </p:nvSpPr>
        <p:spPr>
          <a:xfrm>
            <a:off x="3429000" y="3257550"/>
            <a:ext cx="6953250" cy="17145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GO supports ecosystem incentives. It does not represent direct RWA yield.</a:t>
            </a:r>
          </a:p>
        </p:txBody>
      </p:sp>
      <p:sp>
        <p:nvSpPr>
          <p:cNvPr id="11" name="Retângulo 10">
            <a:extLst>
              <a:ext uri="{FF2B5EF4-FFF2-40B4-BE49-F238E27FC236}">
                <a16:creationId xmlns:a16="http://schemas.microsoft.com/office/drawing/2014/main" id="{7F4E15B3-250C-4CA3-BB22-8D4A1EF71539}"/>
              </a:ext>
            </a:extLst>
          </p:cNvPr>
          <p:cNvSpPr>
            <a:spLocks noGrp="1"/>
          </p:cNvSpPr>
          <p:nvPr/>
        </p:nvSpPr>
        <p:spPr>
          <a:xfrm>
            <a:off x="762000" y="3657600"/>
            <a:ext cx="10287000" cy="361950"/>
          </a:xfrm>
          <a:prstGeom prst="rect">
            <a:avLst/>
          </a:prstGeom>
          <a:solidFill>
            <a:srgbClr val="FFFFFF"/>
          </a:solidFill>
          <a:ln w="9525">
            <a:solidFill>
              <a:srgbClr val="D8DEE9"/>
            </a:solidFill>
            <a:prstDash val="solid"/>
          </a:ln>
        </p:spPr>
        <p:txBody>
          <a:bodyPr/>
          <a:lstStyle/>
          <a:p>
            <a:endParaRPr/>
          </a:p>
        </p:txBody>
      </p:sp>
      <p:sp>
        <p:nvSpPr>
          <p:cNvPr id="12" name="Retângulo 11">
            <a:extLst>
              <a:ext uri="{FF2B5EF4-FFF2-40B4-BE49-F238E27FC236}">
                <a16:creationId xmlns:a16="http://schemas.microsoft.com/office/drawing/2014/main" id="{CCCF1AEC-7108-4433-9363-A2E84E37AD1D}"/>
              </a:ext>
            </a:extLst>
          </p:cNvPr>
          <p:cNvSpPr>
            <a:spLocks noGrp="1"/>
          </p:cNvSpPr>
          <p:nvPr/>
        </p:nvSpPr>
        <p:spPr>
          <a:xfrm>
            <a:off x="1028700" y="3752850"/>
            <a:ext cx="2095500" cy="171450"/>
          </a:xfrm>
          <a:prstGeom prst="rect">
            <a:avLst/>
          </a:prstGeom>
          <a:noFill/>
          <a:ln w="0">
            <a:noFill/>
            <a:prstDash val="solid"/>
          </a:ln>
        </p:spPr>
        <p:txBody>
          <a:bodyPr/>
          <a:lstStyle/>
          <a:p>
            <a:pPr algn="l">
              <a:buNone/>
              <a:defRPr sz="1050" b="1" i="0">
                <a:solidFill>
                  <a:srgbClr val="101828"/>
                </a:solidFill>
              </a:defRPr>
            </a:pPr>
            <a:r>
              <a:rPr sz="1050" b="1" i="0">
                <a:solidFill>
                  <a:srgbClr val="101828"/>
                </a:solidFill>
              </a:rPr>
              <a:t>Institution dependency</a:t>
            </a:r>
          </a:p>
        </p:txBody>
      </p:sp>
      <p:sp>
        <p:nvSpPr>
          <p:cNvPr id="13" name="Retângulo 12">
            <a:extLst>
              <a:ext uri="{FF2B5EF4-FFF2-40B4-BE49-F238E27FC236}">
                <a16:creationId xmlns:a16="http://schemas.microsoft.com/office/drawing/2014/main" id="{2B414795-D1CD-4396-BD74-80993212A735}"/>
              </a:ext>
            </a:extLst>
          </p:cNvPr>
          <p:cNvSpPr>
            <a:spLocks noGrp="1"/>
          </p:cNvSpPr>
          <p:nvPr/>
        </p:nvSpPr>
        <p:spPr>
          <a:xfrm>
            <a:off x="3429000" y="3752850"/>
            <a:ext cx="6953250" cy="17145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Multi-provider architecture is proposed. Provider contracts and fallbacks remain open.</a:t>
            </a:r>
          </a:p>
        </p:txBody>
      </p:sp>
      <p:sp>
        <p:nvSpPr>
          <p:cNvPr id="14" name="Retângulo 13">
            <a:extLst>
              <a:ext uri="{FF2B5EF4-FFF2-40B4-BE49-F238E27FC236}">
                <a16:creationId xmlns:a16="http://schemas.microsoft.com/office/drawing/2014/main" id="{CB89C398-472A-423B-9988-56472556E22A}"/>
              </a:ext>
            </a:extLst>
          </p:cNvPr>
          <p:cNvSpPr>
            <a:spLocks noGrp="1"/>
          </p:cNvSpPr>
          <p:nvPr/>
        </p:nvSpPr>
        <p:spPr>
          <a:xfrm>
            <a:off x="762000" y="4152900"/>
            <a:ext cx="10287000" cy="361950"/>
          </a:xfrm>
          <a:prstGeom prst="rect">
            <a:avLst/>
          </a:prstGeom>
          <a:solidFill>
            <a:srgbClr val="F6F8FB"/>
          </a:solidFill>
          <a:ln w="9525">
            <a:solidFill>
              <a:srgbClr val="D8DEE9"/>
            </a:solidFill>
            <a:prstDash val="solid"/>
          </a:ln>
        </p:spPr>
        <p:txBody>
          <a:bodyPr/>
          <a:lstStyle/>
          <a:p>
            <a:endParaRPr/>
          </a:p>
        </p:txBody>
      </p:sp>
      <p:sp>
        <p:nvSpPr>
          <p:cNvPr id="15" name="Retângulo 14">
            <a:extLst>
              <a:ext uri="{FF2B5EF4-FFF2-40B4-BE49-F238E27FC236}">
                <a16:creationId xmlns:a16="http://schemas.microsoft.com/office/drawing/2014/main" id="{CCFA8EDB-4051-49CA-96E5-62FDBCAB7D12}"/>
              </a:ext>
            </a:extLst>
          </p:cNvPr>
          <p:cNvSpPr>
            <a:spLocks noGrp="1"/>
          </p:cNvSpPr>
          <p:nvPr/>
        </p:nvSpPr>
        <p:spPr>
          <a:xfrm>
            <a:off x="1028700" y="4248150"/>
            <a:ext cx="2095500" cy="171450"/>
          </a:xfrm>
          <a:prstGeom prst="rect">
            <a:avLst/>
          </a:prstGeom>
          <a:noFill/>
          <a:ln w="0">
            <a:noFill/>
            <a:prstDash val="solid"/>
          </a:ln>
        </p:spPr>
        <p:txBody>
          <a:bodyPr/>
          <a:lstStyle/>
          <a:p>
            <a:pPr algn="l">
              <a:buNone/>
              <a:defRPr sz="1050" b="1" i="0">
                <a:solidFill>
                  <a:srgbClr val="101828"/>
                </a:solidFill>
              </a:defRPr>
            </a:pPr>
            <a:r>
              <a:rPr sz="1050" b="1" i="0">
                <a:solidFill>
                  <a:srgbClr val="101828"/>
                </a:solidFill>
              </a:rPr>
              <a:t>Execution burden</a:t>
            </a:r>
          </a:p>
        </p:txBody>
      </p:sp>
      <p:sp>
        <p:nvSpPr>
          <p:cNvPr id="16" name="Retângulo 15">
            <a:extLst>
              <a:ext uri="{FF2B5EF4-FFF2-40B4-BE49-F238E27FC236}">
                <a16:creationId xmlns:a16="http://schemas.microsoft.com/office/drawing/2014/main" id="{F797BA49-2E19-47D1-AD62-EDA4EBA701AF}"/>
              </a:ext>
            </a:extLst>
          </p:cNvPr>
          <p:cNvSpPr>
            <a:spLocks noGrp="1"/>
          </p:cNvSpPr>
          <p:nvPr/>
        </p:nvSpPr>
        <p:spPr>
          <a:xfrm>
            <a:off x="3429000" y="4248150"/>
            <a:ext cx="6953250" cy="17145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Narrow pilot scope. Technical ownership, team commitments and IP terms require documentation.</a:t>
            </a:r>
          </a:p>
        </p:txBody>
      </p:sp>
      <p:sp>
        <p:nvSpPr>
          <p:cNvPr id="17" name="Retângulo 16">
            <a:extLst>
              <a:ext uri="{FF2B5EF4-FFF2-40B4-BE49-F238E27FC236}">
                <a16:creationId xmlns:a16="http://schemas.microsoft.com/office/drawing/2014/main" id="{11B7E967-A3FB-4F56-809D-5D50CB1D2A84}"/>
              </a:ext>
            </a:extLst>
          </p:cNvPr>
          <p:cNvSpPr>
            <a:spLocks noGrp="1"/>
          </p:cNvSpPr>
          <p:nvPr/>
        </p:nvSpPr>
        <p:spPr>
          <a:xfrm>
            <a:off x="762000" y="4648200"/>
            <a:ext cx="10287000" cy="361950"/>
          </a:xfrm>
          <a:prstGeom prst="rect">
            <a:avLst/>
          </a:prstGeom>
          <a:solidFill>
            <a:srgbClr val="FFFFFF"/>
          </a:solidFill>
          <a:ln w="9525">
            <a:solidFill>
              <a:srgbClr val="D8DEE9"/>
            </a:solidFill>
            <a:prstDash val="solid"/>
          </a:ln>
        </p:spPr>
        <p:txBody>
          <a:bodyPr/>
          <a:lstStyle/>
          <a:p>
            <a:endParaRPr/>
          </a:p>
        </p:txBody>
      </p:sp>
      <p:sp>
        <p:nvSpPr>
          <p:cNvPr id="18" name="Retângulo 17">
            <a:extLst>
              <a:ext uri="{FF2B5EF4-FFF2-40B4-BE49-F238E27FC236}">
                <a16:creationId xmlns:a16="http://schemas.microsoft.com/office/drawing/2014/main" id="{4FA5C98C-8022-417E-A6B5-772EC584BE92}"/>
              </a:ext>
            </a:extLst>
          </p:cNvPr>
          <p:cNvSpPr>
            <a:spLocks noGrp="1"/>
          </p:cNvSpPr>
          <p:nvPr/>
        </p:nvSpPr>
        <p:spPr>
          <a:xfrm>
            <a:off x="1028700" y="4743450"/>
            <a:ext cx="2095500" cy="171450"/>
          </a:xfrm>
          <a:prstGeom prst="rect">
            <a:avLst/>
          </a:prstGeom>
          <a:noFill/>
          <a:ln w="0">
            <a:noFill/>
            <a:prstDash val="solid"/>
          </a:ln>
        </p:spPr>
        <p:txBody>
          <a:bodyPr/>
          <a:lstStyle/>
          <a:p>
            <a:pPr algn="l">
              <a:buNone/>
              <a:defRPr sz="1050" b="1" i="0">
                <a:solidFill>
                  <a:srgbClr val="101828"/>
                </a:solidFill>
              </a:defRPr>
            </a:pPr>
            <a:r>
              <a:rPr sz="1050" b="1" i="0">
                <a:solidFill>
                  <a:srgbClr val="101828"/>
                </a:solidFill>
              </a:rPr>
              <a:t>Revenue complexity</a:t>
            </a:r>
          </a:p>
        </p:txBody>
      </p:sp>
      <p:sp>
        <p:nvSpPr>
          <p:cNvPr id="19" name="Retângulo 18">
            <a:extLst>
              <a:ext uri="{FF2B5EF4-FFF2-40B4-BE49-F238E27FC236}">
                <a16:creationId xmlns:a16="http://schemas.microsoft.com/office/drawing/2014/main" id="{4A14CE59-EC1C-4B94-94B8-A7D05C7B77BE}"/>
              </a:ext>
            </a:extLst>
          </p:cNvPr>
          <p:cNvSpPr>
            <a:spLocks noGrp="1"/>
          </p:cNvSpPr>
          <p:nvPr/>
        </p:nvSpPr>
        <p:spPr>
          <a:xfrm>
            <a:off x="3429000" y="4743450"/>
            <a:ext cx="6953250" cy="17145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Separate institution fees, transaction fees and workflow/SaaS revenue from token incentives.</a:t>
            </a:r>
          </a:p>
        </p:txBody>
      </p:sp>
      <p:sp>
        <p:nvSpPr>
          <p:cNvPr id="20" name="Retângulo 19">
            <a:extLst>
              <a:ext uri="{FF2B5EF4-FFF2-40B4-BE49-F238E27FC236}">
                <a16:creationId xmlns:a16="http://schemas.microsoft.com/office/drawing/2014/main" id="{DF015356-2C2B-4210-89A0-0A0C554D9A4D}"/>
              </a:ext>
            </a:extLst>
          </p:cNvPr>
          <p:cNvSpPr>
            <a:spLocks noGrp="1"/>
          </p:cNvSpPr>
          <p:nvPr/>
        </p:nvSpPr>
        <p:spPr>
          <a:xfrm>
            <a:off x="762000" y="5143500"/>
            <a:ext cx="10287000" cy="361950"/>
          </a:xfrm>
          <a:prstGeom prst="rect">
            <a:avLst/>
          </a:prstGeom>
          <a:solidFill>
            <a:srgbClr val="F6F8FB"/>
          </a:solidFill>
          <a:ln w="9525">
            <a:solidFill>
              <a:srgbClr val="D8DEE9"/>
            </a:solidFill>
            <a:prstDash val="solid"/>
          </a:ln>
        </p:spPr>
        <p:txBody>
          <a:bodyPr/>
          <a:lstStyle/>
          <a:p>
            <a:endParaRPr/>
          </a:p>
        </p:txBody>
      </p:sp>
      <p:sp>
        <p:nvSpPr>
          <p:cNvPr id="21" name="Retângulo 20">
            <a:extLst>
              <a:ext uri="{FF2B5EF4-FFF2-40B4-BE49-F238E27FC236}">
                <a16:creationId xmlns:a16="http://schemas.microsoft.com/office/drawing/2014/main" id="{BCA54F90-4DDE-4F30-852F-B1B85F65EE3B}"/>
              </a:ext>
            </a:extLst>
          </p:cNvPr>
          <p:cNvSpPr>
            <a:spLocks noGrp="1"/>
          </p:cNvSpPr>
          <p:nvPr/>
        </p:nvSpPr>
        <p:spPr>
          <a:xfrm>
            <a:off x="1028700" y="5238750"/>
            <a:ext cx="2095500" cy="171450"/>
          </a:xfrm>
          <a:prstGeom prst="rect">
            <a:avLst/>
          </a:prstGeom>
          <a:noFill/>
          <a:ln w="0">
            <a:noFill/>
            <a:prstDash val="solid"/>
          </a:ln>
        </p:spPr>
        <p:txBody>
          <a:bodyPr/>
          <a:lstStyle/>
          <a:p>
            <a:pPr algn="l">
              <a:buNone/>
              <a:defRPr sz="1050" b="1" i="0">
                <a:solidFill>
                  <a:srgbClr val="101828"/>
                </a:solidFill>
              </a:defRPr>
            </a:pPr>
            <a:r>
              <a:rPr sz="1050" b="1" i="0">
                <a:solidFill>
                  <a:srgbClr val="101828"/>
                </a:solidFill>
              </a:rPr>
              <a:t>Valuation stretch</a:t>
            </a:r>
          </a:p>
        </p:txBody>
      </p:sp>
      <p:sp>
        <p:nvSpPr>
          <p:cNvPr id="22" name="Retângulo 21">
            <a:extLst>
              <a:ext uri="{FF2B5EF4-FFF2-40B4-BE49-F238E27FC236}">
                <a16:creationId xmlns:a16="http://schemas.microsoft.com/office/drawing/2014/main" id="{1D06B32A-BCF5-469D-86A4-FF0FD84551BC}"/>
              </a:ext>
            </a:extLst>
          </p:cNvPr>
          <p:cNvSpPr>
            <a:spLocks noGrp="1"/>
          </p:cNvSpPr>
          <p:nvPr/>
        </p:nvSpPr>
        <p:spPr>
          <a:xfrm>
            <a:off x="3429000" y="5238750"/>
            <a:ext cx="6953250" cy="17145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Proposed SAFE (BVI), 20% discount + token warrant (Cayman Islands). Definitive documents to follow.</a:t>
            </a:r>
          </a:p>
        </p:txBody>
      </p:sp>
    </p:spTree>
    <p:extLst>
      <p:ext uri="{BB962C8B-B14F-4D97-AF65-F5344CB8AC3E}">
        <p14:creationId xmlns:p14="http://schemas.microsoft.com/office/powerpoint/2010/main" val="1827497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 name="Imagem 24"/>
          <p:cNvPicPr>
            <a:picLocks noChangeAspect="1"/>
          </p:cNvPicPr>
          <p:nvPr/>
        </p:nvPicPr>
        <p:blipFill>
          <a:blip r:embed="rId3"/>
          <a:stretch/>
        </p:blipFill>
        <p:spPr>
          <a:xfrm>
            <a:off x="514350" y="454632"/>
            <a:ext cx="1066800" cy="367085"/>
          </a:xfrm>
          <a:prstGeom prst="rect">
            <a:avLst/>
          </a:prstGeom>
        </p:spPr>
      </p:pic>
      <p:sp>
        <p:nvSpPr>
          <p:cNvPr id="2" name="Retângulo 1">
            <a:extLst>
              <a:ext uri="{FF2B5EF4-FFF2-40B4-BE49-F238E27FC236}">
                <a16:creationId xmlns:a16="http://schemas.microsoft.com/office/drawing/2014/main" id="{D21E1D58-726F-472B-87BB-259C347BB3D9}"/>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9AA4B8"/>
                </a:solidFill>
              </a:defRPr>
            </a:pPr>
            <a:r>
              <a:rPr sz="675" b="1" i="0">
                <a:solidFill>
                  <a:srgbClr val="9AA4B8"/>
                </a:solidFill>
              </a:rPr>
              <a:t>GLEMO</a:t>
            </a:r>
          </a:p>
        </p:txBody>
      </p:sp>
      <p:sp>
        <p:nvSpPr>
          <p:cNvPr id="3" name="Retângulo 2">
            <a:extLst>
              <a:ext uri="{FF2B5EF4-FFF2-40B4-BE49-F238E27FC236}">
                <a16:creationId xmlns:a16="http://schemas.microsoft.com/office/drawing/2014/main" id="{808901DF-C8FA-4EA1-B819-F43F70113302}"/>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A4ADBD"/>
                </a:solidFill>
              </a:defRPr>
            </a:pPr>
            <a:r>
              <a:rPr sz="675" b="0" i="0">
                <a:solidFill>
                  <a:srgbClr val="A4ADBD"/>
                </a:solidFill>
              </a:rPr>
              <a:t>Confidential</a:t>
            </a:r>
          </a:p>
        </p:txBody>
      </p:sp>
      <p:sp>
        <p:nvSpPr>
          <p:cNvPr id="4" name="Retângulo 3">
            <a:extLst>
              <a:ext uri="{FF2B5EF4-FFF2-40B4-BE49-F238E27FC236}">
                <a16:creationId xmlns:a16="http://schemas.microsoft.com/office/drawing/2014/main" id="{F038AAB0-679E-487F-9DB6-302DD205888D}"/>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798499"/>
                </a:solidFill>
              </a:defRPr>
            </a:pPr>
            <a:r>
              <a:rPr sz="675" b="0" i="0">
                <a:solidFill>
                  <a:srgbClr val="798499"/>
                </a:solidFill>
              </a:rPr>
              <a:t>19 / 20</a:t>
            </a:r>
          </a:p>
        </p:txBody>
      </p:sp>
      <p:sp>
        <p:nvSpPr>
          <p:cNvPr id="5" name="Retângulo 4">
            <a:extLst>
              <a:ext uri="{FF2B5EF4-FFF2-40B4-BE49-F238E27FC236}">
                <a16:creationId xmlns:a16="http://schemas.microsoft.com/office/drawing/2014/main" id="{BBE56BCA-49DF-41B5-80C1-B3D462524010}"/>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A27F00"/>
                </a:solidFill>
              </a:defRPr>
            </a:pPr>
            <a:r>
              <a:rPr sz="825" b="1" i="0">
                <a:solidFill>
                  <a:srgbClr val="A27F00"/>
                </a:solidFill>
              </a:rPr>
              <a:t>ECOSYSTEM ROLES</a:t>
            </a:r>
          </a:p>
        </p:txBody>
      </p:sp>
      <p:sp>
        <p:nvSpPr>
          <p:cNvPr id="6" name="Retângulo 5">
            <a:extLst>
              <a:ext uri="{FF2B5EF4-FFF2-40B4-BE49-F238E27FC236}">
                <a16:creationId xmlns:a16="http://schemas.microsoft.com/office/drawing/2014/main" id="{198CE08B-7E57-442C-9F29-A123744944E3}"/>
              </a:ext>
            </a:extLst>
          </p:cNvPr>
          <p:cNvSpPr>
            <a:spLocks noGrp="1"/>
          </p:cNvSpPr>
          <p:nvPr/>
        </p:nvSpPr>
        <p:spPr>
          <a:xfrm>
            <a:off x="723900" y="1200150"/>
            <a:ext cx="5600700" cy="876300"/>
          </a:xfrm>
          <a:prstGeom prst="rect">
            <a:avLst/>
          </a:prstGeom>
          <a:noFill/>
          <a:ln w="0">
            <a:noFill/>
            <a:prstDash val="solid"/>
          </a:ln>
        </p:spPr>
        <p:txBody>
          <a:bodyPr/>
          <a:lstStyle/>
          <a:p>
            <a:pPr algn="l">
              <a:buNone/>
              <a:defRPr sz="2775" b="1" i="0">
                <a:solidFill>
                  <a:srgbClr val="101828"/>
                </a:solidFill>
              </a:defRPr>
            </a:pPr>
            <a:r>
              <a:rPr sz="2775" b="1" i="0">
                <a:solidFill>
                  <a:srgbClr val="101828"/>
                </a:solidFill>
              </a:rPr>
              <a:t>Distribution across external infrastructure</a:t>
            </a:r>
          </a:p>
        </p:txBody>
      </p:sp>
      <p:sp>
        <p:nvSpPr>
          <p:cNvPr id="7" name="Retângulo 6">
            <a:extLst>
              <a:ext uri="{FF2B5EF4-FFF2-40B4-BE49-F238E27FC236}">
                <a16:creationId xmlns:a16="http://schemas.microsoft.com/office/drawing/2014/main" id="{FB522B98-3193-4E0E-BA7B-BA5AC2C7D3F8}"/>
              </a:ext>
            </a:extLst>
          </p:cNvPr>
          <p:cNvSpPr>
            <a:spLocks noGrp="1"/>
          </p:cNvSpPr>
          <p:nvPr/>
        </p:nvSpPr>
        <p:spPr>
          <a:xfrm>
            <a:off x="723900" y="2276475"/>
            <a:ext cx="5143500" cy="628650"/>
          </a:xfrm>
          <a:prstGeom prst="rect">
            <a:avLst/>
          </a:prstGeom>
          <a:noFill/>
          <a:ln w="0">
            <a:noFill/>
            <a:prstDash val="solid"/>
          </a:ln>
        </p:spPr>
        <p:txBody>
          <a:bodyPr/>
          <a:lstStyle/>
          <a:p>
            <a:pPr algn="l">
              <a:buNone/>
              <a:defRPr sz="1350" b="0" i="0">
                <a:solidFill>
                  <a:srgbClr val="526071"/>
                </a:solidFill>
              </a:defRPr>
            </a:pPr>
            <a:r>
              <a:rPr sz="1350" b="0" i="0">
                <a:solidFill>
                  <a:srgbClr val="526071"/>
                </a:solidFill>
              </a:rPr>
              <a:t>GlemO distributes third-party RWA tokens without issuing them. Paid workflow software and buyer activation span approved providers. Integrations and customer value require proof.</a:t>
            </a:r>
          </a:p>
        </p:txBody>
      </p:sp>
      <p:sp>
        <p:nvSpPr>
          <p:cNvPr id="8" name="Retângulo Arredondado 7">
            <a:extLst>
              <a:ext uri="{FF2B5EF4-FFF2-40B4-BE49-F238E27FC236}">
                <a16:creationId xmlns:a16="http://schemas.microsoft.com/office/drawing/2014/main" id="{A1F03CD2-CA13-4639-A24E-85D9A4544959}"/>
              </a:ext>
            </a:extLst>
          </p:cNvPr>
          <p:cNvSpPr>
            <a:spLocks noGrp="1"/>
          </p:cNvSpPr>
          <p:nvPr/>
        </p:nvSpPr>
        <p:spPr>
          <a:xfrm>
            <a:off x="723900" y="3429000"/>
            <a:ext cx="2266950" cy="1447800"/>
          </a:xfrm>
          <a:prstGeom prst="roundRect">
            <a:avLst>
              <a:gd name="adj" fmla="val 1316"/>
            </a:avLst>
          </a:prstGeom>
          <a:solidFill>
            <a:srgbClr val="F6F8FB"/>
          </a:solidFill>
          <a:ln w="9525">
            <a:solidFill>
              <a:srgbClr val="D8DEE9"/>
            </a:solidFill>
            <a:prstDash val="solid"/>
          </a:ln>
        </p:spPr>
        <p:txBody>
          <a:bodyPr/>
          <a:lstStyle/>
          <a:p>
            <a:endParaRPr/>
          </a:p>
        </p:txBody>
      </p:sp>
      <p:sp>
        <p:nvSpPr>
          <p:cNvPr id="9" name="Retângulo 8">
            <a:extLst>
              <a:ext uri="{FF2B5EF4-FFF2-40B4-BE49-F238E27FC236}">
                <a16:creationId xmlns:a16="http://schemas.microsoft.com/office/drawing/2014/main" id="{5A3D4517-4540-4A28-8C15-3B7F2617A292}"/>
              </a:ext>
            </a:extLst>
          </p:cNvPr>
          <p:cNvSpPr>
            <a:spLocks noGrp="1"/>
          </p:cNvSpPr>
          <p:nvPr/>
        </p:nvSpPr>
        <p:spPr>
          <a:xfrm>
            <a:off x="876300" y="3562350"/>
            <a:ext cx="419100" cy="28575"/>
          </a:xfrm>
          <a:prstGeom prst="rect">
            <a:avLst/>
          </a:prstGeom>
          <a:solidFill>
            <a:srgbClr val="D9B83F"/>
          </a:solidFill>
          <a:ln w="0">
            <a:solidFill>
              <a:srgbClr val="D9B83F"/>
            </a:solidFill>
            <a:prstDash val="solid"/>
          </a:ln>
        </p:spPr>
        <p:txBody>
          <a:bodyPr/>
          <a:lstStyle/>
          <a:p>
            <a:endParaRPr/>
          </a:p>
        </p:txBody>
      </p:sp>
      <p:sp>
        <p:nvSpPr>
          <p:cNvPr id="10" name="Retângulo 9">
            <a:extLst>
              <a:ext uri="{FF2B5EF4-FFF2-40B4-BE49-F238E27FC236}">
                <a16:creationId xmlns:a16="http://schemas.microsoft.com/office/drawing/2014/main" id="{95156D75-26DA-4AA9-A526-C6C4AD5BB901}"/>
              </a:ext>
            </a:extLst>
          </p:cNvPr>
          <p:cNvSpPr>
            <a:spLocks noGrp="1"/>
          </p:cNvSpPr>
          <p:nvPr/>
        </p:nvSpPr>
        <p:spPr>
          <a:xfrm>
            <a:off x="895350" y="3676650"/>
            <a:ext cx="19240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Chains and ecosystems</a:t>
            </a:r>
          </a:p>
        </p:txBody>
      </p:sp>
      <p:sp>
        <p:nvSpPr>
          <p:cNvPr id="11" name="Retângulo 10">
            <a:extLst>
              <a:ext uri="{FF2B5EF4-FFF2-40B4-BE49-F238E27FC236}">
                <a16:creationId xmlns:a16="http://schemas.microsoft.com/office/drawing/2014/main" id="{0CF42B5D-113C-416C-BB4E-D41DC0583B68}"/>
              </a:ext>
            </a:extLst>
          </p:cNvPr>
          <p:cNvSpPr>
            <a:spLocks noGrp="1"/>
          </p:cNvSpPr>
          <p:nvPr/>
        </p:nvSpPr>
        <p:spPr>
          <a:xfrm>
            <a:off x="895350" y="4076700"/>
            <a:ext cx="1924050" cy="68580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Potential technical and distribution partners. Chain choice follows asset permissions and compatibility.</a:t>
            </a:r>
          </a:p>
        </p:txBody>
      </p:sp>
      <p:sp>
        <p:nvSpPr>
          <p:cNvPr id="12" name="Retângulo Arredondado 11">
            <a:extLst>
              <a:ext uri="{FF2B5EF4-FFF2-40B4-BE49-F238E27FC236}">
                <a16:creationId xmlns:a16="http://schemas.microsoft.com/office/drawing/2014/main" id="{7C292506-B073-4C5C-9505-1C63D3CF5F45}"/>
              </a:ext>
            </a:extLst>
          </p:cNvPr>
          <p:cNvSpPr>
            <a:spLocks noGrp="1"/>
          </p:cNvSpPr>
          <p:nvPr/>
        </p:nvSpPr>
        <p:spPr>
          <a:xfrm>
            <a:off x="3448050" y="3429000"/>
            <a:ext cx="2266950" cy="1447800"/>
          </a:xfrm>
          <a:prstGeom prst="roundRect">
            <a:avLst>
              <a:gd name="adj" fmla="val 1316"/>
            </a:avLst>
          </a:prstGeom>
          <a:solidFill>
            <a:srgbClr val="F6F8FB"/>
          </a:solidFill>
          <a:ln w="9525">
            <a:solidFill>
              <a:srgbClr val="D8DEE9"/>
            </a:solidFill>
            <a:prstDash val="solid"/>
          </a:ln>
        </p:spPr>
        <p:txBody>
          <a:bodyPr/>
          <a:lstStyle/>
          <a:p>
            <a:endParaRPr/>
          </a:p>
        </p:txBody>
      </p:sp>
      <p:sp>
        <p:nvSpPr>
          <p:cNvPr id="13" name="Retângulo 12">
            <a:extLst>
              <a:ext uri="{FF2B5EF4-FFF2-40B4-BE49-F238E27FC236}">
                <a16:creationId xmlns:a16="http://schemas.microsoft.com/office/drawing/2014/main" id="{275A9ACA-0F93-4749-BE83-F7145C2E17AF}"/>
              </a:ext>
            </a:extLst>
          </p:cNvPr>
          <p:cNvSpPr>
            <a:spLocks noGrp="1"/>
          </p:cNvSpPr>
          <p:nvPr/>
        </p:nvSpPr>
        <p:spPr>
          <a:xfrm>
            <a:off x="3600450" y="3562350"/>
            <a:ext cx="419100" cy="28575"/>
          </a:xfrm>
          <a:prstGeom prst="rect">
            <a:avLst/>
          </a:prstGeom>
          <a:solidFill>
            <a:srgbClr val="D9B83F"/>
          </a:solidFill>
          <a:ln w="0">
            <a:solidFill>
              <a:srgbClr val="D9B83F"/>
            </a:solidFill>
            <a:prstDash val="solid"/>
          </a:ln>
        </p:spPr>
        <p:txBody>
          <a:bodyPr/>
          <a:lstStyle/>
          <a:p>
            <a:endParaRPr/>
          </a:p>
        </p:txBody>
      </p:sp>
      <p:sp>
        <p:nvSpPr>
          <p:cNvPr id="14" name="Retângulo 13">
            <a:extLst>
              <a:ext uri="{FF2B5EF4-FFF2-40B4-BE49-F238E27FC236}">
                <a16:creationId xmlns:a16="http://schemas.microsoft.com/office/drawing/2014/main" id="{B21940EE-871F-4339-B156-F4FF22A6965E}"/>
              </a:ext>
            </a:extLst>
          </p:cNvPr>
          <p:cNvSpPr>
            <a:spLocks noGrp="1"/>
          </p:cNvSpPr>
          <p:nvPr/>
        </p:nvSpPr>
        <p:spPr>
          <a:xfrm>
            <a:off x="3619500" y="3676650"/>
            <a:ext cx="19240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T-REX / Tokeny</a:t>
            </a:r>
          </a:p>
        </p:txBody>
      </p:sp>
      <p:sp>
        <p:nvSpPr>
          <p:cNvPr id="15" name="Retângulo 14">
            <a:extLst>
              <a:ext uri="{FF2B5EF4-FFF2-40B4-BE49-F238E27FC236}">
                <a16:creationId xmlns:a16="http://schemas.microsoft.com/office/drawing/2014/main" id="{C0EB4F51-427F-4446-BB15-6D3731D87C9F}"/>
              </a:ext>
            </a:extLst>
          </p:cNvPr>
          <p:cNvSpPr>
            <a:spLocks noGrp="1"/>
          </p:cNvSpPr>
          <p:nvPr/>
        </p:nvSpPr>
        <p:spPr>
          <a:xfrm>
            <a:off x="3619500" y="4076700"/>
            <a:ext cx="1924050" cy="68580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Complementary issuance and compliance rails. DINO also supports distribution. No partnership is claimed.</a:t>
            </a:r>
          </a:p>
        </p:txBody>
      </p:sp>
      <p:sp>
        <p:nvSpPr>
          <p:cNvPr id="16" name="Retângulo Arredondado 15">
            <a:extLst>
              <a:ext uri="{FF2B5EF4-FFF2-40B4-BE49-F238E27FC236}">
                <a16:creationId xmlns:a16="http://schemas.microsoft.com/office/drawing/2014/main" id="{6BF5E0D3-AC7A-42E1-A089-26A27DDFBEE5}"/>
              </a:ext>
            </a:extLst>
          </p:cNvPr>
          <p:cNvSpPr>
            <a:spLocks noGrp="1"/>
          </p:cNvSpPr>
          <p:nvPr/>
        </p:nvSpPr>
        <p:spPr>
          <a:xfrm>
            <a:off x="6172200" y="3429000"/>
            <a:ext cx="2266950" cy="1447800"/>
          </a:xfrm>
          <a:prstGeom prst="roundRect">
            <a:avLst>
              <a:gd name="adj" fmla="val 1316"/>
            </a:avLst>
          </a:prstGeom>
          <a:solidFill>
            <a:srgbClr val="F6F8FB"/>
          </a:solidFill>
          <a:ln w="9525">
            <a:solidFill>
              <a:srgbClr val="D8DEE9"/>
            </a:solidFill>
            <a:prstDash val="solid"/>
          </a:ln>
        </p:spPr>
        <p:txBody>
          <a:bodyPr/>
          <a:lstStyle/>
          <a:p>
            <a:endParaRPr/>
          </a:p>
        </p:txBody>
      </p:sp>
      <p:sp>
        <p:nvSpPr>
          <p:cNvPr id="17" name="Retângulo 16">
            <a:extLst>
              <a:ext uri="{FF2B5EF4-FFF2-40B4-BE49-F238E27FC236}">
                <a16:creationId xmlns:a16="http://schemas.microsoft.com/office/drawing/2014/main" id="{BA9DA6A5-FEF3-443A-B8E4-CC0861BA409F}"/>
              </a:ext>
            </a:extLst>
          </p:cNvPr>
          <p:cNvSpPr>
            <a:spLocks noGrp="1"/>
          </p:cNvSpPr>
          <p:nvPr/>
        </p:nvSpPr>
        <p:spPr>
          <a:xfrm>
            <a:off x="6324600" y="3562350"/>
            <a:ext cx="419100" cy="28575"/>
          </a:xfrm>
          <a:prstGeom prst="rect">
            <a:avLst/>
          </a:prstGeom>
          <a:solidFill>
            <a:srgbClr val="D9B83F"/>
          </a:solidFill>
          <a:ln w="0">
            <a:solidFill>
              <a:srgbClr val="D9B83F"/>
            </a:solidFill>
            <a:prstDash val="solid"/>
          </a:ln>
        </p:spPr>
        <p:txBody>
          <a:bodyPr/>
          <a:lstStyle/>
          <a:p>
            <a:endParaRPr/>
          </a:p>
        </p:txBody>
      </p:sp>
      <p:sp>
        <p:nvSpPr>
          <p:cNvPr id="18" name="Retângulo 17">
            <a:extLst>
              <a:ext uri="{FF2B5EF4-FFF2-40B4-BE49-F238E27FC236}">
                <a16:creationId xmlns:a16="http://schemas.microsoft.com/office/drawing/2014/main" id="{55FD5DB7-0526-4EDF-A7D4-4A87D3EA781E}"/>
              </a:ext>
            </a:extLst>
          </p:cNvPr>
          <p:cNvSpPr>
            <a:spLocks noGrp="1"/>
          </p:cNvSpPr>
          <p:nvPr/>
        </p:nvSpPr>
        <p:spPr>
          <a:xfrm>
            <a:off x="6343650" y="3676650"/>
            <a:ext cx="19240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Banks and distributors</a:t>
            </a:r>
          </a:p>
        </p:txBody>
      </p:sp>
      <p:sp>
        <p:nvSpPr>
          <p:cNvPr id="19" name="Retângulo 18">
            <a:extLst>
              <a:ext uri="{FF2B5EF4-FFF2-40B4-BE49-F238E27FC236}">
                <a16:creationId xmlns:a16="http://schemas.microsoft.com/office/drawing/2014/main" id="{99CC22F6-7B57-4270-BAB7-6F8089C40B61}"/>
              </a:ext>
            </a:extLst>
          </p:cNvPr>
          <p:cNvSpPr>
            <a:spLocks noGrp="1"/>
          </p:cNvSpPr>
          <p:nvPr/>
        </p:nvSpPr>
        <p:spPr>
          <a:xfrm>
            <a:off x="6343650" y="4076700"/>
            <a:ext cx="1924050" cy="68580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Potential customers, channels or alternatives depending on the contract and customer relationship.</a:t>
            </a:r>
          </a:p>
        </p:txBody>
      </p:sp>
      <p:sp>
        <p:nvSpPr>
          <p:cNvPr id="20" name="Retângulo Arredondado 19">
            <a:extLst>
              <a:ext uri="{FF2B5EF4-FFF2-40B4-BE49-F238E27FC236}">
                <a16:creationId xmlns:a16="http://schemas.microsoft.com/office/drawing/2014/main" id="{F3BFA46A-4015-46DC-99CB-E4FA01B2D5DC}"/>
              </a:ext>
            </a:extLst>
          </p:cNvPr>
          <p:cNvSpPr>
            <a:spLocks noGrp="1"/>
          </p:cNvSpPr>
          <p:nvPr/>
        </p:nvSpPr>
        <p:spPr>
          <a:xfrm>
            <a:off x="8896350" y="3429000"/>
            <a:ext cx="2266950" cy="1447800"/>
          </a:xfrm>
          <a:prstGeom prst="roundRect">
            <a:avLst>
              <a:gd name="adj" fmla="val 1316"/>
            </a:avLst>
          </a:prstGeom>
          <a:solidFill>
            <a:srgbClr val="F6F8FB"/>
          </a:solidFill>
          <a:ln w="9525">
            <a:solidFill>
              <a:srgbClr val="D8DEE9"/>
            </a:solidFill>
            <a:prstDash val="solid"/>
          </a:ln>
        </p:spPr>
        <p:txBody>
          <a:bodyPr/>
          <a:lstStyle/>
          <a:p>
            <a:endParaRPr/>
          </a:p>
        </p:txBody>
      </p:sp>
      <p:sp>
        <p:nvSpPr>
          <p:cNvPr id="21" name="Retângulo 20">
            <a:extLst>
              <a:ext uri="{FF2B5EF4-FFF2-40B4-BE49-F238E27FC236}">
                <a16:creationId xmlns:a16="http://schemas.microsoft.com/office/drawing/2014/main" id="{66F14296-397C-44DA-AA86-67716E3EAFCD}"/>
              </a:ext>
            </a:extLst>
          </p:cNvPr>
          <p:cNvSpPr>
            <a:spLocks noGrp="1"/>
          </p:cNvSpPr>
          <p:nvPr/>
        </p:nvSpPr>
        <p:spPr>
          <a:xfrm>
            <a:off x="9048750" y="3562350"/>
            <a:ext cx="419100" cy="28575"/>
          </a:xfrm>
          <a:prstGeom prst="rect">
            <a:avLst/>
          </a:prstGeom>
          <a:solidFill>
            <a:srgbClr val="D9B83F"/>
          </a:solidFill>
          <a:ln w="0">
            <a:solidFill>
              <a:srgbClr val="D9B83F"/>
            </a:solidFill>
            <a:prstDash val="solid"/>
          </a:ln>
        </p:spPr>
        <p:txBody>
          <a:bodyPr/>
          <a:lstStyle/>
          <a:p>
            <a:endParaRPr/>
          </a:p>
        </p:txBody>
      </p:sp>
      <p:sp>
        <p:nvSpPr>
          <p:cNvPr id="22" name="Retângulo 21">
            <a:extLst>
              <a:ext uri="{FF2B5EF4-FFF2-40B4-BE49-F238E27FC236}">
                <a16:creationId xmlns:a16="http://schemas.microsoft.com/office/drawing/2014/main" id="{5956D72C-335B-4DEC-97CA-C95AA36C0989}"/>
              </a:ext>
            </a:extLst>
          </p:cNvPr>
          <p:cNvSpPr>
            <a:spLocks noGrp="1"/>
          </p:cNvSpPr>
          <p:nvPr/>
        </p:nvSpPr>
        <p:spPr>
          <a:xfrm>
            <a:off x="9067800" y="3676650"/>
            <a:ext cx="1924050" cy="323850"/>
          </a:xfrm>
          <a:prstGeom prst="rect">
            <a:avLst/>
          </a:prstGeom>
          <a:noFill/>
          <a:ln w="0">
            <a:noFill/>
            <a:prstDash val="solid"/>
          </a:ln>
        </p:spPr>
        <p:txBody>
          <a:bodyPr/>
          <a:lstStyle/>
          <a:p>
            <a:pPr algn="l">
              <a:buNone/>
              <a:defRPr sz="1275" b="1" i="0">
                <a:solidFill>
                  <a:srgbClr val="101828"/>
                </a:solidFill>
              </a:defRPr>
            </a:pPr>
            <a:r>
              <a:rPr sz="1275" b="1" i="0">
                <a:solidFill>
                  <a:srgbClr val="101828"/>
                </a:solidFill>
              </a:rPr>
              <a:t>Existing workflows</a:t>
            </a:r>
          </a:p>
        </p:txBody>
      </p:sp>
      <p:sp>
        <p:nvSpPr>
          <p:cNvPr id="23" name="Retângulo 22">
            <a:extLst>
              <a:ext uri="{FF2B5EF4-FFF2-40B4-BE49-F238E27FC236}">
                <a16:creationId xmlns:a16="http://schemas.microsoft.com/office/drawing/2014/main" id="{B1D156A3-D608-471A-9C80-3753D991094F}"/>
              </a:ext>
            </a:extLst>
          </p:cNvPr>
          <p:cNvSpPr>
            <a:spLocks noGrp="1"/>
          </p:cNvSpPr>
          <p:nvPr/>
        </p:nvSpPr>
        <p:spPr>
          <a:xfrm>
            <a:off x="9067800" y="4076700"/>
            <a:ext cx="1924050" cy="685800"/>
          </a:xfrm>
          <a:prstGeom prst="rect">
            <a:avLst/>
          </a:prstGeom>
          <a:noFill/>
          <a:ln w="0">
            <a:noFill/>
            <a:prstDash val="solid"/>
          </a:ln>
        </p:spPr>
        <p:txBody>
          <a:bodyPr/>
          <a:lstStyle/>
          <a:p>
            <a:pPr algn="l">
              <a:buNone/>
              <a:defRPr sz="938" b="0" i="0">
                <a:solidFill>
                  <a:srgbClr val="526071"/>
                </a:solidFill>
              </a:defRPr>
            </a:pPr>
            <a:r>
              <a:rPr sz="1000" b="0" i="0">
                <a:solidFill>
                  <a:srgbClr val="526071"/>
                </a:solidFill>
              </a:rPr>
              <a:t>CRM tools and internal sales teams are alternatives. Pilot evidence must show incremental value.</a:t>
            </a:r>
          </a:p>
        </p:txBody>
      </p:sp>
    </p:spTree>
    <p:extLst>
      <p:ext uri="{BB962C8B-B14F-4D97-AF65-F5344CB8AC3E}">
        <p14:creationId xmlns:p14="http://schemas.microsoft.com/office/powerpoint/2010/main" val="400083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71226"/>
        </a:solidFill>
        <a:effectLst/>
      </p:bgPr>
    </p:bg>
    <p:spTree>
      <p:nvGrpSpPr>
        <p:cNvPr id="1" name=""/>
        <p:cNvGrpSpPr/>
        <p:nvPr/>
      </p:nvGrpSpPr>
      <p:grpSpPr>
        <a:xfrm>
          <a:off x="0" y="0"/>
          <a:ext cx="0" cy="0"/>
          <a:chOff x="0" y="0"/>
          <a:chExt cx="0" cy="0"/>
        </a:xfrm>
      </p:grpSpPr>
      <p:sp>
        <p:nvSpPr>
          <p:cNvPr id="25" name="Retângulo 24">
            <a:extLst>
              <a:ext uri="{FF2B5EF4-FFF2-40B4-BE49-F238E27FC236}">
                <a16:creationId xmlns:a16="http://schemas.microsoft.com/office/drawing/2014/main" id="{FDB99FBD-33FC-462E-975F-D10321FD16E8}"/>
              </a:ext>
            </a:extLst>
          </p:cNvPr>
          <p:cNvSpPr>
            <a:spLocks noGrp="1"/>
          </p:cNvSpPr>
          <p:nvPr/>
        </p:nvSpPr>
        <p:spPr>
          <a:xfrm>
            <a:off x="0" y="0"/>
            <a:ext cx="152400" cy="6858000"/>
          </a:xfrm>
          <a:prstGeom prst="rect">
            <a:avLst/>
          </a:prstGeom>
          <a:solidFill>
            <a:srgbClr val="D9B83F"/>
          </a:solidFill>
          <a:ln w="0">
            <a:solidFill>
              <a:srgbClr val="D9B83F"/>
            </a:solidFill>
            <a:prstDash val="solid"/>
          </a:ln>
        </p:spPr>
        <p:txBody>
          <a:bodyPr/>
          <a:lstStyle/>
          <a:p>
            <a:endParaRPr/>
          </a:p>
        </p:txBody>
      </p:sp>
      <p:sp>
        <p:nvSpPr>
          <p:cNvPr id="2" name="Oval 1">
            <a:extLst>
              <a:ext uri="{FF2B5EF4-FFF2-40B4-BE49-F238E27FC236}">
                <a16:creationId xmlns:a16="http://schemas.microsoft.com/office/drawing/2014/main" id="{1E7D203A-4D59-4342-8667-E379820DC979}"/>
              </a:ext>
            </a:extLst>
          </p:cNvPr>
          <p:cNvSpPr>
            <a:spLocks noGrp="1"/>
          </p:cNvSpPr>
          <p:nvPr/>
        </p:nvSpPr>
        <p:spPr>
          <a:xfrm>
            <a:off x="9639300" y="0"/>
            <a:ext cx="2552700" cy="2552700"/>
          </a:xfrm>
          <a:prstGeom prst="ellipse">
            <a:avLst/>
          </a:prstGeom>
          <a:ln w="9525">
            <a:solidFill>
              <a:srgbClr val="25385C"/>
            </a:solidFill>
            <a:prstDash val="solid"/>
          </a:ln>
        </p:spPr>
        <p:txBody>
          <a:bodyPr/>
          <a:lstStyle/>
          <a:p>
            <a:endParaRPr/>
          </a:p>
        </p:txBody>
      </p:sp>
      <p:pic>
        <p:nvPicPr>
          <p:cNvPr id="29" name="Imagem 26"/>
          <p:cNvPicPr>
            <a:picLocks noChangeAspect="1"/>
          </p:cNvPicPr>
          <p:nvPr/>
        </p:nvPicPr>
        <p:blipFill>
          <a:blip r:embed="rId3"/>
          <a:stretch/>
        </p:blipFill>
        <p:spPr>
          <a:xfrm>
            <a:off x="514350" y="454632"/>
            <a:ext cx="1066800" cy="367085"/>
          </a:xfrm>
          <a:prstGeom prst="rect">
            <a:avLst/>
          </a:prstGeom>
        </p:spPr>
      </p:pic>
      <p:sp>
        <p:nvSpPr>
          <p:cNvPr id="4" name="Retângulo 3">
            <a:extLst>
              <a:ext uri="{FF2B5EF4-FFF2-40B4-BE49-F238E27FC236}">
                <a16:creationId xmlns:a16="http://schemas.microsoft.com/office/drawing/2014/main" id="{1BEF2DDF-50E2-404F-A194-F2BAB2389558}"/>
              </a:ext>
            </a:extLst>
          </p:cNvPr>
          <p:cNvSpPr>
            <a:spLocks noGrp="1"/>
          </p:cNvSpPr>
          <p:nvPr/>
        </p:nvSpPr>
        <p:spPr>
          <a:xfrm>
            <a:off x="514350" y="6381750"/>
            <a:ext cx="1714500" cy="171450"/>
          </a:xfrm>
          <a:prstGeom prst="rect">
            <a:avLst/>
          </a:prstGeom>
          <a:noFill/>
          <a:ln w="0">
            <a:noFill/>
            <a:prstDash val="solid"/>
          </a:ln>
        </p:spPr>
        <p:txBody>
          <a:bodyPr/>
          <a:lstStyle/>
          <a:p>
            <a:pPr algn="l">
              <a:buNone/>
              <a:defRPr sz="675" b="1" i="0">
                <a:solidFill>
                  <a:srgbClr val="738097"/>
                </a:solidFill>
              </a:defRPr>
            </a:pPr>
            <a:r>
              <a:rPr sz="675" b="1" i="0">
                <a:solidFill>
                  <a:srgbClr val="738097"/>
                </a:solidFill>
              </a:rPr>
              <a:t>GLEMO</a:t>
            </a:r>
          </a:p>
        </p:txBody>
      </p:sp>
      <p:sp>
        <p:nvSpPr>
          <p:cNvPr id="5" name="Retângulo 4">
            <a:extLst>
              <a:ext uri="{FF2B5EF4-FFF2-40B4-BE49-F238E27FC236}">
                <a16:creationId xmlns:a16="http://schemas.microsoft.com/office/drawing/2014/main" id="{1E72663C-65AA-4C83-9F84-BD988D22291B}"/>
              </a:ext>
            </a:extLst>
          </p:cNvPr>
          <p:cNvSpPr>
            <a:spLocks noGrp="1"/>
          </p:cNvSpPr>
          <p:nvPr/>
        </p:nvSpPr>
        <p:spPr>
          <a:xfrm>
            <a:off x="5524500" y="6381750"/>
            <a:ext cx="1143000" cy="171450"/>
          </a:xfrm>
          <a:prstGeom prst="rect">
            <a:avLst/>
          </a:prstGeom>
          <a:noFill/>
          <a:ln w="0">
            <a:noFill/>
            <a:prstDash val="solid"/>
          </a:ln>
        </p:spPr>
        <p:txBody>
          <a:bodyPr/>
          <a:lstStyle/>
          <a:p>
            <a:pPr algn="ctr">
              <a:buNone/>
              <a:defRPr sz="675" b="0" i="0">
                <a:solidFill>
                  <a:srgbClr val="7E8CA7"/>
                </a:solidFill>
              </a:defRPr>
            </a:pPr>
            <a:r>
              <a:rPr sz="675" b="0" i="0">
                <a:solidFill>
                  <a:srgbClr val="7E8CA7"/>
                </a:solidFill>
              </a:rPr>
              <a:t>Confidential</a:t>
            </a:r>
          </a:p>
        </p:txBody>
      </p:sp>
      <p:sp>
        <p:nvSpPr>
          <p:cNvPr id="6" name="Retângulo 5">
            <a:extLst>
              <a:ext uri="{FF2B5EF4-FFF2-40B4-BE49-F238E27FC236}">
                <a16:creationId xmlns:a16="http://schemas.microsoft.com/office/drawing/2014/main" id="{50D51A23-3217-4081-872F-AED77DD0C47A}"/>
              </a:ext>
            </a:extLst>
          </p:cNvPr>
          <p:cNvSpPr>
            <a:spLocks noGrp="1"/>
          </p:cNvSpPr>
          <p:nvPr/>
        </p:nvSpPr>
        <p:spPr>
          <a:xfrm>
            <a:off x="11125200" y="6381750"/>
            <a:ext cx="571500" cy="171450"/>
          </a:xfrm>
          <a:prstGeom prst="rect">
            <a:avLst/>
          </a:prstGeom>
          <a:noFill/>
          <a:ln w="0">
            <a:noFill/>
            <a:prstDash val="solid"/>
          </a:ln>
        </p:spPr>
        <p:txBody>
          <a:bodyPr/>
          <a:lstStyle/>
          <a:p>
            <a:pPr algn="r">
              <a:buNone/>
              <a:defRPr sz="675" b="0" i="0">
                <a:solidFill>
                  <a:srgbClr val="C7D0E3"/>
                </a:solidFill>
              </a:defRPr>
            </a:pPr>
            <a:r>
              <a:rPr sz="675" b="0" i="0">
                <a:solidFill>
                  <a:srgbClr val="C7D0E3"/>
                </a:solidFill>
              </a:rPr>
              <a:t>20 / 20</a:t>
            </a:r>
          </a:p>
        </p:txBody>
      </p:sp>
      <p:sp>
        <p:nvSpPr>
          <p:cNvPr id="7" name="Retângulo 6">
            <a:extLst>
              <a:ext uri="{FF2B5EF4-FFF2-40B4-BE49-F238E27FC236}">
                <a16:creationId xmlns:a16="http://schemas.microsoft.com/office/drawing/2014/main" id="{E1F066C0-CBB0-481E-8230-92D21D531C3A}"/>
              </a:ext>
            </a:extLst>
          </p:cNvPr>
          <p:cNvSpPr>
            <a:spLocks noGrp="1"/>
          </p:cNvSpPr>
          <p:nvPr/>
        </p:nvSpPr>
        <p:spPr>
          <a:xfrm>
            <a:off x="723900" y="971550"/>
            <a:ext cx="5143500" cy="209550"/>
          </a:xfrm>
          <a:prstGeom prst="rect">
            <a:avLst/>
          </a:prstGeom>
          <a:noFill/>
          <a:ln w="0">
            <a:noFill/>
            <a:prstDash val="solid"/>
          </a:ln>
        </p:spPr>
        <p:txBody>
          <a:bodyPr/>
          <a:lstStyle/>
          <a:p>
            <a:pPr algn="l">
              <a:buNone/>
              <a:defRPr sz="825" b="1" i="0">
                <a:solidFill>
                  <a:srgbClr val="D9B83F"/>
                </a:solidFill>
              </a:defRPr>
            </a:pPr>
            <a:r>
              <a:rPr sz="825" b="1" i="0">
                <a:solidFill>
                  <a:srgbClr val="D9B83F"/>
                </a:solidFill>
              </a:rPr>
              <a:t>THE ASK</a:t>
            </a:r>
          </a:p>
        </p:txBody>
      </p:sp>
      <p:sp>
        <p:nvSpPr>
          <p:cNvPr id="8" name="Retângulo 7">
            <a:extLst>
              <a:ext uri="{FF2B5EF4-FFF2-40B4-BE49-F238E27FC236}">
                <a16:creationId xmlns:a16="http://schemas.microsoft.com/office/drawing/2014/main" id="{6F2F6594-FEF7-4C78-8E15-FFE19F5A77EB}"/>
              </a:ext>
            </a:extLst>
          </p:cNvPr>
          <p:cNvSpPr>
            <a:spLocks noGrp="1"/>
          </p:cNvSpPr>
          <p:nvPr/>
        </p:nvSpPr>
        <p:spPr>
          <a:xfrm>
            <a:off x="723900" y="1400175"/>
            <a:ext cx="6950115" cy="1028700"/>
          </a:xfrm>
          <a:prstGeom prst="rect">
            <a:avLst/>
          </a:prstGeom>
          <a:noFill/>
          <a:ln w="0">
            <a:noFill/>
            <a:prstDash val="solid"/>
          </a:ln>
        </p:spPr>
        <p:txBody>
          <a:bodyPr/>
          <a:lstStyle/>
          <a:p>
            <a:pPr algn="l">
              <a:buNone/>
              <a:defRPr sz="2775" b="1" i="0">
                <a:solidFill>
                  <a:srgbClr val="FFFFFF"/>
                </a:solidFill>
              </a:defRPr>
            </a:pPr>
            <a:r>
              <a:rPr sz="2775" b="1" i="0">
                <a:solidFill>
                  <a:srgbClr val="FFFFFF"/>
                </a:solidFill>
              </a:rPr>
              <a:t>US$2M to prove the liquidity and distribution rail</a:t>
            </a:r>
          </a:p>
        </p:txBody>
      </p:sp>
      <p:sp>
        <p:nvSpPr>
          <p:cNvPr id="9" name="Retângulo 8">
            <a:extLst>
              <a:ext uri="{FF2B5EF4-FFF2-40B4-BE49-F238E27FC236}">
                <a16:creationId xmlns:a16="http://schemas.microsoft.com/office/drawing/2014/main" id="{6D854E4B-3D8B-408C-8DB5-9E4E862E722B}"/>
              </a:ext>
            </a:extLst>
          </p:cNvPr>
          <p:cNvSpPr>
            <a:spLocks noGrp="1"/>
          </p:cNvSpPr>
          <p:nvPr/>
        </p:nvSpPr>
        <p:spPr>
          <a:xfrm>
            <a:off x="723900" y="2600325"/>
            <a:ext cx="6076950" cy="628650"/>
          </a:xfrm>
          <a:prstGeom prst="rect">
            <a:avLst/>
          </a:prstGeom>
          <a:noFill/>
          <a:ln w="0">
            <a:noFill/>
            <a:prstDash val="solid"/>
          </a:ln>
        </p:spPr>
        <p:txBody>
          <a:bodyPr/>
          <a:lstStyle/>
          <a:p>
            <a:pPr algn="l">
              <a:buNone/>
              <a:defRPr sz="1350" b="0" i="0">
                <a:solidFill>
                  <a:srgbClr val="C7D0E3"/>
                </a:solidFill>
              </a:defRPr>
            </a:pPr>
            <a:r>
              <a:rPr sz="1350" b="0" i="0">
                <a:solidFill>
                  <a:srgbClr val="C7D0E3"/>
                </a:solidFill>
              </a:rPr>
              <a:t>BVI project base. UAE and Singapore customers first. Detailed legal structuring follows funding. Proposed terms are subject to definitive documents.</a:t>
            </a:r>
          </a:p>
        </p:txBody>
      </p:sp>
      <p:sp>
        <p:nvSpPr>
          <p:cNvPr id="10" name="Retângulo Arredondado 9">
            <a:extLst>
              <a:ext uri="{FF2B5EF4-FFF2-40B4-BE49-F238E27FC236}">
                <a16:creationId xmlns:a16="http://schemas.microsoft.com/office/drawing/2014/main" id="{615419F3-0ED1-499A-AECD-B888558269A1}"/>
              </a:ext>
            </a:extLst>
          </p:cNvPr>
          <p:cNvSpPr>
            <a:spLocks noGrp="1"/>
          </p:cNvSpPr>
          <p:nvPr/>
        </p:nvSpPr>
        <p:spPr>
          <a:xfrm>
            <a:off x="819150" y="3905250"/>
            <a:ext cx="2781300" cy="1066800"/>
          </a:xfrm>
          <a:prstGeom prst="roundRect">
            <a:avLst>
              <a:gd name="adj" fmla="val 1786"/>
            </a:avLst>
          </a:prstGeom>
          <a:solidFill>
            <a:srgbClr val="0D1A31"/>
          </a:solidFill>
          <a:ln w="9525">
            <a:solidFill>
              <a:srgbClr val="203456"/>
            </a:solidFill>
            <a:prstDash val="solid"/>
          </a:ln>
        </p:spPr>
        <p:txBody>
          <a:bodyPr/>
          <a:lstStyle/>
          <a:p>
            <a:endParaRPr/>
          </a:p>
        </p:txBody>
      </p:sp>
      <p:sp>
        <p:nvSpPr>
          <p:cNvPr id="11" name="Retângulo 10">
            <a:extLst>
              <a:ext uri="{FF2B5EF4-FFF2-40B4-BE49-F238E27FC236}">
                <a16:creationId xmlns:a16="http://schemas.microsoft.com/office/drawing/2014/main" id="{7F54D23B-DBD8-4846-8210-BE80D1B32E8A}"/>
              </a:ext>
            </a:extLst>
          </p:cNvPr>
          <p:cNvSpPr>
            <a:spLocks noGrp="1"/>
          </p:cNvSpPr>
          <p:nvPr/>
        </p:nvSpPr>
        <p:spPr>
          <a:xfrm>
            <a:off x="971550" y="4038600"/>
            <a:ext cx="419100" cy="28575"/>
          </a:xfrm>
          <a:prstGeom prst="rect">
            <a:avLst/>
          </a:prstGeom>
          <a:solidFill>
            <a:srgbClr val="D9B83F"/>
          </a:solidFill>
          <a:ln w="0">
            <a:solidFill>
              <a:srgbClr val="D9B83F"/>
            </a:solidFill>
            <a:prstDash val="solid"/>
          </a:ln>
        </p:spPr>
        <p:txBody>
          <a:bodyPr/>
          <a:lstStyle/>
          <a:p>
            <a:endParaRPr/>
          </a:p>
        </p:txBody>
      </p:sp>
      <p:sp>
        <p:nvSpPr>
          <p:cNvPr id="12" name="Retângulo 11">
            <a:extLst>
              <a:ext uri="{FF2B5EF4-FFF2-40B4-BE49-F238E27FC236}">
                <a16:creationId xmlns:a16="http://schemas.microsoft.com/office/drawing/2014/main" id="{A62B6E85-6800-4653-9662-5044A14BB357}"/>
              </a:ext>
            </a:extLst>
          </p:cNvPr>
          <p:cNvSpPr>
            <a:spLocks noGrp="1"/>
          </p:cNvSpPr>
          <p:nvPr/>
        </p:nvSpPr>
        <p:spPr>
          <a:xfrm>
            <a:off x="990600" y="4152900"/>
            <a:ext cx="2438400" cy="323850"/>
          </a:xfrm>
          <a:prstGeom prst="rect">
            <a:avLst/>
          </a:prstGeom>
          <a:noFill/>
          <a:ln w="0">
            <a:noFill/>
            <a:prstDash val="solid"/>
          </a:ln>
        </p:spPr>
        <p:txBody>
          <a:bodyPr/>
          <a:lstStyle/>
          <a:p>
            <a:pPr algn="l">
              <a:buNone/>
              <a:defRPr sz="1275" b="1" i="0">
                <a:solidFill>
                  <a:srgbClr val="FFFFFF"/>
                </a:solidFill>
              </a:defRPr>
            </a:pPr>
            <a:r>
              <a:rPr sz="1275" b="1" i="0">
                <a:solidFill>
                  <a:srgbClr val="FFFFFF"/>
                </a:solidFill>
              </a:rPr>
              <a:t>Raise</a:t>
            </a:r>
          </a:p>
        </p:txBody>
      </p:sp>
      <p:sp>
        <p:nvSpPr>
          <p:cNvPr id="13" name="Retângulo 12">
            <a:extLst>
              <a:ext uri="{FF2B5EF4-FFF2-40B4-BE49-F238E27FC236}">
                <a16:creationId xmlns:a16="http://schemas.microsoft.com/office/drawing/2014/main" id="{B52BE1EC-83AB-4862-9AF2-7151473C051E}"/>
              </a:ext>
            </a:extLst>
          </p:cNvPr>
          <p:cNvSpPr>
            <a:spLocks noGrp="1"/>
          </p:cNvSpPr>
          <p:nvPr/>
        </p:nvSpPr>
        <p:spPr>
          <a:xfrm>
            <a:off x="990600" y="4417314"/>
            <a:ext cx="2438400" cy="440436"/>
          </a:xfrm>
          <a:prstGeom prst="rect">
            <a:avLst/>
          </a:prstGeom>
          <a:noFill/>
          <a:ln w="0">
            <a:noFill/>
            <a:prstDash val="solid"/>
          </a:ln>
        </p:spPr>
        <p:txBody>
          <a:bodyPr/>
          <a:lstStyle/>
          <a:p>
            <a:pPr algn="l">
              <a:buNone/>
              <a:defRPr sz="938" b="0" i="0">
                <a:solidFill>
                  <a:srgbClr val="C7D0E3"/>
                </a:solidFill>
              </a:defRPr>
            </a:pPr>
            <a:r>
              <a:rPr sz="1000" b="0" i="0">
                <a:solidFill>
                  <a:srgbClr val="C7D0E3"/>
                </a:solidFill>
              </a:rPr>
              <a:t>US$2M pre-seed</a:t>
            </a:r>
          </a:p>
          <a:p>
            <a:pPr algn="l">
              <a:buNone/>
              <a:defRPr sz="938" b="0" i="0">
                <a:solidFill>
                  <a:srgbClr val="C7D0E3"/>
                </a:solidFill>
              </a:defRPr>
            </a:pPr>
            <a:r>
              <a:rPr sz="1000" b="0" i="0">
                <a:solidFill>
                  <a:srgbClr val="C7D0E3"/>
                </a:solidFill>
              </a:rPr>
              <a:t>SAFE (BVI), 20% discount</a:t>
            </a:r>
          </a:p>
          <a:p>
            <a:pPr algn="l">
              <a:buNone/>
              <a:defRPr sz="938" b="0" i="0">
                <a:solidFill>
                  <a:srgbClr val="C7D0E3"/>
                </a:solidFill>
              </a:defRPr>
            </a:pPr>
            <a:r>
              <a:rPr sz="1000" b="0" i="0">
                <a:solidFill>
                  <a:srgbClr val="C7D0E3"/>
                </a:solidFill>
              </a:rPr>
              <a:t>Token warrant (Cayman Islands)</a:t>
            </a:r>
          </a:p>
        </p:txBody>
      </p:sp>
      <p:sp>
        <p:nvSpPr>
          <p:cNvPr id="14" name="Retângulo Arredondado 13">
            <a:extLst>
              <a:ext uri="{FF2B5EF4-FFF2-40B4-BE49-F238E27FC236}">
                <a16:creationId xmlns:a16="http://schemas.microsoft.com/office/drawing/2014/main" id="{D3A9DBDC-C995-45BC-817C-81DA3D7403E1}"/>
              </a:ext>
            </a:extLst>
          </p:cNvPr>
          <p:cNvSpPr>
            <a:spLocks noGrp="1"/>
          </p:cNvSpPr>
          <p:nvPr/>
        </p:nvSpPr>
        <p:spPr>
          <a:xfrm>
            <a:off x="4019550" y="3905250"/>
            <a:ext cx="2781300" cy="1066800"/>
          </a:xfrm>
          <a:prstGeom prst="roundRect">
            <a:avLst>
              <a:gd name="adj" fmla="val 1786"/>
            </a:avLst>
          </a:prstGeom>
          <a:solidFill>
            <a:srgbClr val="0D1A31"/>
          </a:solidFill>
          <a:ln w="9525">
            <a:solidFill>
              <a:srgbClr val="203456"/>
            </a:solidFill>
            <a:prstDash val="solid"/>
          </a:ln>
        </p:spPr>
        <p:txBody>
          <a:bodyPr/>
          <a:lstStyle/>
          <a:p>
            <a:endParaRPr/>
          </a:p>
        </p:txBody>
      </p:sp>
      <p:sp>
        <p:nvSpPr>
          <p:cNvPr id="15" name="Retângulo 14">
            <a:extLst>
              <a:ext uri="{FF2B5EF4-FFF2-40B4-BE49-F238E27FC236}">
                <a16:creationId xmlns:a16="http://schemas.microsoft.com/office/drawing/2014/main" id="{A98F7752-A308-46AB-97FB-56F4D981A6E9}"/>
              </a:ext>
            </a:extLst>
          </p:cNvPr>
          <p:cNvSpPr>
            <a:spLocks noGrp="1"/>
          </p:cNvSpPr>
          <p:nvPr/>
        </p:nvSpPr>
        <p:spPr>
          <a:xfrm>
            <a:off x="4171950" y="4038600"/>
            <a:ext cx="419100" cy="28575"/>
          </a:xfrm>
          <a:prstGeom prst="rect">
            <a:avLst/>
          </a:prstGeom>
          <a:solidFill>
            <a:srgbClr val="D9B83F"/>
          </a:solidFill>
          <a:ln w="0">
            <a:solidFill>
              <a:srgbClr val="D9B83F"/>
            </a:solidFill>
            <a:prstDash val="solid"/>
          </a:ln>
        </p:spPr>
        <p:txBody>
          <a:bodyPr/>
          <a:lstStyle/>
          <a:p>
            <a:endParaRPr/>
          </a:p>
        </p:txBody>
      </p:sp>
      <p:sp>
        <p:nvSpPr>
          <p:cNvPr id="16" name="Retângulo 15">
            <a:extLst>
              <a:ext uri="{FF2B5EF4-FFF2-40B4-BE49-F238E27FC236}">
                <a16:creationId xmlns:a16="http://schemas.microsoft.com/office/drawing/2014/main" id="{57A449F0-4363-4804-896B-8742B701E239}"/>
              </a:ext>
            </a:extLst>
          </p:cNvPr>
          <p:cNvSpPr>
            <a:spLocks noGrp="1"/>
          </p:cNvSpPr>
          <p:nvPr/>
        </p:nvSpPr>
        <p:spPr>
          <a:xfrm>
            <a:off x="4191000" y="4152900"/>
            <a:ext cx="2438400" cy="323850"/>
          </a:xfrm>
          <a:prstGeom prst="rect">
            <a:avLst/>
          </a:prstGeom>
          <a:noFill/>
          <a:ln w="0">
            <a:noFill/>
            <a:prstDash val="solid"/>
          </a:ln>
        </p:spPr>
        <p:txBody>
          <a:bodyPr/>
          <a:lstStyle/>
          <a:p>
            <a:pPr algn="l">
              <a:buNone/>
              <a:defRPr sz="1275" b="1" i="0">
                <a:solidFill>
                  <a:srgbClr val="FFFFFF"/>
                </a:solidFill>
              </a:defRPr>
            </a:pPr>
            <a:r>
              <a:rPr sz="1275" b="1" i="0">
                <a:solidFill>
                  <a:srgbClr val="FFFFFF"/>
                </a:solidFill>
              </a:rPr>
              <a:t>Use</a:t>
            </a:r>
          </a:p>
        </p:txBody>
      </p:sp>
      <p:sp>
        <p:nvSpPr>
          <p:cNvPr id="17" name="Retângulo 16">
            <a:extLst>
              <a:ext uri="{FF2B5EF4-FFF2-40B4-BE49-F238E27FC236}">
                <a16:creationId xmlns:a16="http://schemas.microsoft.com/office/drawing/2014/main" id="{CEEA2361-47A0-4346-9173-D3FAB51BCB58}"/>
              </a:ext>
            </a:extLst>
          </p:cNvPr>
          <p:cNvSpPr>
            <a:spLocks noGrp="1"/>
          </p:cNvSpPr>
          <p:nvPr/>
        </p:nvSpPr>
        <p:spPr>
          <a:xfrm>
            <a:off x="4191000" y="4417314"/>
            <a:ext cx="2438400" cy="440436"/>
          </a:xfrm>
          <a:prstGeom prst="rect">
            <a:avLst/>
          </a:prstGeom>
          <a:noFill/>
          <a:ln w="0">
            <a:noFill/>
            <a:prstDash val="solid"/>
          </a:ln>
        </p:spPr>
        <p:txBody>
          <a:bodyPr/>
          <a:lstStyle/>
          <a:p>
            <a:pPr algn="l">
              <a:buNone/>
              <a:defRPr sz="938" b="0" i="0">
                <a:solidFill>
                  <a:srgbClr val="C7D0E3"/>
                </a:solidFill>
              </a:defRPr>
            </a:pPr>
            <a:r>
              <a:rPr sz="1000" b="0" i="0">
                <a:solidFill>
                  <a:srgbClr val="C7D0E3"/>
                </a:solidFill>
              </a:rPr>
              <a:t>Technology, team, legal/compliance,</a:t>
            </a:r>
          </a:p>
          <a:p>
            <a:pPr algn="l">
              <a:buNone/>
              <a:defRPr sz="938" b="0" i="0">
                <a:solidFill>
                  <a:srgbClr val="C7D0E3"/>
                </a:solidFill>
              </a:defRPr>
            </a:pPr>
            <a:r>
              <a:rPr sz="1000" b="0" i="0">
                <a:solidFill>
                  <a:srgbClr val="C7D0E3"/>
                </a:solidFill>
              </a:rPr>
              <a:t>liquidity readiness, market hub and reserve</a:t>
            </a:r>
          </a:p>
        </p:txBody>
      </p:sp>
      <p:sp>
        <p:nvSpPr>
          <p:cNvPr id="18" name="Retângulo Arredondado 17">
            <a:extLst>
              <a:ext uri="{FF2B5EF4-FFF2-40B4-BE49-F238E27FC236}">
                <a16:creationId xmlns:a16="http://schemas.microsoft.com/office/drawing/2014/main" id="{72430E51-57F7-42CB-BBEE-40C6DCE290ED}"/>
              </a:ext>
            </a:extLst>
          </p:cNvPr>
          <p:cNvSpPr>
            <a:spLocks noGrp="1"/>
          </p:cNvSpPr>
          <p:nvPr/>
        </p:nvSpPr>
        <p:spPr>
          <a:xfrm>
            <a:off x="7219950" y="3905250"/>
            <a:ext cx="2781300" cy="1066800"/>
          </a:xfrm>
          <a:prstGeom prst="roundRect">
            <a:avLst>
              <a:gd name="adj" fmla="val 1786"/>
            </a:avLst>
          </a:prstGeom>
          <a:solidFill>
            <a:srgbClr val="0D1A31"/>
          </a:solidFill>
          <a:ln w="9525">
            <a:solidFill>
              <a:srgbClr val="203456"/>
            </a:solidFill>
            <a:prstDash val="solid"/>
          </a:ln>
        </p:spPr>
        <p:txBody>
          <a:bodyPr/>
          <a:lstStyle/>
          <a:p>
            <a:endParaRPr/>
          </a:p>
        </p:txBody>
      </p:sp>
      <p:sp>
        <p:nvSpPr>
          <p:cNvPr id="19" name="Retângulo 18">
            <a:extLst>
              <a:ext uri="{FF2B5EF4-FFF2-40B4-BE49-F238E27FC236}">
                <a16:creationId xmlns:a16="http://schemas.microsoft.com/office/drawing/2014/main" id="{EE43C40F-9EBA-490A-B28E-0D2E421B8AB2}"/>
              </a:ext>
            </a:extLst>
          </p:cNvPr>
          <p:cNvSpPr>
            <a:spLocks noGrp="1"/>
          </p:cNvSpPr>
          <p:nvPr/>
        </p:nvSpPr>
        <p:spPr>
          <a:xfrm>
            <a:off x="7372350" y="4038600"/>
            <a:ext cx="419100" cy="28575"/>
          </a:xfrm>
          <a:prstGeom prst="rect">
            <a:avLst/>
          </a:prstGeom>
          <a:solidFill>
            <a:srgbClr val="D9B83F"/>
          </a:solidFill>
          <a:ln w="0">
            <a:solidFill>
              <a:srgbClr val="D9B83F"/>
            </a:solidFill>
            <a:prstDash val="solid"/>
          </a:ln>
        </p:spPr>
        <p:txBody>
          <a:bodyPr/>
          <a:lstStyle/>
          <a:p>
            <a:endParaRPr/>
          </a:p>
        </p:txBody>
      </p:sp>
      <p:sp>
        <p:nvSpPr>
          <p:cNvPr id="20" name="Retângulo 19">
            <a:extLst>
              <a:ext uri="{FF2B5EF4-FFF2-40B4-BE49-F238E27FC236}">
                <a16:creationId xmlns:a16="http://schemas.microsoft.com/office/drawing/2014/main" id="{9153E1CF-85BD-4EE4-93B3-56D65746D792}"/>
              </a:ext>
            </a:extLst>
          </p:cNvPr>
          <p:cNvSpPr>
            <a:spLocks noGrp="1"/>
          </p:cNvSpPr>
          <p:nvPr/>
        </p:nvSpPr>
        <p:spPr>
          <a:xfrm>
            <a:off x="7391400" y="4152900"/>
            <a:ext cx="2438400" cy="323850"/>
          </a:xfrm>
          <a:prstGeom prst="rect">
            <a:avLst/>
          </a:prstGeom>
          <a:noFill/>
          <a:ln w="0">
            <a:noFill/>
            <a:prstDash val="solid"/>
          </a:ln>
        </p:spPr>
        <p:txBody>
          <a:bodyPr/>
          <a:lstStyle/>
          <a:p>
            <a:pPr algn="l">
              <a:buNone/>
              <a:defRPr sz="1275" b="1" i="0">
                <a:solidFill>
                  <a:srgbClr val="FFFFFF"/>
                </a:solidFill>
              </a:defRPr>
            </a:pPr>
            <a:r>
              <a:rPr sz="1275" b="1" i="0">
                <a:solidFill>
                  <a:srgbClr val="FFFFFF"/>
                </a:solidFill>
              </a:rPr>
              <a:t>Next milestone</a:t>
            </a:r>
          </a:p>
        </p:txBody>
      </p:sp>
      <p:sp>
        <p:nvSpPr>
          <p:cNvPr id="21" name="Retângulo 20">
            <a:extLst>
              <a:ext uri="{FF2B5EF4-FFF2-40B4-BE49-F238E27FC236}">
                <a16:creationId xmlns:a16="http://schemas.microsoft.com/office/drawing/2014/main" id="{054D13D4-D0AB-4409-BD58-A3307E090CA5}"/>
              </a:ext>
            </a:extLst>
          </p:cNvPr>
          <p:cNvSpPr>
            <a:spLocks noGrp="1"/>
          </p:cNvSpPr>
          <p:nvPr/>
        </p:nvSpPr>
        <p:spPr>
          <a:xfrm>
            <a:off x="7391400" y="4417314"/>
            <a:ext cx="2438400" cy="440436"/>
          </a:xfrm>
          <a:prstGeom prst="rect">
            <a:avLst/>
          </a:prstGeom>
          <a:noFill/>
          <a:ln w="0">
            <a:noFill/>
            <a:prstDash val="solid"/>
          </a:ln>
        </p:spPr>
        <p:txBody>
          <a:bodyPr/>
          <a:lstStyle/>
          <a:p>
            <a:pPr algn="l">
              <a:buNone/>
              <a:defRPr sz="938" b="0" i="0">
                <a:solidFill>
                  <a:srgbClr val="C7D0E3"/>
                </a:solidFill>
              </a:defRPr>
            </a:pPr>
            <a:r>
              <a:rPr sz="1000" b="0" i="0">
                <a:solidFill>
                  <a:srgbClr val="C7D0E3"/>
                </a:solidFill>
              </a:rPr>
              <a:t>12-month seed-readiness target</a:t>
            </a:r>
          </a:p>
          <a:p>
            <a:pPr algn="l">
              <a:buNone/>
              <a:defRPr sz="938" b="0" i="0">
                <a:solidFill>
                  <a:srgbClr val="C7D0E3"/>
                </a:solidFill>
              </a:defRPr>
            </a:pPr>
            <a:r>
              <a:rPr sz="1000" b="0" i="0">
                <a:solidFill>
                  <a:srgbClr val="C7D0E3"/>
                </a:solidFill>
              </a:rPr>
              <a:t>24-month operating plan</a:t>
            </a:r>
          </a:p>
        </p:txBody>
      </p:sp>
      <p:sp>
        <p:nvSpPr>
          <p:cNvPr id="22" name="Retângulo 21">
            <a:extLst>
              <a:ext uri="{FF2B5EF4-FFF2-40B4-BE49-F238E27FC236}">
                <a16:creationId xmlns:a16="http://schemas.microsoft.com/office/drawing/2014/main" id="{204385D6-FF6F-4EEC-A171-EB1537355975}"/>
              </a:ext>
            </a:extLst>
          </p:cNvPr>
          <p:cNvSpPr>
            <a:spLocks noGrp="1"/>
          </p:cNvSpPr>
          <p:nvPr/>
        </p:nvSpPr>
        <p:spPr>
          <a:xfrm>
            <a:off x="819150" y="5543550"/>
            <a:ext cx="1809750" cy="28575"/>
          </a:xfrm>
          <a:prstGeom prst="rect">
            <a:avLst/>
          </a:prstGeom>
          <a:solidFill>
            <a:srgbClr val="D9B83F"/>
          </a:solidFill>
          <a:ln w="0">
            <a:solidFill>
              <a:srgbClr val="D9B83F"/>
            </a:solidFill>
            <a:prstDash val="solid"/>
          </a:ln>
        </p:spPr>
        <p:txBody>
          <a:bodyPr/>
          <a:lstStyle/>
          <a:p>
            <a:endParaRPr/>
          </a:p>
        </p:txBody>
      </p:sp>
      <p:sp>
        <p:nvSpPr>
          <p:cNvPr id="23" name="Retângulo 22">
            <a:extLst>
              <a:ext uri="{FF2B5EF4-FFF2-40B4-BE49-F238E27FC236}">
                <a16:creationId xmlns:a16="http://schemas.microsoft.com/office/drawing/2014/main" id="{8C7BBBF6-545F-4C58-9E98-612FB818B38E}"/>
              </a:ext>
            </a:extLst>
          </p:cNvPr>
          <p:cNvSpPr>
            <a:spLocks noGrp="1"/>
          </p:cNvSpPr>
          <p:nvPr/>
        </p:nvSpPr>
        <p:spPr>
          <a:xfrm>
            <a:off x="819150" y="5753100"/>
            <a:ext cx="4000500" cy="457200"/>
          </a:xfrm>
          <a:prstGeom prst="rect">
            <a:avLst/>
          </a:prstGeom>
          <a:noFill/>
          <a:ln w="0">
            <a:noFill/>
            <a:prstDash val="solid"/>
          </a:ln>
        </p:spPr>
        <p:txBody>
          <a:bodyPr/>
          <a:lstStyle/>
          <a:p>
            <a:pPr algn="l">
              <a:buNone/>
              <a:defRPr sz="1050" b="0" i="0">
                <a:solidFill>
                  <a:srgbClr val="C7D0E3"/>
                </a:solidFill>
              </a:defRPr>
            </a:pPr>
            <a:r>
              <a:rPr sz="1050" b="0" i="0">
                <a:solidFill>
                  <a:srgbClr val="C7D0E3"/>
                </a:solidFill>
              </a:rPr>
              <a:t>Gleisson Herit · Founder &amp; CEO</a:t>
            </a:r>
          </a:p>
          <a:p>
            <a:pPr algn="l">
              <a:buNone/>
              <a:defRPr sz="1050" b="0" i="0">
                <a:solidFill>
                  <a:srgbClr val="C7D0E3"/>
                </a:solidFill>
              </a:defRPr>
            </a:pPr>
            <a:r>
              <a:rPr sz="1050" b="0" i="0">
                <a:solidFill>
                  <a:srgbClr val="C7D0E3"/>
                </a:solidFill>
              </a:rPr>
              <a:t>gleisson@glemo.co</a:t>
            </a:r>
          </a:p>
        </p:txBody>
      </p:sp>
      <p:sp>
        <p:nvSpPr>
          <p:cNvPr id="24" name="Retângulo 23">
            <a:extLst>
              <a:ext uri="{FF2B5EF4-FFF2-40B4-BE49-F238E27FC236}">
                <a16:creationId xmlns:a16="http://schemas.microsoft.com/office/drawing/2014/main" id="{A19F2AF4-AAF2-4D74-A1CE-63294BC32A03}"/>
              </a:ext>
            </a:extLst>
          </p:cNvPr>
          <p:cNvSpPr>
            <a:spLocks noGrp="1"/>
          </p:cNvSpPr>
          <p:nvPr/>
        </p:nvSpPr>
        <p:spPr>
          <a:xfrm>
            <a:off x="10572750" y="6019800"/>
            <a:ext cx="857250" cy="171450"/>
          </a:xfrm>
          <a:prstGeom prst="rect">
            <a:avLst/>
          </a:prstGeom>
          <a:noFill/>
          <a:ln w="0">
            <a:noFill/>
            <a:prstDash val="solid"/>
          </a:ln>
        </p:spPr>
        <p:txBody>
          <a:bodyPr/>
          <a:lstStyle/>
          <a:p>
            <a:pPr algn="r">
              <a:buNone/>
              <a:defRPr sz="825" b="0" i="0">
                <a:solidFill>
                  <a:srgbClr val="C7D0E3"/>
                </a:solidFill>
              </a:defRPr>
            </a:pPr>
            <a:r>
              <a:rPr sz="825" b="0" i="0">
                <a:solidFill>
                  <a:srgbClr val="C7D0E3"/>
                </a:solidFill>
              </a:rPr>
              <a:t>glemo.co</a:t>
            </a:r>
          </a:p>
        </p:txBody>
      </p:sp>
    </p:spTree>
    <p:extLst>
      <p:ext uri="{BB962C8B-B14F-4D97-AF65-F5344CB8AC3E}">
        <p14:creationId xmlns:p14="http://schemas.microsoft.com/office/powerpoint/2010/main" val="50702943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2551</Words>
  <Application>Microsoft Macintosh PowerPoint</Application>
  <DocSecurity>0</DocSecurity>
  <PresentationFormat>Widescreen</PresentationFormat>
  <Paragraphs>376</Paragraphs>
  <Slides>20</Slides>
  <Notes>20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20</vt:i4>
      </vt:variant>
    </vt:vector>
  </HeadingPairs>
  <TitlesOfParts>
    <vt:vector size="24" baseType="lpstr">
      <vt:lpstr>Arial</vt:lpstr>
      <vt:lpstr>Calibri</vt:lpstr>
      <vt:lpstr>Calibri Light</vt:lpstr>
      <vt:lpstr>ChatGPT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gleisson chop</cp:lastModifiedBy>
  <cp:revision>1</cp:revision>
  <dcterms:created xsi:type="dcterms:W3CDTF">2026-09-22T14:09:38Z</dcterms:created>
  <dcterms:modified xsi:type="dcterms:W3CDTF">2026-09-22T15:02:10Z</dcterms:modified>
</cp:coreProperties>
</file>